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5" r:id="rId13"/>
    <p:sldId id="268" r:id="rId14"/>
    <p:sldId id="270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57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Средняя общеобразовательная школа №8 </a:t>
            </a:r>
            <a:r>
              <a:rPr lang="ru-RU" sz="2200" dirty="0" err="1" smtClean="0"/>
              <a:t>им.У.Абдукаимова</a:t>
            </a:r>
            <a:r>
              <a:rPr lang="ru-RU" sz="2200" dirty="0" smtClean="0"/>
              <a:t> Ленинского района </a:t>
            </a:r>
            <a:r>
              <a:rPr lang="ru-RU" sz="2200" dirty="0" err="1" smtClean="0"/>
              <a:t>г.Бишкек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200" dirty="0" smtClean="0"/>
              <a:t>Работа по проекту КАДАП-6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/>
              <a:t>Семья </a:t>
            </a:r>
            <a:endParaRPr lang="ru-RU" sz="4800" i="1" dirty="0" smtClean="0"/>
          </a:p>
          <a:p>
            <a:pPr marL="0" indent="0" algn="ctr">
              <a:buNone/>
            </a:pPr>
            <a:r>
              <a:rPr lang="ru-RU" sz="4800" i="1" dirty="0" smtClean="0"/>
              <a:t>и </a:t>
            </a:r>
            <a:r>
              <a:rPr lang="ru-RU" sz="4800" i="1" dirty="0"/>
              <a:t>проблемы употребления подростками </a:t>
            </a:r>
            <a:r>
              <a:rPr lang="ru-RU" sz="4800" i="1" dirty="0" err="1"/>
              <a:t>психоактивных</a:t>
            </a:r>
            <a:r>
              <a:rPr lang="ru-RU" sz="4800" i="1" dirty="0"/>
              <a:t> веществ </a:t>
            </a:r>
            <a:r>
              <a:rPr lang="ru-RU" sz="4800" i="1" dirty="0" smtClean="0"/>
              <a:t>(ПАВ)</a:t>
            </a:r>
            <a:endParaRPr lang="ru-RU" sz="4800" i="1" dirty="0"/>
          </a:p>
          <a:p>
            <a:pPr marL="0" indent="0">
              <a:buNone/>
            </a:pPr>
            <a:endParaRPr lang="ru-RU" sz="48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6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Результаты опроса свидетельствуют, что в каждой 10-11 семье подростка один из родителей или оба  </a:t>
            </a:r>
            <a:r>
              <a:rPr lang="ru-RU" sz="1400" dirty="0" smtClean="0"/>
              <a:t>употребляют алкоголь. </a:t>
            </a:r>
            <a:r>
              <a:rPr lang="ru-RU" sz="1400" dirty="0"/>
              <a:t>Среди подростков-юношей, ответивших подобным образом, было в 1,8 раза больше, нежели среди девушек ,некоторые  затруднились в ответе на данный вопрос.</a:t>
            </a:r>
          </a:p>
          <a:p>
            <a:r>
              <a:rPr lang="ru-RU" sz="1400" dirty="0"/>
              <a:t> Нами установлено, что из числа подростков на момент опроса </a:t>
            </a:r>
            <a:r>
              <a:rPr lang="ru-RU" sz="1400" dirty="0" smtClean="0"/>
              <a:t>6 из 50 респондентов часто </a:t>
            </a:r>
            <a:r>
              <a:rPr lang="ru-RU" sz="1400" dirty="0"/>
              <a:t>употребляли различные алкогольные напитки. Среди девушек удельный вес таковых было несколько ниже, чем среди </a:t>
            </a:r>
            <a:r>
              <a:rPr lang="ru-RU" sz="1400" dirty="0" smtClean="0"/>
              <a:t>юношей-2. </a:t>
            </a:r>
            <a:r>
              <a:rPr lang="ru-RU" sz="1400" dirty="0"/>
              <a:t>Радует тот факт, что по нашим данным, многие девочки и мальчики следуя национальному менталитету и семейным традициям не пробовали и очень категорично относятся к употреблению алкоголя.</a:t>
            </a:r>
          </a:p>
          <a:p>
            <a:r>
              <a:rPr lang="ru-RU" sz="1400" dirty="0"/>
              <a:t>Известно, что к ранней алкоголизации относят знакомство с опьяняющими дозами алкоголя в возрасте до 16 лет. Это подростковый эквивалент бытового пьянства. Переход от бытового пьянства к хроническому алкоголизму у молодежи происходит в 3-5 раз быстрее, чем у лиц, начавших употреблять алкоголь в зрелые годы . Из наших данных следует, что «алкогольный дебют» большинства подростков  произошел в возрасте 14-15 лет, у остальных из числа употребляющих спиртные напитки – в более раннем возрасте – 12-13 лет.</a:t>
            </a:r>
          </a:p>
          <a:p>
            <a:r>
              <a:rPr lang="ru-RU" sz="1400" dirty="0"/>
              <a:t>Анализ частоты употребления алкогольных напитков подростками свидетельствует, что у многих  из них модель употребления - «ритуальная», т.е. по праздникам.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53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Курение и </a:t>
            </a:r>
            <a:r>
              <a:rPr lang="ru-RU" dirty="0" err="1" smtClean="0"/>
              <a:t>насвай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3921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По степени воздействия на организм человека, особенно в детском и подростковом возрасте, курение и употребление </a:t>
            </a:r>
            <a:r>
              <a:rPr lang="ru-RU" dirty="0" err="1"/>
              <a:t>насвая</a:t>
            </a:r>
            <a:r>
              <a:rPr lang="ru-RU" dirty="0"/>
              <a:t> занимает второе место после наркотиков. Между тем у нас оно является самой распространенной вредной привычкой, приводящей к преждевременной смерти населения. Однако из наших данных следует, что курение среди учащихся не является столь распространенной вредной привычкой. Может быть, данный факт связан с активизаций в последние годы  антитабачной профилактической работы, начиная с государственного </a:t>
            </a:r>
            <a:r>
              <a:rPr lang="ru-RU" dirty="0" err="1"/>
              <a:t>уровня.А</a:t>
            </a:r>
            <a:r>
              <a:rPr lang="ru-RU" dirty="0"/>
              <a:t> может быть и </a:t>
            </a:r>
            <a:r>
              <a:rPr lang="ru-RU" dirty="0" err="1"/>
              <a:t>то,что</a:t>
            </a:r>
            <a:r>
              <a:rPr lang="ru-RU" dirty="0"/>
              <a:t> очень многие ученики занимаются спортом. Из числа опрошенных курящих оказалось всего 6  учеников. Среди девушек курящих оказалось 4, среди юношей - 2 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По данным опроса учащиеся </a:t>
            </a:r>
            <a:r>
              <a:rPr lang="ru-RU" dirty="0" err="1" smtClean="0"/>
              <a:t>считают,что</a:t>
            </a:r>
            <a:r>
              <a:rPr lang="ru-RU" dirty="0" smtClean="0"/>
              <a:t> курение и употребление </a:t>
            </a:r>
            <a:r>
              <a:rPr lang="ru-RU" dirty="0" err="1" smtClean="0"/>
              <a:t>насвая</a:t>
            </a:r>
            <a:r>
              <a:rPr lang="ru-RU" dirty="0" smtClean="0"/>
              <a:t> не столь уж </a:t>
            </a:r>
            <a:r>
              <a:rPr lang="ru-RU" dirty="0" err="1" smtClean="0"/>
              <a:t>опасно,т.к.почти</a:t>
            </a:r>
            <a:r>
              <a:rPr lang="ru-RU" dirty="0" smtClean="0"/>
              <a:t> 60% родителей курят и употребляют </a:t>
            </a:r>
            <a:r>
              <a:rPr lang="ru-RU" dirty="0" err="1" smtClean="0"/>
              <a:t>насвай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924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говорят и пишут дети?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400" dirty="0" smtClean="0"/>
              <a:t>Почему захотелось попробовать «это»?</a:t>
            </a:r>
          </a:p>
          <a:p>
            <a:r>
              <a:rPr lang="ru-RU" sz="6400" dirty="0" smtClean="0"/>
              <a:t>-попробовать «все на свете»</a:t>
            </a:r>
          </a:p>
          <a:p>
            <a:r>
              <a:rPr lang="ru-RU" sz="6400" dirty="0" smtClean="0"/>
              <a:t>-из-за плохих отметок</a:t>
            </a:r>
          </a:p>
          <a:p>
            <a:r>
              <a:rPr lang="ru-RU" sz="6400" u="sng" dirty="0" smtClean="0"/>
              <a:t>-дома и в школе не понимают</a:t>
            </a:r>
            <a:endParaRPr lang="ru-RU" sz="6400" dirty="0" smtClean="0"/>
          </a:p>
          <a:p>
            <a:r>
              <a:rPr lang="ru-RU" sz="6400" dirty="0" smtClean="0"/>
              <a:t>-</a:t>
            </a:r>
            <a:r>
              <a:rPr lang="ru-RU" sz="6400" u="sng" dirty="0" smtClean="0"/>
              <a:t>бьют родители или жестоко наказывают</a:t>
            </a:r>
          </a:p>
          <a:p>
            <a:r>
              <a:rPr lang="ru-RU" sz="6400" u="sng" dirty="0" smtClean="0"/>
              <a:t>-агрессия со стороны родителей</a:t>
            </a:r>
          </a:p>
          <a:p>
            <a:r>
              <a:rPr lang="ru-RU" sz="6400" u="sng" dirty="0" smtClean="0"/>
              <a:t>-безразличное отношение не только родителей ,но и родных(</a:t>
            </a:r>
            <a:r>
              <a:rPr lang="ru-RU" sz="6400" u="sng" dirty="0" err="1" smtClean="0"/>
              <a:t>братьев,сестер</a:t>
            </a:r>
            <a:r>
              <a:rPr lang="ru-RU" sz="6400" u="sng" dirty="0" smtClean="0"/>
              <a:t>)</a:t>
            </a:r>
          </a:p>
          <a:p>
            <a:r>
              <a:rPr lang="ru-RU" sz="6400" u="sng" dirty="0" smtClean="0"/>
              <a:t>-собственный пример родителей</a:t>
            </a:r>
            <a:endParaRPr lang="ru-RU" sz="6400" dirty="0" smtClean="0"/>
          </a:p>
          <a:p>
            <a:r>
              <a:rPr lang="ru-RU" sz="6400" dirty="0" smtClean="0"/>
              <a:t>-предлагают или заставляют старшие по возрасту</a:t>
            </a:r>
          </a:p>
          <a:p>
            <a:r>
              <a:rPr lang="ru-RU" sz="6400" dirty="0" smtClean="0"/>
              <a:t>-часто старшие по возрасту ребята со двора предлагают или </a:t>
            </a:r>
            <a:r>
              <a:rPr lang="ru-RU" sz="6400" dirty="0" err="1" smtClean="0"/>
              <a:t>заставляют,со</a:t>
            </a:r>
            <a:r>
              <a:rPr lang="ru-RU" sz="6400" dirty="0" smtClean="0"/>
              <a:t> </a:t>
            </a:r>
            <a:r>
              <a:rPr lang="ru-RU" sz="6400" dirty="0" err="1" smtClean="0"/>
              <a:t>словами:-Прими</a:t>
            </a:r>
            <a:r>
              <a:rPr lang="ru-RU" sz="6400" dirty="0" smtClean="0"/>
              <a:t> и будешь с нами </a:t>
            </a:r>
            <a:r>
              <a:rPr lang="ru-RU" sz="6400" dirty="0" err="1" smtClean="0"/>
              <a:t>ходить,мы</a:t>
            </a:r>
            <a:r>
              <a:rPr lang="ru-RU" sz="6400" dirty="0" smtClean="0"/>
              <a:t> будем за тебя «таранить»</a:t>
            </a:r>
          </a:p>
          <a:p>
            <a:r>
              <a:rPr lang="ru-RU" sz="6400" dirty="0" smtClean="0"/>
              <a:t>-предлагают </a:t>
            </a:r>
            <a:r>
              <a:rPr lang="ru-RU" sz="6400" dirty="0" err="1" smtClean="0"/>
              <a:t>сверстники,со</a:t>
            </a:r>
            <a:r>
              <a:rPr lang="ru-RU" sz="6400" dirty="0" smtClean="0"/>
              <a:t> </a:t>
            </a:r>
            <a:r>
              <a:rPr lang="ru-RU" sz="6400" dirty="0" err="1" smtClean="0"/>
              <a:t>словами:-Слабо</a:t>
            </a:r>
            <a:r>
              <a:rPr lang="ru-RU" sz="6400" dirty="0" smtClean="0"/>
              <a:t>?(встречается в основном у </a:t>
            </a:r>
            <a:r>
              <a:rPr lang="ru-RU" sz="6400" dirty="0" err="1" smtClean="0"/>
              <a:t>мальчиков,но</a:t>
            </a:r>
            <a:r>
              <a:rPr lang="ru-RU" sz="6400" dirty="0" smtClean="0"/>
              <a:t> и девочки не исключение)</a:t>
            </a:r>
          </a:p>
          <a:p>
            <a:r>
              <a:rPr lang="ru-RU" sz="6400" dirty="0" smtClean="0"/>
              <a:t>-желание подражать взрослому соседу</a:t>
            </a:r>
          </a:p>
          <a:p>
            <a:r>
              <a:rPr lang="ru-RU" sz="6400" dirty="0" smtClean="0"/>
              <a:t>-очень впечатлительные дети(близко воспринимают любую проблему)</a:t>
            </a:r>
          </a:p>
          <a:p>
            <a:r>
              <a:rPr lang="ru-RU" sz="6400" dirty="0" smtClean="0"/>
              <a:t>-насмешки одноклассников</a:t>
            </a:r>
          </a:p>
          <a:p>
            <a:r>
              <a:rPr lang="ru-RU" sz="6400" dirty="0" smtClean="0"/>
              <a:t>- сильная зависимость (</a:t>
            </a:r>
            <a:r>
              <a:rPr lang="ru-RU" sz="6400" dirty="0" err="1" smtClean="0"/>
              <a:t>интернет-игры</a:t>
            </a:r>
            <a:r>
              <a:rPr lang="ru-RU" sz="6400" dirty="0" smtClean="0"/>
              <a:t>)</a:t>
            </a:r>
          </a:p>
          <a:p>
            <a:r>
              <a:rPr lang="ru-RU" sz="6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696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 нашему мнению в молодежной среде, профилактическая работа наиболее эффективна, если ее проводить в ближайшем окружении несовершеннолетних, в частности в </a:t>
            </a:r>
            <a:r>
              <a:rPr lang="ru-RU" dirty="0" smtClean="0"/>
              <a:t> </a:t>
            </a:r>
            <a:r>
              <a:rPr lang="ru-RU" dirty="0"/>
              <a:t>семье. </a:t>
            </a:r>
          </a:p>
          <a:p>
            <a:r>
              <a:rPr lang="ru-RU" dirty="0"/>
              <a:t>Таким образом, при планировании конкретных мероприятий по организации комплексной профилактической работы на разных уровнях (образовательного учреждения, </a:t>
            </a:r>
            <a:r>
              <a:rPr lang="ru-RU" dirty="0" smtClean="0"/>
              <a:t>ЦО,УО,ИДН)необходимо </a:t>
            </a:r>
            <a:r>
              <a:rPr lang="ru-RU" dirty="0"/>
              <a:t>учитывать социальный статус несовершеннолетних, условия и образ жизни </a:t>
            </a:r>
            <a:r>
              <a:rPr lang="ru-RU" dirty="0" smtClean="0"/>
              <a:t>семьи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8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ПАВ,по</a:t>
            </a:r>
            <a:r>
              <a:rPr lang="ru-RU" dirty="0" smtClean="0"/>
              <a:t> нашему мнению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Лако</a:t>
            </a:r>
            <a:r>
              <a:rPr lang="ru-RU" dirty="0" smtClean="0"/>
              <a:t>-красочные изделия</a:t>
            </a:r>
          </a:p>
          <a:p>
            <a:r>
              <a:rPr lang="ru-RU" dirty="0" smtClean="0"/>
              <a:t>Клей </a:t>
            </a:r>
          </a:p>
          <a:p>
            <a:r>
              <a:rPr lang="ru-RU" dirty="0" err="1" smtClean="0"/>
              <a:t>Насвай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Напитки,содержащие</a:t>
            </a:r>
            <a:r>
              <a:rPr lang="ru-RU" dirty="0" smtClean="0"/>
              <a:t> алкоголь</a:t>
            </a:r>
          </a:p>
          <a:p>
            <a:r>
              <a:rPr lang="ru-RU" dirty="0" smtClean="0"/>
              <a:t>Табак</a:t>
            </a:r>
          </a:p>
          <a:p>
            <a:r>
              <a:rPr lang="ru-RU" dirty="0" smtClean="0"/>
              <a:t>Энергетические напитки</a:t>
            </a:r>
          </a:p>
          <a:p>
            <a:r>
              <a:rPr lang="ru-RU" dirty="0" smtClean="0"/>
              <a:t>Может быть Кока-Кола?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61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212976"/>
            <a:ext cx="6512511" cy="2520280"/>
          </a:xfrm>
        </p:spPr>
        <p:txBody>
          <a:bodyPr/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</a:pPr>
            <a:r>
              <a:rPr lang="ru-RU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Признаки функциональной и </a:t>
            </a:r>
            <a:r>
              <a:rPr lang="ru-RU" sz="3600" b="0" dirty="0" err="1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дисфункциональной</a:t>
            </a:r>
            <a:r>
              <a:rPr lang="ru-RU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 семьи</a:t>
            </a:r>
            <a:br>
              <a:rPr lang="ru-RU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2193424"/>
          </a:xfrm>
        </p:spPr>
        <p:txBody>
          <a:bodyPr>
            <a:normAutofit fontScale="77500" lnSpcReduction="20000"/>
          </a:bodyPr>
          <a:lstStyle/>
          <a:p>
            <a:pPr lvl="8" algn="ctr"/>
            <a:r>
              <a:rPr lang="ru-RU" sz="4800" i="1" dirty="0" smtClean="0"/>
              <a:t>Я Вас приглашаю дорогие друзья поработать </a:t>
            </a:r>
          </a:p>
          <a:p>
            <a:pPr lvl="8" algn="ctr"/>
            <a:r>
              <a:rPr lang="ru-RU" sz="4800" i="1" dirty="0" smtClean="0"/>
              <a:t>с текстом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103751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512511" cy="1152128"/>
          </a:xfrm>
        </p:spPr>
        <p:txBody>
          <a:bodyPr/>
          <a:lstStyle/>
          <a:p>
            <a:pPr marL="0" indent="0">
              <a:buNone/>
            </a:pPr>
            <a:r>
              <a:rPr lang="ru-RU" sz="2400" b="0" dirty="0" err="1" smtClean="0"/>
              <a:t>Пожалуйста,Дильвара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Сагынбековна,прочитайте</a:t>
            </a:r>
            <a:r>
              <a:rPr lang="ru-RU" sz="2400" b="0" dirty="0" smtClean="0"/>
              <a:t> вслух  и </a:t>
            </a:r>
            <a:r>
              <a:rPr lang="ru-RU" sz="2400" b="0" dirty="0" err="1" smtClean="0"/>
              <a:t>прокомментируйте,можете</a:t>
            </a:r>
            <a:r>
              <a:rPr lang="ru-RU" sz="2400" b="0" dirty="0" smtClean="0"/>
              <a:t> привести пример. </a:t>
            </a:r>
            <a:endParaRPr lang="ru-RU" sz="24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/>
              <a:t>Признаки функциональной и </a:t>
            </a:r>
            <a:r>
              <a:rPr lang="ru-RU" sz="6400" dirty="0" err="1"/>
              <a:t>дисфункциональной</a:t>
            </a:r>
            <a:r>
              <a:rPr lang="ru-RU" sz="6400" dirty="0"/>
              <a:t> семьи.</a:t>
            </a:r>
          </a:p>
          <a:p>
            <a:r>
              <a:rPr lang="ru-RU" sz="6400" dirty="0"/>
              <a:t> Перед решением вопросов, связанных с обращением к семье для оказания помощи, необходимо ориентироваться в таких базовых понятиях как здоровая (функциональная) семья, конфликтная (</a:t>
            </a:r>
            <a:r>
              <a:rPr lang="ru-RU" sz="6400" dirty="0" err="1"/>
              <a:t>дисфункциональная</a:t>
            </a:r>
            <a:r>
              <a:rPr lang="ru-RU" sz="6400" dirty="0"/>
              <a:t>) семья асоциальная семья с наркологическими проблемами и противоправным поведением членов семьи, распавшаяся семья.</a:t>
            </a:r>
          </a:p>
          <a:p>
            <a:r>
              <a:rPr lang="ru-RU" sz="6400" dirty="0"/>
              <a:t>Для здоровой семьи характерна сильная родительская позиция с ясными семейными правилами; гибкие, открытые взаимоотношения между младшими и взрослыми членами семьи с четкими "образцами" отношений и поведения; сохранные, эмоционально теплые связи между поколениями, которые составляют основу «семейной памяти». Друзья семьи – родителей и детей – свободно входят во внутрисемейное пространство, принимаются в нем без риска «быть отвергнутыми». Опору семьи создают взаимно солидарные и поддерживающие друг друга родители. Они же обеспечивают и чувство безопасности для детей. </a:t>
            </a:r>
          </a:p>
          <a:p>
            <a:endParaRPr lang="ru-RU" sz="6400" dirty="0"/>
          </a:p>
          <a:p>
            <a:r>
              <a:rPr lang="ru-RU" sz="6400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67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1296144"/>
          </a:xfrm>
        </p:spPr>
        <p:txBody>
          <a:bodyPr/>
          <a:lstStyle/>
          <a:p>
            <a:r>
              <a:rPr lang="ru-RU" sz="3200" dirty="0" err="1" smtClean="0"/>
              <a:t>Пожалуйста,Наталья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Владимировна.Вам</a:t>
            </a:r>
            <a:r>
              <a:rPr lang="ru-RU" sz="3200" dirty="0" smtClean="0"/>
              <a:t> слово. 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Семейные условия, связанные с формированием успешного, «хорошего» поведения:</a:t>
            </a:r>
          </a:p>
          <a:p>
            <a:r>
              <a:rPr lang="ru-RU" sz="1400" dirty="0"/>
              <a:t>уметь разделять самого ребенка и его проступки: «Я люблю тебя, но не принимаю того, что ты сделал (а)»;</a:t>
            </a:r>
          </a:p>
          <a:p>
            <a:r>
              <a:rPr lang="ru-RU" sz="1400" dirty="0"/>
              <a:t>уметь активно слушать и понимать переживания и потребности своего ребенка;</a:t>
            </a:r>
          </a:p>
          <a:p>
            <a:r>
              <a:rPr lang="ru-RU" sz="1400" dirty="0"/>
              <a:t>не вмешиваться в занятия, с которыми он справляется, и заниматься вместе, помогать, когда он просит;</a:t>
            </a:r>
          </a:p>
          <a:p>
            <a:r>
              <a:rPr lang="ru-RU" sz="1400" dirty="0"/>
              <a:t>стремиться разрешать возникающие конфликты с ребенком без угроз и наказаний, доверять его пониманию и делиться своими чувствами, которые возникли из-за конфликта, объяснять их;</a:t>
            </a:r>
          </a:p>
          <a:p>
            <a:r>
              <a:rPr lang="ru-RU" sz="1400" dirty="0"/>
              <a:t>постоянно поддерживать успехи ребенка, в повседневном общении использовать любые формы выражения своих теплых чувств и отношения: «Мне хорошо с тобой... Я рад (а) тебя видеть... Я по тебе соскучился (</a:t>
            </a:r>
            <a:r>
              <a:rPr lang="ru-RU" sz="1400" dirty="0" err="1"/>
              <a:t>лась</a:t>
            </a:r>
            <a:r>
              <a:rPr lang="ru-RU" sz="1400" dirty="0"/>
              <a:t>)... Мне нравится как ты... Ты мой хороший (</a:t>
            </a:r>
            <a:r>
              <a:rPr lang="ru-RU" sz="1400" dirty="0" err="1"/>
              <a:t>ая</a:t>
            </a:r>
            <a:r>
              <a:rPr lang="ru-RU" sz="1400" dirty="0"/>
              <a:t>)... Ты, конечно, справишься...».</a:t>
            </a:r>
          </a:p>
          <a:p>
            <a:r>
              <a:rPr lang="ru-RU" sz="1400" dirty="0"/>
              <a:t>стремиться выражать свои теплые чувства и поддержку не только словами, но и лаской, голосом, прикосновением.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718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1152128"/>
          </a:xfrm>
        </p:spPr>
        <p:txBody>
          <a:bodyPr/>
          <a:lstStyle/>
          <a:p>
            <a:r>
              <a:rPr lang="ru-RU" sz="3200" dirty="0" smtClean="0"/>
              <a:t>А теперь мы хотели бы послушать Елену Борисовну.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9600" dirty="0"/>
              <a:t>Для конфликтной (</a:t>
            </a:r>
            <a:r>
              <a:rPr lang="ru-RU" sz="9600" dirty="0" err="1"/>
              <a:t>дисфункциональной</a:t>
            </a:r>
            <a:r>
              <a:rPr lang="ru-RU" sz="9600" dirty="0"/>
              <a:t>) семьи типичны «запутанные </a:t>
            </a:r>
            <a:r>
              <a:rPr lang="ru-RU" sz="9600" dirty="0" smtClean="0"/>
              <a:t>отношения» </a:t>
            </a:r>
            <a:r>
              <a:rPr lang="ru-RU" sz="9600" dirty="0"/>
              <a:t>между членами семьи. Например, семья с разъединенными, конфликтно существующими родителями; семья с хронической неприязнью между отдельными членами семьи, старшим и средним поколениями, между родственниками по материнской и отцовской линиям. В такой семье у членов семьи наблюдаются проблемы с алкоголем; у женщин часто встречаются психосоматические, т.е. связанные с психогенными причинами, нарушения со стороны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820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224136"/>
          </a:xfrm>
        </p:spPr>
        <p:txBody>
          <a:bodyPr/>
          <a:lstStyle/>
          <a:p>
            <a:pPr algn="l"/>
            <a:r>
              <a:rPr lang="ru-RU" sz="2800" dirty="0" smtClean="0"/>
              <a:t>Любовь </a:t>
            </a:r>
            <a:r>
              <a:rPr lang="ru-RU" sz="2800" dirty="0" err="1" smtClean="0"/>
              <a:t>Николаевна,пожалуйста</a:t>
            </a:r>
            <a:r>
              <a:rPr lang="ru-RU" sz="2800" dirty="0" smtClean="0"/>
              <a:t> прочтите и поделитесь своим опытом.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37640"/>
          </a:xfrm>
        </p:spPr>
        <p:txBody>
          <a:bodyPr>
            <a:noAutofit/>
          </a:bodyPr>
          <a:lstStyle/>
          <a:p>
            <a:r>
              <a:rPr lang="ru-RU" sz="1800" dirty="0"/>
              <a:t>Характерные черты поведения взрослых и детей в такой семье:</a:t>
            </a:r>
          </a:p>
          <a:p>
            <a:r>
              <a:rPr lang="ru-RU" sz="1800" dirty="0"/>
              <a:t>общение между ними находится на низком уровне, в нем отсутствуют забота, юмор,   радость от общения;</a:t>
            </a:r>
          </a:p>
          <a:p>
            <a:r>
              <a:rPr lang="ru-RU" sz="1800" dirty="0"/>
              <a:t>в   межличностных   отношениях  доминируют  разъединение,   неприязнь,  взаимное  перекладывание вины; </a:t>
            </a:r>
          </a:p>
          <a:p>
            <a:r>
              <a:rPr lang="ru-RU" sz="1800" dirty="0"/>
              <a:t>для членов семьи характерно нежелание обсуждать внутрисемейные проблемы с кем-либо из окружающих, поэтому семья активно избегает поддержки со стороны школы, служб социальной защиты, просто соседей;</a:t>
            </a:r>
          </a:p>
          <a:p>
            <a:r>
              <a:rPr lang="ru-RU" sz="1800" dirty="0"/>
              <a:t>по отношению к семейным проблемам легко возникают состояния тревоги и паники;   часто   наблюдается   тенденция   разрешать   возникающие   проблемы на эмоциональном уровне;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4691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13459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Основные направления профилактической деятельности с родителями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348881"/>
            <a:ext cx="8229600" cy="31518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-</a:t>
            </a:r>
            <a:r>
              <a:rPr lang="ru-RU" sz="2800" dirty="0" smtClean="0"/>
              <a:t>выявление(</a:t>
            </a:r>
            <a:r>
              <a:rPr lang="ru-RU" sz="2800" dirty="0" err="1" smtClean="0"/>
              <a:t>анкетирование,тестирование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/>
              <a:t>наблюдение)</a:t>
            </a:r>
          </a:p>
          <a:p>
            <a:pPr>
              <a:buFontTx/>
              <a:buChar char="-"/>
            </a:pPr>
            <a:r>
              <a:rPr lang="ru-RU" sz="2800" dirty="0" smtClean="0"/>
              <a:t>«непрямая профилактика»(проведение </a:t>
            </a:r>
            <a:r>
              <a:rPr lang="ru-RU" sz="2800" dirty="0" err="1" smtClean="0"/>
              <a:t>тренингов,лекций</a:t>
            </a:r>
            <a:r>
              <a:rPr lang="ru-RU" sz="2800" dirty="0" smtClean="0"/>
              <a:t>)</a:t>
            </a:r>
          </a:p>
          <a:p>
            <a:pPr>
              <a:buFontTx/>
              <a:buChar char="-"/>
            </a:pPr>
            <a:r>
              <a:rPr lang="ru-RU" sz="2800" dirty="0" smtClean="0"/>
              <a:t>«прямая профилактика»(индивидуальная работа)</a:t>
            </a:r>
          </a:p>
          <a:p>
            <a:pPr>
              <a:buNone/>
            </a:pPr>
            <a:r>
              <a:rPr lang="ru-RU" sz="2800" dirty="0" smtClean="0"/>
              <a:t>- адресная работа с семьей</a:t>
            </a:r>
          </a:p>
        </p:txBody>
      </p:sp>
    </p:spTree>
    <p:extLst>
      <p:ext uri="{BB962C8B-B14F-4D97-AF65-F5344CB8AC3E}">
        <p14:creationId xmlns:p14="http://schemas.microsoft.com/office/powerpoint/2010/main" val="28315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45224"/>
            <a:ext cx="6512511" cy="936104"/>
          </a:xfrm>
        </p:spPr>
        <p:txBody>
          <a:bodyPr/>
          <a:lstStyle/>
          <a:p>
            <a:r>
              <a:rPr lang="ru-RU" dirty="0" smtClean="0"/>
              <a:t>Слово для будущего папы-</a:t>
            </a:r>
            <a:r>
              <a:rPr lang="ru-RU" dirty="0" err="1" smtClean="0"/>
              <a:t>Айболота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1" dirty="0"/>
              <a:t>Семейные условия, определяющие формирование </a:t>
            </a:r>
            <a:r>
              <a:rPr lang="ru-RU" sz="8000" b="1" dirty="0" err="1"/>
              <a:t>аддиктивного</a:t>
            </a:r>
            <a:r>
              <a:rPr lang="ru-RU" sz="8000" b="1" dirty="0"/>
              <a:t> поведения детей с высоким риском </a:t>
            </a:r>
            <a:r>
              <a:rPr lang="ru-RU" sz="8000" b="1" dirty="0" smtClean="0"/>
              <a:t>употребления ПАВ.</a:t>
            </a:r>
            <a:endParaRPr lang="ru-RU" sz="8000" b="1" dirty="0"/>
          </a:p>
          <a:p>
            <a:r>
              <a:rPr lang="ru-RU" sz="8000" dirty="0"/>
              <a:t>неопределенные распоряжения без четких границ (часто достаточно одного раза, чтобы донести до ребенка в неадекватной форме важную информацию о том как получить то, что хочешь. В следующий раз ребенок думает: «Может быть, я поднял недостаточно шума, чтобы получить то, что хочу? Я подниму еще больше шума»);</a:t>
            </a:r>
          </a:p>
          <a:p>
            <a:r>
              <a:rPr lang="ru-RU" sz="8000" dirty="0"/>
              <a:t>отсутствие у родителей между собой содружества и четкой позиции по отношению к детям; например, один из родителей не хочет быть авторитарным и, в результате, оказывается настолько </a:t>
            </a:r>
            <a:r>
              <a:rPr lang="ru-RU" sz="8000" dirty="0" smtClean="0"/>
              <a:t>уступчивым и услужливым, </a:t>
            </a:r>
            <a:r>
              <a:rPr lang="ru-RU" sz="8000" dirty="0"/>
              <a:t>что теряет авторитет у ребенка, который начинает использовать слабости родителя, чтобы добиться желаемого;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8000" dirty="0"/>
              <a:t> </a:t>
            </a:r>
          </a:p>
          <a:p>
            <a:r>
              <a:rPr lang="ru-RU" sz="5600" dirty="0"/>
              <a:t> </a:t>
            </a:r>
          </a:p>
          <a:p>
            <a:r>
              <a:rPr lang="ru-RU" sz="5600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785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45224"/>
            <a:ext cx="6512511" cy="1008112"/>
          </a:xfrm>
        </p:spPr>
        <p:txBody>
          <a:bodyPr/>
          <a:lstStyle/>
          <a:p>
            <a:pPr algn="l"/>
            <a:r>
              <a:rPr lang="ru-RU" sz="2800" b="0" dirty="0" err="1" smtClean="0"/>
              <a:t>Айболот,прими</a:t>
            </a:r>
            <a:r>
              <a:rPr lang="ru-RU" sz="2800" b="0" dirty="0" smtClean="0"/>
              <a:t> на заметку.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420964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ru-RU" sz="1600" dirty="0"/>
              <a:t>игнорирование родителями хорошего поведения одновременно с наказанием плохого (чаще такой оказывается позиция отца);</a:t>
            </a:r>
          </a:p>
          <a:p>
            <a:r>
              <a:rPr lang="ru-RU" sz="1600" dirty="0"/>
              <a:t>неполный контроль, когда родители не знают, где находятся их дети;</a:t>
            </a:r>
          </a:p>
          <a:p>
            <a:r>
              <a:rPr lang="ru-RU" sz="1600" dirty="0"/>
              <a:t>непоследовательные   дисциплинарные  требования   и   пустые   угрозы; постоянное выражение недовольства ребенком;</a:t>
            </a:r>
          </a:p>
          <a:p>
            <a:r>
              <a:rPr lang="ru-RU" sz="1600" dirty="0"/>
              <a:t>стойкий или затяжной конфликт между родителями и остальными членами семьи;</a:t>
            </a:r>
          </a:p>
          <a:p>
            <a:r>
              <a:rPr lang="ru-RU" sz="1600" dirty="0"/>
              <a:t>«блоки» внутри семьи, неспособность испытывать общие для всей семьи радости;</a:t>
            </a:r>
          </a:p>
          <a:p>
            <a:r>
              <a:rPr lang="ru-RU" sz="1600" dirty="0"/>
              <a:t> 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3936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08012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 smtClean="0"/>
              <a:t>Гулара</a:t>
            </a:r>
            <a:r>
              <a:rPr lang="ru-RU" sz="2800" dirty="0" smtClean="0"/>
              <a:t> </a:t>
            </a:r>
            <a:r>
              <a:rPr lang="ru-RU" sz="2800" dirty="0" err="1" smtClean="0"/>
              <a:t>Латыфовна</a:t>
            </a:r>
            <a:r>
              <a:rPr lang="ru-RU" sz="2800" dirty="0" smtClean="0"/>
              <a:t>-Вы человек с огромным жизненным опытом!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неспособность родителей понимать и сочувствовать потребностям своего ребенка;</a:t>
            </a:r>
          </a:p>
          <a:p>
            <a:r>
              <a:rPr lang="ru-RU" sz="2400" dirty="0"/>
              <a:t>нереальные родительские ожидания по отношению к нему, то есть те случаи, когда родители ожидают от ребенка удовлетворения своих собственных, нереализованных эмоциональных потребностей;</a:t>
            </a:r>
          </a:p>
          <a:p>
            <a:r>
              <a:rPr lang="ru-RU" sz="2400" dirty="0"/>
              <a:t>вера родителей в воспитательное значение физических и других наказаний;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7435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Всем учителям </a:t>
            </a:r>
            <a:br>
              <a:rPr lang="ru-RU" sz="4400" dirty="0" smtClean="0"/>
            </a:br>
            <a:r>
              <a:rPr lang="ru-RU" sz="4400" dirty="0" smtClean="0"/>
              <a:t>8-ки,посвящается!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Уважаемые </a:t>
            </a:r>
            <a:r>
              <a:rPr lang="ru-RU" sz="3200" i="1" dirty="0" err="1" smtClean="0"/>
              <a:t>коллеги,большое</a:t>
            </a:r>
            <a:r>
              <a:rPr lang="ru-RU" sz="3200" i="1" dirty="0" smtClean="0"/>
              <a:t> спасибо за активную работу.</a:t>
            </a:r>
          </a:p>
          <a:p>
            <a:pPr algn="ctr"/>
            <a:r>
              <a:rPr lang="ru-RU" sz="3200" i="1" dirty="0" smtClean="0"/>
              <a:t>Больших успехов Вам в создании и укреплении Вашей дружной семьи!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79506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потребления ПАВ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 Проблема потребления </a:t>
            </a:r>
            <a:r>
              <a:rPr lang="ru-RU" dirty="0" err="1"/>
              <a:t>психоактивных</a:t>
            </a:r>
            <a:r>
              <a:rPr lang="ru-RU" dirty="0"/>
              <a:t> веществ (ПАВ) несовершеннолетними, прежде всего подростками,  в настоящий момент является одной из самых важных, острых и сложных социальных проблем. Ухудшаются условия жизни и воспитания детей в семье, растет число неблагополучных семей. Количество детей, проживающих в неблагополучных семьях, возросло с 13% до 50% . Из результатов исследований  следует, что в настоящее время в крупном городе количество социально неблагополучных семей с детьми до 18 лет доходит до 67% .</a:t>
            </a:r>
          </a:p>
        </p:txBody>
      </p:sp>
    </p:spTree>
    <p:extLst>
      <p:ext uri="{BB962C8B-B14F-4D97-AF65-F5344CB8AC3E}">
        <p14:creationId xmlns:p14="http://schemas.microsoft.com/office/powerpoint/2010/main" val="22352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86456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Если родители…,то и дети…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Если родители </a:t>
            </a:r>
            <a:r>
              <a:rPr lang="ru-RU" sz="4400" dirty="0" err="1" smtClean="0"/>
              <a:t>курят,пристрастны</a:t>
            </a:r>
            <a:r>
              <a:rPr lang="ru-RU" sz="4400" dirty="0" smtClean="0"/>
              <a:t> к алкоголю и </a:t>
            </a:r>
            <a:r>
              <a:rPr lang="ru-RU" sz="4400" dirty="0" err="1" smtClean="0"/>
              <a:t>наркотикам,то</a:t>
            </a:r>
            <a:r>
              <a:rPr lang="ru-RU" sz="4400" dirty="0" smtClean="0"/>
              <a:t> и дети…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49768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 Трудно выделить какой-либо тип семей, относящихся к «группе риска» наркомании. Проблема наркотиков может затронуть как богатые, так и бедные семьи, разница лишь в том, что дети из богатых семей употребляют дорогие наркотики, а дети из бедных семей — те, что дешевле. Однако если родители курят, имеют пристрастие к алкоголю и наркотикам, это делает более вероятным </a:t>
            </a:r>
            <a:r>
              <a:rPr lang="ru-RU" dirty="0" err="1"/>
              <a:t>аддиктивное</a:t>
            </a:r>
            <a:r>
              <a:rPr lang="ru-RU" dirty="0"/>
              <a:t> поведение детей 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Факторы начала употребления ПАВ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Исследования ряда ученых </a:t>
            </a:r>
            <a:r>
              <a:rPr lang="ru-RU" dirty="0" smtClean="0"/>
              <a:t>убедительно </a:t>
            </a:r>
            <a:r>
              <a:rPr lang="ru-RU" dirty="0"/>
              <a:t>доказывают роль семьи в приобщении молодого человека к </a:t>
            </a:r>
            <a:r>
              <a:rPr lang="ru-RU" dirty="0" err="1"/>
              <a:t>психоактивным</a:t>
            </a:r>
            <a:r>
              <a:rPr lang="ru-RU" dirty="0"/>
              <a:t> веществам. Влияние микросреды (ближайшего </a:t>
            </a:r>
            <a:r>
              <a:rPr lang="ru-RU" dirty="0" smtClean="0"/>
              <a:t>окружения), </a:t>
            </a:r>
            <a:r>
              <a:rPr lang="ru-RU" dirty="0"/>
              <a:t>куда, безусловно, включаются близкие родственники с индивидуально присущими социально-психологическими характеристиками, </a:t>
            </a:r>
            <a:r>
              <a:rPr lang="ru-RU" dirty="0" err="1"/>
              <a:t>аддиктивность</a:t>
            </a:r>
            <a:r>
              <a:rPr lang="ru-RU" dirty="0"/>
              <a:t> их поведения, в том числе их алкоголизация, в ряде случаев являются основным патогенным фактором 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Базовыми факторами начала употребления </a:t>
            </a:r>
            <a:r>
              <a:rPr lang="ru-RU" dirty="0" err="1"/>
              <a:t>психоактивных</a:t>
            </a:r>
            <a:r>
              <a:rPr lang="ru-RU" dirty="0"/>
              <a:t> веществ и становления </a:t>
            </a:r>
            <a:r>
              <a:rPr lang="ru-RU" dirty="0" err="1"/>
              <a:t>аддиктивного</a:t>
            </a:r>
            <a:r>
              <a:rPr lang="ru-RU" dirty="0"/>
              <a:t> поведения рассматриваются неполная или конфликтная семья, отсутствие взаимопонимания с родителями, жестокость, авторитарность отношений в семьях, нарушение эмоционального контакта между матерями и подростками, невысокий уровень образования и низкий культурный уровень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46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семейного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37776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К числу особенностей семейного воспитания подростков с </a:t>
            </a:r>
            <a:r>
              <a:rPr lang="ru-RU" dirty="0" err="1"/>
              <a:t>аддиктивным</a:t>
            </a:r>
            <a:r>
              <a:rPr lang="ru-RU" dirty="0"/>
              <a:t> поведением относятся жесткий контроль, недоверие к подростку, противоречивое отношение к его самостоятельности, требование уважать родителей и отказ в уважении к нему. Повышенный риск развития зависимости, а также доклинические формы употребления алкоголя и токсических веществ, отмечаются при воспитании подростков при неустойчивом типе воспитания, по типу </a:t>
            </a:r>
            <a:r>
              <a:rPr lang="ru-RU" dirty="0" err="1"/>
              <a:t>гипоопеки</a:t>
            </a:r>
            <a:r>
              <a:rPr lang="ru-RU" dirty="0"/>
              <a:t> и эмоционального отвержения, а также по типу </a:t>
            </a:r>
            <a:r>
              <a:rPr lang="ru-RU" dirty="0" err="1"/>
              <a:t>гиперпротекции</a:t>
            </a:r>
            <a:r>
              <a:rPr lang="ru-RU" dirty="0"/>
              <a:t> (чрезмерная забота о детях).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5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Семейные факторы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основными семейными факторами риска, предрасполагающие к </a:t>
            </a:r>
            <a:r>
              <a:rPr lang="ru-RU" dirty="0" err="1"/>
              <a:t>аддиктивному</a:t>
            </a:r>
            <a:r>
              <a:rPr lang="ru-RU" dirty="0"/>
              <a:t> поведению несовершеннолетних, могут стать:</a:t>
            </a:r>
          </a:p>
          <a:p>
            <a:pPr algn="just"/>
            <a:r>
              <a:rPr lang="ru-RU" b="1" i="1" dirty="0"/>
              <a:t>- злоупотребление ПАВ в семье, воспитание ребенка в семье больных алкоголизмом, наркоманией;</a:t>
            </a:r>
            <a:endParaRPr lang="ru-RU" dirty="0"/>
          </a:p>
          <a:p>
            <a:pPr algn="just"/>
            <a:r>
              <a:rPr lang="ru-RU" b="1" i="1" dirty="0"/>
              <a:t>- </a:t>
            </a:r>
            <a:r>
              <a:rPr lang="ru-RU" b="1" i="1" dirty="0" err="1"/>
              <a:t>дисфункциональные</a:t>
            </a:r>
            <a:r>
              <a:rPr lang="ru-RU" b="1" i="1" dirty="0"/>
              <a:t> воспитательные стили с высоким уровнем семейного стресса, нестабильностью, низким уровнем дохода;</a:t>
            </a:r>
            <a:endParaRPr lang="ru-RU" dirty="0"/>
          </a:p>
          <a:p>
            <a:pPr algn="just"/>
            <a:r>
              <a:rPr lang="ru-RU" b="1" i="1" dirty="0"/>
              <a:t>- отсутствие чувства принадлежности к семье;</a:t>
            </a:r>
            <a:endParaRPr lang="ru-RU" dirty="0"/>
          </a:p>
          <a:p>
            <a:pPr algn="just"/>
            <a:r>
              <a:rPr lang="ru-RU" b="1" i="1" dirty="0"/>
              <a:t>- несоблюдение членами семьи социальных норм и правил.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44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357976"/>
          </a:xfrm>
        </p:spPr>
        <p:txBody>
          <a:bodyPr/>
          <a:lstStyle/>
          <a:p>
            <a:r>
              <a:rPr lang="ru-RU" sz="4400" dirty="0" smtClean="0"/>
              <a:t>Здоровая,</a:t>
            </a:r>
            <a:br>
              <a:rPr lang="ru-RU" sz="4400" dirty="0" smtClean="0"/>
            </a:br>
            <a:r>
              <a:rPr lang="ru-RU" sz="4400" dirty="0" smtClean="0"/>
              <a:t>благополучная семья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43536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Здоровая, благополучная по социальным признакам семья, является жизненно необходимой средой для развития и воспитания ребенка. Важными факторами семейной защиты детей и подростков от приобщения к ПАВ являются:</a:t>
            </a:r>
          </a:p>
          <a:p>
            <a:pPr algn="just"/>
            <a:r>
              <a:rPr lang="ru-RU" b="1" dirty="0"/>
              <a:t>- крепкие семейные узы;</a:t>
            </a:r>
            <a:endParaRPr lang="ru-RU" dirty="0"/>
          </a:p>
          <a:p>
            <a:pPr algn="just"/>
            <a:r>
              <a:rPr lang="ru-RU" b="1" dirty="0"/>
              <a:t>- заботливые и доброжелательные взаимоотношения между всеми членами семьи;</a:t>
            </a:r>
            <a:endParaRPr lang="ru-RU" dirty="0"/>
          </a:p>
          <a:p>
            <a:pPr algn="just"/>
            <a:r>
              <a:rPr lang="ru-RU" b="1" dirty="0"/>
              <a:t>- ясные правила, стандарты внутри семьи;</a:t>
            </a:r>
            <a:endParaRPr lang="ru-RU" dirty="0"/>
          </a:p>
          <a:p>
            <a:pPr algn="just"/>
            <a:r>
              <a:rPr lang="ru-RU" b="1" dirty="0"/>
              <a:t>- установление близких и доверительных отношений родителей с детьми и понимание проблем и личных забот детей;</a:t>
            </a:r>
            <a:endParaRPr lang="ru-RU" dirty="0"/>
          </a:p>
          <a:p>
            <a:pPr algn="just"/>
            <a:r>
              <a:rPr lang="ru-RU" b="1" dirty="0"/>
              <a:t>- активная роль родителей в жизни детей, постоянный контакт семьи со школьными педагогами и психологами.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5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406563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С целью изучения распространенности факторов, способствующих формированию среди детей подросткового возраста различных вариантов </a:t>
            </a:r>
            <a:r>
              <a:rPr lang="ru-RU" dirty="0" err="1"/>
              <a:t>аддиктивного</a:t>
            </a:r>
            <a:r>
              <a:rPr lang="ru-RU" dirty="0"/>
              <a:t> поведения, нами проведено анонимное анкетирование 50 учащихся </a:t>
            </a:r>
            <a:r>
              <a:rPr lang="ru-RU" dirty="0" smtClean="0"/>
              <a:t>старших классов </a:t>
            </a:r>
            <a:r>
              <a:rPr lang="ru-RU" dirty="0"/>
              <a:t>. Для опроса была разработана специальная анкета, состоящая из вопросов открытого и закрытого типа. Опрос проводился раздаточным методом . Анонимность ответов учащихся была гарантирована.  . По уровню риска все опрошенные были распределены на 3 группы: респонденты с высоким, средним и низким уровнем риска.</a:t>
            </a:r>
          </a:p>
          <a:p>
            <a:r>
              <a:rPr lang="ru-RU" dirty="0"/>
              <a:t>На момент  исследования 2/3 из числа опрошенных подростков жили в полной семье, в том числе  в полной сложной семье совместно с дедушками и бабушками. Остальные дети проживали в неполной (материнской)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7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1996</Words>
  <Application>Microsoft Office PowerPoint</Application>
  <PresentationFormat>Экран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Средняя общеобразовательная школа №8 им.У.Абдукаимова Ленинского района г.Бишкек Работа по проекту КАДАП-6</vt:lpstr>
      <vt:lpstr>Основные направления профилактической деятельности с родителями</vt:lpstr>
      <vt:lpstr>Проблемы потребления ПАВ</vt:lpstr>
      <vt:lpstr>Если родители…,то и дети…    Если родители курят,пристрастны к алкоголю и наркотикам,то и дети…</vt:lpstr>
      <vt:lpstr>Факторы начала употребления ПАВ</vt:lpstr>
      <vt:lpstr>Особенности семейного воспитания</vt:lpstr>
      <vt:lpstr>Семейные факторы риска</vt:lpstr>
      <vt:lpstr>Здоровая, благополучная семья</vt:lpstr>
      <vt:lpstr>Результаты анкетирования</vt:lpstr>
      <vt:lpstr>Результаты </vt:lpstr>
      <vt:lpstr>Курение и насвай.</vt:lpstr>
      <vt:lpstr>Что говорят и пишут дети?</vt:lpstr>
      <vt:lpstr>Профилактическая работа</vt:lpstr>
      <vt:lpstr>Виды ПАВ,по нашему мнению</vt:lpstr>
      <vt:lpstr>Признаки функциональной и дисфункциональной семьи </vt:lpstr>
      <vt:lpstr>Пожалуйста,Дильвара Сагынбековна,прочитайте вслух  и прокомментируйте,можете привести пример. </vt:lpstr>
      <vt:lpstr>Пожалуйста,Наталья Владимировна.Вам слово.  </vt:lpstr>
      <vt:lpstr>А теперь мы хотели бы послушать Елену Борисовну.</vt:lpstr>
      <vt:lpstr>Любовь Николаевна,пожалуйста прочтите и поделитесь своим опытом.</vt:lpstr>
      <vt:lpstr>Слово для будущего папы-Айболота</vt:lpstr>
      <vt:lpstr>Айболот,прими на заметку.</vt:lpstr>
      <vt:lpstr>Гулара Латыфовна-Вы человек с огромным жизненным опытом!</vt:lpstr>
      <vt:lpstr>Всем учителям  8-ки,посвящается!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13</cp:revision>
  <dcterms:modified xsi:type="dcterms:W3CDTF">2018-11-19T08:04:29Z</dcterms:modified>
</cp:coreProperties>
</file>