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5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Почему корень, приставка, суффикс и окончание – значимые </a:t>
            </a:r>
            <a:r>
              <a:rPr lang="ru-RU"/>
              <a:t>части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урока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82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Чтобы знания были впрок,</a:t>
            </a:r>
          </a:p>
          <a:p>
            <a:pPr>
              <a:buNone/>
            </a:pPr>
            <a:r>
              <a:rPr lang="ru-RU" dirty="0"/>
              <a:t>	Следует кратко повторить урок.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/>
              <a:t>    Обобщим те сведения, которые мы получили на уроке. В чем же значимость приставки, корня, суффикса, окончания?</a:t>
            </a:r>
          </a:p>
          <a:p>
            <a:r>
              <a:rPr lang="ru-RU" dirty="0"/>
              <a:t>Приставка, суффикс меняют лексическое значение слова.</a:t>
            </a:r>
          </a:p>
          <a:p>
            <a:r>
              <a:rPr lang="ru-RU" dirty="0"/>
              <a:t>Корень является общей частью для всех однокоренных слов.</a:t>
            </a:r>
          </a:p>
          <a:p>
            <a:r>
              <a:rPr lang="ru-RU" dirty="0"/>
              <a:t>Окончание сообщает грамматические признаки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Творческое: придумать лингвистическую сказку – миниатюру о любой морфеме, можно проиллюстрировать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урок!</a:t>
            </a:r>
          </a:p>
        </p:txBody>
      </p:sp>
      <p:pic>
        <p:nvPicPr>
          <p:cNvPr id="4" name="Содержимое 3" descr="i236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564904"/>
            <a:ext cx="6480720" cy="26642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Цель урока: сформировать  представление о морфеме как о значимой части слова, показать специфику корня, приставки, суффикса и окончания; отработать умение определять части слова.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Орфографическая пятиминутка.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</a:t>
            </a:r>
            <a:r>
              <a:rPr lang="ru-RU" u="sng" dirty="0"/>
              <a:t>сс</a:t>
            </a:r>
            <a:r>
              <a:rPr lang="ru-RU" dirty="0"/>
              <a:t>каз               </a:t>
            </a:r>
            <a:r>
              <a:rPr lang="ru-RU" u="sng" dirty="0"/>
              <a:t>с</a:t>
            </a:r>
            <a:r>
              <a:rPr lang="ru-RU" dirty="0"/>
              <a:t>дать                </a:t>
            </a:r>
            <a:r>
              <a:rPr lang="ru-RU" u="sng" dirty="0"/>
              <a:t>з</a:t>
            </a:r>
            <a:r>
              <a:rPr lang="ru-RU" dirty="0"/>
              <a:t>дание</a:t>
            </a:r>
          </a:p>
          <a:p>
            <a:r>
              <a:rPr lang="ru-RU" dirty="0"/>
              <a:t>-Объясните подчеркнутые орфограммы. Чтобы правильно написать эти слова, нам пришлось рассмотреть их строение.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Запишем эпиграф урока, восстановив пропущенные буквы, объяснив свой выбор. Какова основная мысль данного высказывания? </a:t>
            </a:r>
          </a:p>
        </p:txBody>
      </p:sp>
      <p:pic>
        <p:nvPicPr>
          <p:cNvPr id="8" name="Содержимое 7" descr="suf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586126"/>
            <a:ext cx="3657600" cy="1438347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16449" cy="3886200"/>
          </a:xfrm>
        </p:spPr>
        <p:txBody>
          <a:bodyPr/>
          <a:lstStyle/>
          <a:p>
            <a:pPr>
              <a:buNone/>
            </a:pPr>
            <a:r>
              <a:rPr lang="ru-RU" dirty="0"/>
              <a:t>Если </a:t>
            </a:r>
            <a:r>
              <a:rPr lang="ru-RU" dirty="0" err="1"/>
              <a:t>зна</a:t>
            </a:r>
            <a:r>
              <a:rPr lang="ru-RU" dirty="0"/>
              <a:t>…</a:t>
            </a:r>
            <a:r>
              <a:rPr lang="ru-RU" dirty="0" err="1"/>
              <a:t>ш</a:t>
            </a:r>
            <a:r>
              <a:rPr lang="ru-RU" dirty="0"/>
              <a:t>… ч…</a:t>
            </a:r>
            <a:r>
              <a:rPr lang="ru-RU" dirty="0" err="1"/>
              <a:t>сти</a:t>
            </a:r>
            <a:r>
              <a:rPr lang="ru-RU" dirty="0"/>
              <a:t> слова,</a:t>
            </a:r>
          </a:p>
          <a:p>
            <a:pPr>
              <a:buNone/>
            </a:pPr>
            <a:r>
              <a:rPr lang="ru-RU" dirty="0"/>
              <a:t> То (на) </a:t>
            </a:r>
            <a:r>
              <a:rPr lang="ru-RU" dirty="0" err="1"/>
              <a:t>пиш</a:t>
            </a:r>
            <a:r>
              <a:rPr lang="ru-RU" dirty="0"/>
              <a:t>…</a:t>
            </a:r>
            <a:r>
              <a:rPr lang="ru-RU" dirty="0" err="1"/>
              <a:t>ш</a:t>
            </a:r>
            <a:r>
              <a:rPr lang="ru-RU" dirty="0"/>
              <a:t>… их т…</a:t>
            </a:r>
            <a:r>
              <a:rPr lang="ru-RU" dirty="0" err="1"/>
              <a:t>лково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 МОРФЕМА (от греческого «морфе» - форма) – значимая часть слова, в отличие от букв, звуков и слогов.</a:t>
            </a:r>
          </a:p>
        </p:txBody>
      </p:sp>
      <p:pic>
        <p:nvPicPr>
          <p:cNvPr id="7" name="Содержимое 6" descr="oboznachenie_morfem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71975" y="2973839"/>
            <a:ext cx="3657600" cy="266292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/>
              <a:t>Образуйте и запишите слова по данным схемам. На основе этих примеров докажите, что приставка и суффикс – значимые части слова.</a:t>
            </a:r>
            <a:br>
              <a:rPr lang="ru-RU" sz="2200" dirty="0"/>
            </a:br>
            <a:r>
              <a:rPr lang="ru-RU" sz="2200" dirty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/>
              <a:t>У-</a:t>
            </a:r>
          </a:p>
          <a:p>
            <a:r>
              <a:rPr lang="ru-RU" dirty="0"/>
              <a:t>ПРИ-</a:t>
            </a:r>
          </a:p>
          <a:p>
            <a:r>
              <a:rPr lang="ru-RU" dirty="0"/>
              <a:t>ОБ-          лететь</a:t>
            </a:r>
          </a:p>
          <a:p>
            <a:r>
              <a:rPr lang="ru-RU" dirty="0"/>
              <a:t>ПЕРЕ-</a:t>
            </a:r>
          </a:p>
          <a:p>
            <a:r>
              <a:rPr lang="ru-RU" dirty="0"/>
              <a:t>ПО-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                   -</a:t>
            </a:r>
            <a:r>
              <a:rPr lang="ru-RU" dirty="0" err="1"/>
              <a:t>ка</a:t>
            </a:r>
            <a:endParaRPr lang="ru-RU" dirty="0"/>
          </a:p>
          <a:p>
            <a:endParaRPr lang="ru-RU" dirty="0"/>
          </a:p>
          <a:p>
            <a:r>
              <a:rPr lang="ru-RU" dirty="0"/>
              <a:t>                   -</a:t>
            </a:r>
            <a:r>
              <a:rPr lang="ru-RU" dirty="0" err="1"/>
              <a:t>ак</a:t>
            </a:r>
            <a:endParaRPr lang="ru-RU" dirty="0"/>
          </a:p>
          <a:p>
            <a:r>
              <a:rPr lang="ru-RU" dirty="0"/>
              <a:t>Рыб</a:t>
            </a:r>
          </a:p>
          <a:p>
            <a:r>
              <a:rPr lang="ru-RU" dirty="0"/>
              <a:t>                  -</a:t>
            </a:r>
            <a:r>
              <a:rPr lang="ru-RU" dirty="0" err="1"/>
              <a:t>ина</a:t>
            </a:r>
            <a:endParaRPr lang="ru-RU" dirty="0"/>
          </a:p>
          <a:p>
            <a:r>
              <a:rPr lang="ru-RU" dirty="0"/>
              <a:t>                  -</a:t>
            </a:r>
            <a:r>
              <a:rPr lang="ru-RU" dirty="0" err="1"/>
              <a:t>ный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98776" cy="3886200"/>
          </a:xfrm>
        </p:spPr>
        <p:txBody>
          <a:bodyPr/>
          <a:lstStyle/>
          <a:p>
            <a:r>
              <a:rPr lang="ru-RU" dirty="0"/>
              <a:t>А почему в слове «облететь» мы не пишем </a:t>
            </a:r>
            <a:r>
              <a:rPr lang="ru-RU" dirty="0" err="1"/>
              <a:t>ь</a:t>
            </a:r>
            <a:r>
              <a:rPr lang="ru-RU" dirty="0"/>
              <a:t>, а в слове «объехать» пишем?</a:t>
            </a:r>
          </a:p>
          <a:p>
            <a:r>
              <a:rPr lang="ru-RU" dirty="0"/>
              <a:t>	- В чем отличие двух слов «барабанчик» и «барабанщик»?</a:t>
            </a:r>
          </a:p>
          <a:p>
            <a:endParaRPr lang="ru-RU" dirty="0"/>
          </a:p>
        </p:txBody>
      </p:sp>
      <p:pic>
        <p:nvPicPr>
          <p:cNvPr id="7" name="Содержимое 6" descr="0010-010-Leksicheskoe-znachenie-slov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71975" y="2933700"/>
            <a:ext cx="3657600" cy="27432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98776" cy="3886200"/>
          </a:xfrm>
        </p:spPr>
        <p:txBody>
          <a:bodyPr/>
          <a:lstStyle/>
          <a:p>
            <a:r>
              <a:rPr lang="ru-RU" dirty="0"/>
              <a:t>А почему в слове «облететь» мы не пишем </a:t>
            </a:r>
            <a:r>
              <a:rPr lang="ru-RU" dirty="0" err="1"/>
              <a:t>ь</a:t>
            </a:r>
            <a:r>
              <a:rPr lang="ru-RU" dirty="0"/>
              <a:t>, а в слове «объехать» пишем?</a:t>
            </a:r>
          </a:p>
          <a:p>
            <a:r>
              <a:rPr lang="ru-RU" dirty="0"/>
              <a:t>	- В чем отличие двух слов «барабанчик» и «барабанщик»?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Меняя суффикс, меняем лексическое значение слова.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 Сказка про суффиксы </a:t>
            </a:r>
            <a:r>
              <a:rPr lang="ru-RU" dirty="0" err="1"/>
              <a:t>ик</a:t>
            </a:r>
            <a:r>
              <a:rPr lang="ru-RU" dirty="0"/>
              <a:t>, </a:t>
            </a:r>
            <a:r>
              <a:rPr lang="ru-RU" dirty="0" err="1"/>
              <a:t>ишк</a:t>
            </a:r>
            <a:r>
              <a:rPr lang="ru-RU" dirty="0"/>
              <a:t>, </a:t>
            </a:r>
            <a:r>
              <a:rPr lang="ru-RU" dirty="0" err="1"/>
              <a:t>ищ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4330824" cy="5191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/>
              <a:t>Жили – были суффиксы </a:t>
            </a:r>
            <a:r>
              <a:rPr lang="ru-RU" sz="1400" dirty="0" err="1"/>
              <a:t>ик</a:t>
            </a:r>
            <a:r>
              <a:rPr lang="ru-RU" sz="1400" dirty="0"/>
              <a:t>, </a:t>
            </a:r>
            <a:r>
              <a:rPr lang="ru-RU" sz="1400" dirty="0" err="1"/>
              <a:t>ишк</a:t>
            </a:r>
            <a:r>
              <a:rPr lang="ru-RU" sz="1400" dirty="0"/>
              <a:t>, </a:t>
            </a:r>
            <a:r>
              <a:rPr lang="ru-RU" sz="1400" dirty="0" err="1"/>
              <a:t>ищ</a:t>
            </a:r>
            <a:r>
              <a:rPr lang="ru-RU" sz="1400" dirty="0"/>
              <a:t>. Жили они за корнем, как и все остальные суффиксы. Ик был очень ласковый, </a:t>
            </a:r>
            <a:r>
              <a:rPr lang="ru-RU" sz="1400" dirty="0" err="1"/>
              <a:t>ишк</a:t>
            </a:r>
            <a:r>
              <a:rPr lang="ru-RU" sz="1400" dirty="0"/>
              <a:t> всегда говорил обо всех с насмешкой, </a:t>
            </a:r>
            <a:r>
              <a:rPr lang="ru-RU" sz="1400" dirty="0" err="1"/>
              <a:t>ищ</a:t>
            </a:r>
            <a:r>
              <a:rPr lang="ru-RU" sz="1400" dirty="0"/>
              <a:t> был очень маленький, и ему все казалось большим.</a:t>
            </a:r>
          </a:p>
          <a:p>
            <a:pPr>
              <a:buNone/>
            </a:pPr>
            <a:r>
              <a:rPr lang="ru-RU" sz="1400" dirty="0"/>
              <a:t>	Вот пошли они на работу. Работали они в тетради, им нужно было образовывать слова. В тетради было написано «маленький дом».</a:t>
            </a:r>
          </a:p>
          <a:p>
            <a:pPr>
              <a:buNone/>
            </a:pPr>
            <a:r>
              <a:rPr lang="ru-RU" sz="1400" dirty="0"/>
              <a:t>	«Домик», - писал </a:t>
            </a:r>
            <a:r>
              <a:rPr lang="ru-RU" sz="1400" dirty="0" err="1"/>
              <a:t>ик</a:t>
            </a:r>
            <a:r>
              <a:rPr lang="ru-RU" sz="1400" dirty="0"/>
              <a:t>. Большой дом – домище, - писал </a:t>
            </a:r>
            <a:r>
              <a:rPr lang="ru-RU" sz="1400" dirty="0" err="1"/>
              <a:t>ищ</a:t>
            </a:r>
            <a:r>
              <a:rPr lang="ru-RU" sz="1400" dirty="0"/>
              <a:t>. Старый, дряхлый дом – домишко, - писал </a:t>
            </a:r>
            <a:r>
              <a:rPr lang="ru-RU" sz="1400" dirty="0" err="1"/>
              <a:t>ишк</a:t>
            </a:r>
            <a:r>
              <a:rPr lang="ru-RU" sz="1400" dirty="0"/>
              <a:t>.</a:t>
            </a:r>
          </a:p>
          <a:p>
            <a:pPr>
              <a:buNone/>
            </a:pPr>
            <a:r>
              <a:rPr lang="ru-RU" sz="1400" dirty="0"/>
              <a:t>	Суффиксы были очень довольны, что так хорошо справились с работой, затем все вместе пошли домой.</a:t>
            </a:r>
          </a:p>
          <a:p>
            <a:pPr>
              <a:buNone/>
            </a:pPr>
            <a:r>
              <a:rPr lang="ru-RU" sz="1400" dirty="0"/>
              <a:t>	Дома их ждал вкусный торт.</a:t>
            </a:r>
          </a:p>
          <a:p>
            <a:pPr>
              <a:buNone/>
            </a:pPr>
            <a:r>
              <a:rPr lang="ru-RU" sz="1400" dirty="0"/>
              <a:t>	- </a:t>
            </a:r>
            <a:r>
              <a:rPr lang="ru-RU" sz="1400" dirty="0" err="1"/>
              <a:t>Тортик</a:t>
            </a:r>
            <a:r>
              <a:rPr lang="ru-RU" sz="1400" dirty="0"/>
              <a:t>! – закричал </a:t>
            </a:r>
            <a:r>
              <a:rPr lang="ru-RU" sz="1400" dirty="0" err="1"/>
              <a:t>ик</a:t>
            </a:r>
            <a:r>
              <a:rPr lang="ru-RU" sz="1400" dirty="0"/>
              <a:t>.</a:t>
            </a:r>
          </a:p>
          <a:p>
            <a:pPr>
              <a:buNone/>
            </a:pPr>
            <a:r>
              <a:rPr lang="ru-RU" sz="1400" dirty="0"/>
              <a:t>	- </a:t>
            </a:r>
            <a:r>
              <a:rPr lang="ru-RU" sz="1400" dirty="0" err="1"/>
              <a:t>Тортишко</a:t>
            </a:r>
            <a:r>
              <a:rPr lang="ru-RU" sz="1400" dirty="0"/>
              <a:t>, - промолвил </a:t>
            </a:r>
            <a:r>
              <a:rPr lang="ru-RU" sz="1400" dirty="0" err="1"/>
              <a:t>ишк</a:t>
            </a:r>
            <a:r>
              <a:rPr lang="ru-RU" sz="1400" dirty="0"/>
              <a:t>.</a:t>
            </a:r>
          </a:p>
          <a:p>
            <a:pPr>
              <a:buNone/>
            </a:pPr>
            <a:r>
              <a:rPr lang="ru-RU" sz="1400" dirty="0"/>
              <a:t>	- </a:t>
            </a:r>
            <a:r>
              <a:rPr lang="ru-RU" sz="1400" dirty="0" err="1"/>
              <a:t>Тортище</a:t>
            </a:r>
            <a:r>
              <a:rPr lang="ru-RU" sz="1400" dirty="0"/>
              <a:t>, - сказал </a:t>
            </a:r>
            <a:r>
              <a:rPr lang="ru-RU" sz="1400" dirty="0" err="1"/>
              <a:t>ищ</a:t>
            </a:r>
            <a:r>
              <a:rPr lang="ru-RU" sz="1400" dirty="0"/>
              <a:t>.</a:t>
            </a:r>
          </a:p>
          <a:p>
            <a:pPr>
              <a:buNone/>
            </a:pPr>
            <a:r>
              <a:rPr lang="ru-RU" sz="1400" dirty="0"/>
              <a:t>	Вот так они и жили.</a:t>
            </a:r>
          </a:p>
          <a:p>
            <a:endParaRPr lang="ru-RU" sz="1400" dirty="0"/>
          </a:p>
        </p:txBody>
      </p:sp>
      <p:pic>
        <p:nvPicPr>
          <p:cNvPr id="10" name="Содержимое 9" descr="1cf1170ae3fba974ac26c071d3a78b2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492896"/>
            <a:ext cx="3657600" cy="2743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340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Почему корень, приставка, суффикс и окончание – значимые части слова</vt:lpstr>
      <vt:lpstr>Презентация PowerPoint</vt:lpstr>
      <vt:lpstr>Орфографическая пятиминутка. </vt:lpstr>
      <vt:lpstr>Запишем эпиграф урока, восстановив пропущенные буквы, объяснив свой выбор. Какова основная мысль данного высказывания? </vt:lpstr>
      <vt:lpstr>Презентация PowerPoint</vt:lpstr>
      <vt:lpstr>Образуйте и запишите слова по данным схемам. На основе этих примеров докажите, что приставка и суффикс – значимые части слова.   </vt:lpstr>
      <vt:lpstr>Презентация PowerPoint</vt:lpstr>
      <vt:lpstr>Презентация PowerPoint</vt:lpstr>
      <vt:lpstr>. Сказка про суффиксы ик, ишк, ищ. </vt:lpstr>
      <vt:lpstr>Итоги урока</vt:lpstr>
      <vt:lpstr>Домашнее задание 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корень, приставка, суффикс и окончание – значимые части слова</dc:title>
  <dc:creator>1.370</dc:creator>
  <cp:lastModifiedBy>Неизвестный пользователь</cp:lastModifiedBy>
  <cp:revision>3</cp:revision>
  <dcterms:created xsi:type="dcterms:W3CDTF">2018-06-14T10:14:26Z</dcterms:created>
  <dcterms:modified xsi:type="dcterms:W3CDTF">2021-02-01T14:41:42Z</dcterms:modified>
</cp:coreProperties>
</file>