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57" r:id="rId18"/>
    <p:sldId id="2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90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E9F37AA0-9BFD-4EF2-8E30-17C26F03A112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F58DB-11C1-4990-89BE-A784603C79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76DB39-4735-4628-95F1-7F2AE04BE8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BADF0-1279-4FED-A9D5-618E966D139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23987CA-2958-4DFA-AE61-B59A9C69644E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05457"/>
      </p:ext>
    </p:extLst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587B5E-3C52-44F5-88D0-99E2BD22A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379FE-6F3A-4579-AC70-066675208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79BD54-1DFE-43D2-AFC1-39D645F88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D5EF3-27C0-4C8D-82CF-6EBF20AE8A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20093330"/>
      </p:ext>
    </p:extLst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28D43A-6CFA-420F-BE4E-1B8FA8B08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35EE7C-00E4-443B-A6C0-7DD46D3ED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F037D-3A7F-45DC-8F7A-D16DB75F0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5B79B-767D-40AB-83E9-68046789382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8870665"/>
      </p:ext>
    </p:extLst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3AF5-9FC6-4684-9D24-7CDCE0192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24C29-D1D8-456D-855B-8C20C57E6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17F059-DE0D-42B9-BD5D-E8C89CB54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6A8B3-F4B1-455F-A0C7-F5B75129E4E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35795485"/>
      </p:ext>
    </p:extLst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34CD3A-26E4-4B25-922D-586121276A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74F08-D479-48E8-B2E1-10CE71231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3B913-A5EE-45DA-83FE-E3F616E05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78B9-4090-4FC5-A039-BEB40717A44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51219485"/>
      </p:ext>
    </p:extLst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F219D-14E7-4094-AD14-557156F88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BC3BA-8848-48E7-AB7B-54D02CDAC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7BDD49-B461-4D37-B623-3E71B54E4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B8543-2426-4E81-9093-2C7D9F8D422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1608537"/>
      </p:ext>
    </p:extLst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417B78-7C8A-43C1-ABD2-D94772D1A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AD7DB-B031-40AE-9D6A-BF7A4997F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C0490D-34A2-48FC-87BF-03CC4B7F0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AB7DF-9B0E-4E54-8718-7305C9329C0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5367395"/>
      </p:ext>
    </p:extLst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921104-D670-47AA-AB96-F83FAD3D4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28FCF8-EE4F-4371-8301-BFD41D7629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425633-0453-4E01-AB24-9F4234DC4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B180C-C869-45B5-9A5A-50E162C8B51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7085320"/>
      </p:ext>
    </p:extLst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A4E8F3-F1C7-47DD-B7CB-2C27BCD73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755C3E-1BE8-43BA-89CC-D052AAA1E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BEE344-5B1A-45B6-97FE-7EDD42FA3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8B1CD-F006-4EE5-AEC8-9D9B03CDEAF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42173998"/>
      </p:ext>
    </p:extLst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8BA2C-BDAB-4E44-A3D1-4C272ADF5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B46F14-92EA-40A0-8C7C-61C54F118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CFD287-AD0E-4C3B-90F8-3AB84D449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A18-7E20-4F4A-8665-4E47A67633B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3138222"/>
      </p:ext>
    </p:extLst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B07C8-A808-4DB9-8866-BC87C5F5B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F05EE-CEC3-4668-9C84-777031629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A4B69B-4AD4-4A1B-924C-1929DCD7B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C897A-C744-4141-A3FB-33F2169DBD1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6209070"/>
      </p:ext>
    </p:extLst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FE1E436-9D2D-46B4-A0D9-B0989A075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60510C-C746-4135-B3C5-0502E1170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E540EB0-2FD6-43F8-9290-DEDCA39B82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C6D05AF-9A32-4A01-9BBF-A79D927844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8BE5462-15F4-4B03-B70E-DEB72E6702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D018097-FF5F-47EE-814D-0F5F9F6B2E9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 /><Relationship Id="rId1" Type="http://schemas.openxmlformats.org/officeDocument/2006/relationships/tags" Target="../tags/tag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>
            <a:extLst>
              <a:ext uri="{FF2B5EF4-FFF2-40B4-BE49-F238E27FC236}">
                <a16:creationId xmlns:a16="http://schemas.microsoft.com/office/drawing/2014/main" id="{8A30C4B8-EBC8-443D-8136-7D94734BAD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2514600"/>
            <a:ext cx="791527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6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Корни  с  чередованием</a:t>
            </a:r>
            <a:endParaRPr lang="en-US" sz="60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3075" name="Picture 6" descr="аним">
            <a:extLst>
              <a:ext uri="{FF2B5EF4-FFF2-40B4-BE49-F238E27FC236}">
                <a16:creationId xmlns:a16="http://schemas.microsoft.com/office/drawing/2014/main" id="{7E973058-3C80-4FE2-943A-6553E5E7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006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аним">
            <a:extLst>
              <a:ext uri="{FF2B5EF4-FFF2-40B4-BE49-F238E27FC236}">
                <a16:creationId xmlns:a16="http://schemas.microsoft.com/office/drawing/2014/main" id="{3B3A2361-FACD-476A-9190-D516C54E4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Rectangle 9">
            <a:extLst>
              <a:ext uri="{FF2B5EF4-FFF2-40B4-BE49-F238E27FC236}">
                <a16:creationId xmlns:a16="http://schemas.microsoft.com/office/drawing/2014/main" id="{BDFC98AD-0D12-4252-9A0A-BB4E62BC2CB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685800"/>
            <a:ext cx="7391400" cy="56388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>
                <a:solidFill>
                  <a:schemeClr val="bg2"/>
                </a:solidFill>
              </a:rPr>
              <a:t>Написать изл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жение, прил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жение к учебнику, предл</a:t>
            </a:r>
            <a:r>
              <a:rPr lang="ru-RU" sz="3600">
                <a:solidFill>
                  <a:schemeClr val="accent2"/>
                </a:solidFill>
              </a:rPr>
              <a:t>а</a:t>
            </a:r>
            <a:r>
              <a:rPr lang="ru-RU" sz="3600">
                <a:solidFill>
                  <a:schemeClr val="bg2"/>
                </a:solidFill>
              </a:rPr>
              <a:t>гать помощь, к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снуться новой темы, прик</a:t>
            </a:r>
            <a:r>
              <a:rPr lang="ru-RU" sz="3600">
                <a:solidFill>
                  <a:schemeClr val="accent2"/>
                </a:solidFill>
              </a:rPr>
              <a:t>а</a:t>
            </a:r>
            <a:r>
              <a:rPr lang="ru-RU" sz="3600">
                <a:solidFill>
                  <a:schemeClr val="bg2"/>
                </a:solidFill>
              </a:rPr>
              <a:t>саться к стене, разобрать предл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жение, пол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жить на стол, пол</a:t>
            </a:r>
            <a:r>
              <a:rPr lang="ru-RU" sz="3600">
                <a:solidFill>
                  <a:schemeClr val="accent2"/>
                </a:solidFill>
              </a:rPr>
              <a:t>а</a:t>
            </a:r>
            <a:r>
              <a:rPr lang="ru-RU" sz="3600">
                <a:solidFill>
                  <a:schemeClr val="bg2"/>
                </a:solidFill>
              </a:rPr>
              <a:t>гаться на удачу, легкое прик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сновение, к</a:t>
            </a:r>
            <a:r>
              <a:rPr lang="ru-RU" sz="3600">
                <a:solidFill>
                  <a:schemeClr val="accent2"/>
                </a:solidFill>
              </a:rPr>
              <a:t>а</a:t>
            </a:r>
            <a:r>
              <a:rPr lang="ru-RU" sz="3600">
                <a:solidFill>
                  <a:schemeClr val="bg2"/>
                </a:solidFill>
              </a:rPr>
              <a:t>сание мяча рукой, имя прил</a:t>
            </a:r>
            <a:r>
              <a:rPr lang="ru-RU" sz="3600">
                <a:solidFill>
                  <a:schemeClr val="accent2"/>
                </a:solidFill>
              </a:rPr>
              <a:t>а</a:t>
            </a:r>
            <a:r>
              <a:rPr lang="ru-RU" sz="3600">
                <a:solidFill>
                  <a:schemeClr val="bg2"/>
                </a:solidFill>
              </a:rPr>
              <a:t>гательное, высказать предпол</a:t>
            </a:r>
            <a:r>
              <a:rPr lang="ru-RU" sz="3600">
                <a:solidFill>
                  <a:schemeClr val="accent2"/>
                </a:solidFill>
              </a:rPr>
              <a:t>о</a:t>
            </a:r>
            <a:r>
              <a:rPr lang="ru-RU" sz="3600">
                <a:solidFill>
                  <a:schemeClr val="bg2"/>
                </a:solidFill>
              </a:rPr>
              <a:t>жение</a:t>
            </a:r>
          </a:p>
        </p:txBody>
      </p:sp>
    </p:spTree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A8BFF948-D2B0-4046-A7FE-80E0FA4E00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bg2"/>
                </a:solidFill>
              </a:rPr>
              <a:t>В корне </a:t>
            </a:r>
            <a:r>
              <a:rPr lang="ru-RU" sz="4000">
                <a:solidFill>
                  <a:schemeClr val="accent2"/>
                </a:solidFill>
              </a:rPr>
              <a:t>-раст-(-ращ-,-рос-)</a:t>
            </a:r>
            <a:br>
              <a:rPr lang="ru-RU" sz="4000">
                <a:solidFill>
                  <a:schemeClr val="bg2"/>
                </a:solidFill>
              </a:rPr>
            </a:br>
            <a:r>
              <a:rPr lang="ru-RU" sz="4000">
                <a:solidFill>
                  <a:schemeClr val="bg2"/>
                </a:solidFill>
              </a:rPr>
              <a:t>пишется </a:t>
            </a:r>
            <a:r>
              <a:rPr lang="ru-RU" sz="4000">
                <a:solidFill>
                  <a:schemeClr val="accent2"/>
                </a:solidFill>
              </a:rPr>
              <a:t>А</a:t>
            </a:r>
            <a:r>
              <a:rPr lang="ru-RU" sz="4000">
                <a:solidFill>
                  <a:schemeClr val="bg2"/>
                </a:solidFill>
              </a:rPr>
              <a:t> перед </a:t>
            </a:r>
            <a:r>
              <a:rPr lang="ru-RU" sz="4000" i="1">
                <a:solidFill>
                  <a:schemeClr val="accent2"/>
                </a:solidFill>
              </a:rPr>
              <a:t>ст</a:t>
            </a:r>
            <a:r>
              <a:rPr lang="ru-RU" sz="4000">
                <a:solidFill>
                  <a:schemeClr val="bg2"/>
                </a:solidFill>
              </a:rPr>
              <a:t> и </a:t>
            </a:r>
            <a:r>
              <a:rPr lang="ru-RU" sz="4000" i="1">
                <a:solidFill>
                  <a:schemeClr val="accent2"/>
                </a:solidFill>
              </a:rPr>
              <a:t>щ</a:t>
            </a:r>
            <a:r>
              <a:rPr lang="ru-RU" sz="4000">
                <a:solidFill>
                  <a:schemeClr val="bg2"/>
                </a:solidFill>
              </a:rPr>
              <a:t>, а в остальных случаях пишется </a:t>
            </a:r>
            <a:r>
              <a:rPr lang="ru-RU" sz="4000">
                <a:solidFill>
                  <a:schemeClr val="accent2"/>
                </a:solidFill>
              </a:rPr>
              <a:t>О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9985D7D4-341A-4290-B18B-99B1109D37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7086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accent2"/>
                </a:solidFill>
              </a:rPr>
              <a:t>Исключения:</a:t>
            </a:r>
            <a:r>
              <a:rPr lang="ru-RU"/>
              <a:t> </a:t>
            </a:r>
            <a:r>
              <a:rPr lang="ru-RU">
                <a:solidFill>
                  <a:schemeClr val="bg2"/>
                </a:solidFill>
              </a:rPr>
              <a:t>росток, отрасль, ростовщик, Ростов, Ростислав</a:t>
            </a:r>
          </a:p>
        </p:txBody>
      </p:sp>
      <p:pic>
        <p:nvPicPr>
          <p:cNvPr id="13316" name="Picture 6" descr="аним">
            <a:extLst>
              <a:ext uri="{FF2B5EF4-FFF2-40B4-BE49-F238E27FC236}">
                <a16:creationId xmlns:a16="http://schemas.microsoft.com/office/drawing/2014/main" id="{AD1D4C96-F37D-4299-AD27-F266E0449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8423489E-C8D5-4AE7-B76C-184B6B4118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35052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>
                <a:solidFill>
                  <a:schemeClr val="accent2"/>
                </a:solidFill>
              </a:rPr>
              <a:t>Тренажёр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51E9E8F-7E50-453D-8D4D-DECEF1E7E1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1219200"/>
            <a:ext cx="7010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bg2"/>
                </a:solidFill>
              </a:rPr>
              <a:t>Выр…щенный в теплице, маленькое р…стение, юный возр…ст, зелёная пор…сль, Р…стов, ср…щение корней, зар…сли малины, Р…стислав, отр…сль промышленности, р…стёт в лесу, старый р…стовщик, мелкий р…сток, выр…щу летом, выр…сшие на грядке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5BD7584-836B-4611-A5F1-16768AD34191}"/>
              </a:ext>
            </a:extLst>
          </p:cNvPr>
          <p:cNvSpPr/>
          <p:nvPr/>
        </p:nvSpPr>
        <p:spPr>
          <a:xfrm>
            <a:off x="7315200" y="6248400"/>
            <a:ext cx="1828800" cy="609600"/>
          </a:xfrm>
          <a:prstGeom prst="actionButtonForwardNex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Проверить</a:t>
            </a:r>
          </a:p>
        </p:txBody>
      </p:sp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>
            <a:extLst>
              <a:ext uri="{FF2B5EF4-FFF2-40B4-BE49-F238E27FC236}">
                <a16:creationId xmlns:a16="http://schemas.microsoft.com/office/drawing/2014/main" id="{8AADD838-8CFD-432E-88F1-4A0ED905328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609600"/>
            <a:ext cx="7543800" cy="51816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>
                <a:solidFill>
                  <a:schemeClr val="bg2"/>
                </a:solidFill>
              </a:rPr>
              <a:t>Выр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щенный в теплице, маленькое 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стение, юный возр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ст, зелёная пор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сль, Ростов, ср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щение корней, зар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сли малины, 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стислав, отр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сль промышленности, 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стёт в лесу, старый 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стовщик, мелкий 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сток, выр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щу летом, выр</a:t>
            </a:r>
            <a:r>
              <a:rPr lang="ru-RU">
                <a:solidFill>
                  <a:schemeClr val="accent2"/>
                </a:solidFill>
              </a:rPr>
              <a:t>о</a:t>
            </a:r>
            <a:r>
              <a:rPr lang="ru-RU">
                <a:solidFill>
                  <a:schemeClr val="bg2"/>
                </a:solidFill>
              </a:rPr>
              <a:t>сшие на грядке</a:t>
            </a:r>
          </a:p>
          <a:p>
            <a:pPr marL="0" indent="0" algn="ctr" eaLnBrk="1" hangingPunct="1">
              <a:buFontTx/>
              <a:buNone/>
              <a:defRPr/>
            </a:pPr>
            <a:endParaRPr lang="ru-RU"/>
          </a:p>
        </p:txBody>
      </p:sp>
      <p:pic>
        <p:nvPicPr>
          <p:cNvPr id="15363" name="Picture 6" descr="аним">
            <a:extLst>
              <a:ext uri="{FF2B5EF4-FFF2-40B4-BE49-F238E27FC236}">
                <a16:creationId xmlns:a16="http://schemas.microsoft.com/office/drawing/2014/main" id="{40C0C7B9-A0DE-4D01-A699-52B11DD74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>
            <a:extLst>
              <a:ext uri="{FF2B5EF4-FFF2-40B4-BE49-F238E27FC236}">
                <a16:creationId xmlns:a16="http://schemas.microsoft.com/office/drawing/2014/main" id="{32F9121F-5D95-4957-9363-0C120535F9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bg2"/>
                </a:solidFill>
              </a:rPr>
              <a:t>Правописание корней  с чередованием гласных </a:t>
            </a:r>
            <a:r>
              <a:rPr lang="ru-RU" sz="4000" b="1">
                <a:solidFill>
                  <a:schemeClr val="accent2"/>
                </a:solidFill>
              </a:rPr>
              <a:t>Е - И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E866FCD-6C99-4667-A710-3BF90859FF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514600"/>
            <a:ext cx="7620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bg2"/>
                </a:solidFill>
              </a:rPr>
              <a:t>В корнях с чередованием </a:t>
            </a:r>
            <a:r>
              <a:rPr lang="ru-RU">
                <a:solidFill>
                  <a:schemeClr val="accent2"/>
                </a:solidFill>
              </a:rPr>
              <a:t>Е – И</a:t>
            </a:r>
            <a:r>
              <a:rPr lang="ru-RU">
                <a:solidFill>
                  <a:schemeClr val="bg2"/>
                </a:solidFill>
              </a:rPr>
              <a:t> пишется </a:t>
            </a:r>
            <a:r>
              <a:rPr lang="ru-RU">
                <a:solidFill>
                  <a:schemeClr val="accent2"/>
                </a:solidFill>
              </a:rPr>
              <a:t>И</a:t>
            </a:r>
            <a:r>
              <a:rPr lang="ru-RU">
                <a:solidFill>
                  <a:schemeClr val="bg2"/>
                </a:solidFill>
              </a:rPr>
              <a:t>, если после корня идет суффикс </a:t>
            </a:r>
            <a:r>
              <a:rPr lang="ru-RU">
                <a:solidFill>
                  <a:schemeClr val="accent2"/>
                </a:solidFill>
              </a:rPr>
              <a:t>-А-</a:t>
            </a:r>
            <a:r>
              <a:rPr lang="ru-RU">
                <a:solidFill>
                  <a:schemeClr val="bg2"/>
                </a:solidFill>
              </a:rPr>
              <a:t>. В остальных случаях пишется </a:t>
            </a:r>
            <a:r>
              <a:rPr lang="ru-RU">
                <a:solidFill>
                  <a:schemeClr val="accent2"/>
                </a:solidFill>
              </a:rPr>
              <a:t>Е</a:t>
            </a:r>
          </a:p>
          <a:p>
            <a:pPr eaLnBrk="1" hangingPunct="1">
              <a:defRPr/>
            </a:pPr>
            <a:r>
              <a:rPr lang="ru-RU">
                <a:solidFill>
                  <a:schemeClr val="accent2"/>
                </a:solidFill>
              </a:rPr>
              <a:t>-тер-(-тир-),-бер-(-бир-),-дер-(-дир-),</a:t>
            </a:r>
          </a:p>
          <a:p>
            <a:pPr eaLnBrk="1" hangingPunct="1">
              <a:defRPr/>
            </a:pPr>
            <a:r>
              <a:rPr lang="ru-RU">
                <a:solidFill>
                  <a:schemeClr val="accent2"/>
                </a:solidFill>
              </a:rPr>
              <a:t>-стел-(-стил-),-мер-(-мир-),</a:t>
            </a:r>
          </a:p>
          <a:p>
            <a:pPr eaLnBrk="1" hangingPunct="1">
              <a:defRPr/>
            </a:pPr>
            <a:r>
              <a:rPr lang="ru-RU">
                <a:solidFill>
                  <a:schemeClr val="accent2"/>
                </a:solidFill>
              </a:rPr>
              <a:t>-блест-(-блист-)</a:t>
            </a:r>
          </a:p>
        </p:txBody>
      </p:sp>
      <p:pic>
        <p:nvPicPr>
          <p:cNvPr id="16388" name="Picture 10" descr="аним">
            <a:extLst>
              <a:ext uri="{FF2B5EF4-FFF2-40B4-BE49-F238E27FC236}">
                <a16:creationId xmlns:a16="http://schemas.microsoft.com/office/drawing/2014/main" id="{A94E736D-7282-48EE-8366-A96D080AF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>
            <a:extLst>
              <a:ext uri="{FF2B5EF4-FFF2-40B4-BE49-F238E27FC236}">
                <a16:creationId xmlns:a16="http://schemas.microsoft.com/office/drawing/2014/main" id="{BE8FBF15-F526-488E-9918-10396B50DD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5863" y="1144588"/>
            <a:ext cx="6772275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Запомни!</a:t>
            </a:r>
          </a:p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В корнях с чередованием</a:t>
            </a:r>
          </a:p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-а-(-я-) - -им-(-ин-)</a:t>
            </a:r>
          </a:p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пишутся -им-, -ин-,</a:t>
            </a:r>
          </a:p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если после них есть </a:t>
            </a:r>
          </a:p>
          <a:p>
            <a:pPr algn="ctr"/>
            <a:r>
              <a:rPr lang="az-Cyrl-AZ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суффикс А</a:t>
            </a:r>
            <a:endParaRPr lang="en-US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7411" name="Picture 5" descr="аним">
            <a:extLst>
              <a:ext uri="{FF2B5EF4-FFF2-40B4-BE49-F238E27FC236}">
                <a16:creationId xmlns:a16="http://schemas.microsoft.com/office/drawing/2014/main" id="{FC577694-A9DF-4B97-9A99-B32535C5C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FB670271-F33E-4C6A-AB23-2A42AEE347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28194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>
                <a:solidFill>
                  <a:schemeClr val="accent2"/>
                </a:solidFill>
              </a:rPr>
              <a:t>Тренажёр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82BB04CA-F241-4B66-B6C6-88935F3A4E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066800"/>
            <a:ext cx="7543800" cy="5181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err="1">
                <a:solidFill>
                  <a:schemeClr val="bg2"/>
                </a:solidFill>
              </a:rPr>
              <a:t>Соб</a:t>
            </a:r>
            <a:r>
              <a:rPr lang="ru-RU" dirty="0">
                <a:solidFill>
                  <a:schemeClr val="bg2"/>
                </a:solidFill>
              </a:rPr>
              <a:t>…</a:t>
            </a:r>
            <a:r>
              <a:rPr lang="ru-RU" dirty="0" err="1">
                <a:solidFill>
                  <a:schemeClr val="bg2"/>
                </a:solidFill>
              </a:rPr>
              <a:t>ру</a:t>
            </a:r>
            <a:r>
              <a:rPr lang="ru-RU" dirty="0">
                <a:solidFill>
                  <a:schemeClr val="bg2"/>
                </a:solidFill>
              </a:rPr>
              <a:t> урожай, </a:t>
            </a:r>
            <a:r>
              <a:rPr lang="ru-RU" dirty="0" err="1">
                <a:solidFill>
                  <a:schemeClr val="bg2"/>
                </a:solidFill>
              </a:rPr>
              <a:t>уб</a:t>
            </a:r>
            <a:r>
              <a:rPr lang="ru-RU" dirty="0">
                <a:solidFill>
                  <a:schemeClr val="bg2"/>
                </a:solidFill>
              </a:rPr>
              <a:t>…</a:t>
            </a:r>
            <a:r>
              <a:rPr lang="ru-RU" dirty="0" err="1">
                <a:solidFill>
                  <a:schemeClr val="bg2"/>
                </a:solidFill>
              </a:rPr>
              <a:t>ри</a:t>
            </a:r>
            <a:r>
              <a:rPr lang="ru-RU" dirty="0">
                <a:solidFill>
                  <a:schemeClr val="bg2"/>
                </a:solidFill>
              </a:rPr>
              <a:t> в комнате, </a:t>
            </a:r>
            <a:r>
              <a:rPr lang="ru-RU" dirty="0" err="1">
                <a:solidFill>
                  <a:schemeClr val="bg2"/>
                </a:solidFill>
              </a:rPr>
              <a:t>зап</a:t>
            </a:r>
            <a:r>
              <a:rPr lang="ru-RU" dirty="0">
                <a:solidFill>
                  <a:schemeClr val="bg2"/>
                </a:solidFill>
              </a:rPr>
              <a:t>..рай двери, </a:t>
            </a:r>
            <a:r>
              <a:rPr lang="ru-RU" dirty="0" err="1">
                <a:solidFill>
                  <a:schemeClr val="bg2"/>
                </a:solidFill>
              </a:rPr>
              <a:t>прот</a:t>
            </a:r>
            <a:r>
              <a:rPr lang="ru-RU" dirty="0">
                <a:solidFill>
                  <a:schemeClr val="bg2"/>
                </a:solidFill>
              </a:rPr>
              <a:t>…рай пыль, </a:t>
            </a:r>
            <a:r>
              <a:rPr lang="ru-RU" dirty="0" err="1">
                <a:solidFill>
                  <a:schemeClr val="bg2"/>
                </a:solidFill>
              </a:rPr>
              <a:t>соб</a:t>
            </a:r>
            <a:r>
              <a:rPr lang="ru-RU" dirty="0">
                <a:solidFill>
                  <a:schemeClr val="bg2"/>
                </a:solidFill>
              </a:rPr>
              <a:t>…рать грибы, </a:t>
            </a:r>
            <a:r>
              <a:rPr lang="ru-RU" dirty="0" err="1">
                <a:solidFill>
                  <a:schemeClr val="bg2"/>
                </a:solidFill>
              </a:rPr>
              <a:t>зат</a:t>
            </a:r>
            <a:r>
              <a:rPr lang="ru-RU" dirty="0">
                <a:solidFill>
                  <a:schemeClr val="bg2"/>
                </a:solidFill>
              </a:rPr>
              <a:t>…</a:t>
            </a:r>
            <a:r>
              <a:rPr lang="ru-RU" dirty="0" err="1">
                <a:solidFill>
                  <a:schemeClr val="bg2"/>
                </a:solidFill>
              </a:rPr>
              <a:t>реть</a:t>
            </a:r>
            <a:r>
              <a:rPr lang="ru-RU" dirty="0">
                <a:solidFill>
                  <a:schemeClr val="bg2"/>
                </a:solidFill>
              </a:rPr>
              <a:t> пятно, ум…</a:t>
            </a:r>
            <a:r>
              <a:rPr lang="ru-RU" dirty="0" err="1">
                <a:solidFill>
                  <a:schemeClr val="bg2"/>
                </a:solidFill>
              </a:rPr>
              <a:t>рающий</a:t>
            </a:r>
            <a:r>
              <a:rPr lang="ru-RU" dirty="0">
                <a:solidFill>
                  <a:schemeClr val="bg2"/>
                </a:solidFill>
              </a:rPr>
              <a:t> лебедь,  </a:t>
            </a:r>
            <a:r>
              <a:rPr lang="ru-RU" dirty="0" err="1">
                <a:solidFill>
                  <a:schemeClr val="bg2"/>
                </a:solidFill>
              </a:rPr>
              <a:t>бл</a:t>
            </a:r>
            <a:r>
              <a:rPr lang="ru-RU" dirty="0">
                <a:solidFill>
                  <a:schemeClr val="bg2"/>
                </a:solidFill>
              </a:rPr>
              <a:t>…стать на балу, </a:t>
            </a:r>
            <a:r>
              <a:rPr lang="ru-RU" dirty="0" err="1">
                <a:solidFill>
                  <a:schemeClr val="bg2"/>
                </a:solidFill>
              </a:rPr>
              <a:t>заст</a:t>
            </a:r>
            <a:r>
              <a:rPr lang="ru-RU" dirty="0">
                <a:solidFill>
                  <a:schemeClr val="bg2"/>
                </a:solidFill>
              </a:rPr>
              <a:t>…лить постель, изб…рать командира, </a:t>
            </a:r>
            <a:r>
              <a:rPr lang="ru-RU" dirty="0" err="1">
                <a:solidFill>
                  <a:schemeClr val="bg2"/>
                </a:solidFill>
              </a:rPr>
              <a:t>нач</a:t>
            </a:r>
            <a:r>
              <a:rPr lang="ru-RU" dirty="0">
                <a:solidFill>
                  <a:schemeClr val="bg2"/>
                </a:solidFill>
              </a:rPr>
              <a:t>…</a:t>
            </a:r>
            <a:r>
              <a:rPr lang="ru-RU" dirty="0" err="1">
                <a:solidFill>
                  <a:schemeClr val="bg2"/>
                </a:solidFill>
              </a:rPr>
              <a:t>нать</a:t>
            </a:r>
            <a:r>
              <a:rPr lang="ru-RU" dirty="0">
                <a:solidFill>
                  <a:schemeClr val="bg2"/>
                </a:solidFill>
              </a:rPr>
              <a:t> работу, </a:t>
            </a:r>
            <a:r>
              <a:rPr lang="ru-RU" dirty="0" err="1">
                <a:solidFill>
                  <a:schemeClr val="bg2"/>
                </a:solidFill>
              </a:rPr>
              <a:t>пож</a:t>
            </a:r>
            <a:r>
              <a:rPr lang="ru-RU" dirty="0">
                <a:solidFill>
                  <a:schemeClr val="bg2"/>
                </a:solidFill>
              </a:rPr>
              <a:t>…мать плечами, б…</a:t>
            </a:r>
            <a:r>
              <a:rPr lang="ru-RU" dirty="0" err="1">
                <a:solidFill>
                  <a:schemeClr val="bg2"/>
                </a:solidFill>
              </a:rPr>
              <a:t>ру</a:t>
            </a:r>
            <a:r>
              <a:rPr lang="ru-RU" dirty="0">
                <a:solidFill>
                  <a:schemeClr val="bg2"/>
                </a:solidFill>
              </a:rPr>
              <a:t> в руки, </a:t>
            </a:r>
            <a:r>
              <a:rPr lang="ru-RU" dirty="0" err="1">
                <a:solidFill>
                  <a:schemeClr val="bg2"/>
                </a:solidFill>
              </a:rPr>
              <a:t>наб</a:t>
            </a:r>
            <a:r>
              <a:rPr lang="ru-RU" dirty="0">
                <a:solidFill>
                  <a:schemeClr val="bg2"/>
                </a:solidFill>
              </a:rPr>
              <a:t>…раю в корзину, </a:t>
            </a:r>
            <a:r>
              <a:rPr lang="ru-RU" dirty="0" err="1">
                <a:solidFill>
                  <a:schemeClr val="bg2"/>
                </a:solidFill>
              </a:rPr>
              <a:t>бл</a:t>
            </a:r>
            <a:r>
              <a:rPr lang="ru-RU" dirty="0">
                <a:solidFill>
                  <a:schemeClr val="bg2"/>
                </a:solidFill>
              </a:rPr>
              <a:t>…</a:t>
            </a:r>
            <a:r>
              <a:rPr lang="ru-RU" dirty="0" err="1">
                <a:solidFill>
                  <a:schemeClr val="bg2"/>
                </a:solidFill>
              </a:rPr>
              <a:t>стеть</a:t>
            </a:r>
            <a:r>
              <a:rPr lang="ru-RU" dirty="0">
                <a:solidFill>
                  <a:schemeClr val="bg2"/>
                </a:solidFill>
              </a:rPr>
              <a:t> на солнце 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6865C2D-769F-4FC8-8D9F-BFA4B2C906AB}"/>
              </a:ext>
            </a:extLst>
          </p:cNvPr>
          <p:cNvSpPr/>
          <p:nvPr/>
        </p:nvSpPr>
        <p:spPr>
          <a:xfrm>
            <a:off x="7162800" y="6324600"/>
            <a:ext cx="1981200" cy="533400"/>
          </a:xfrm>
          <a:prstGeom prst="actionButtonForwardNex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Проверить</a:t>
            </a:r>
          </a:p>
        </p:txBody>
      </p:sp>
    </p:spTree>
  </p:cSld>
  <p:clrMapOvr>
    <a:masterClrMapping/>
  </p:clrMapOvr>
  <p:transition spd="slow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>
            <a:extLst>
              <a:ext uri="{FF2B5EF4-FFF2-40B4-BE49-F238E27FC236}">
                <a16:creationId xmlns:a16="http://schemas.microsoft.com/office/drawing/2014/main" id="{8D0936BD-4B79-41AD-AE89-7CB9C042906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7696200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>
                <a:solidFill>
                  <a:schemeClr val="bg2"/>
                </a:solidFill>
              </a:rPr>
              <a:t>Соб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ру урожай, уб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ри в комнате, зап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рай двери, прот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рай пыль, соб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рать грибы, зат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реть пятно, ум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рающий лебедь, бл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стать на балу, заст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лить постель, изб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рать командира, нач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нать работу, пож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мать плечами, б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ру в руки, наб</a:t>
            </a: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раю в корзину, бл</a:t>
            </a:r>
            <a:r>
              <a:rPr lang="ru-RU" dirty="0">
                <a:solidFill>
                  <a:schemeClr val="accent2"/>
                </a:solidFill>
              </a:rPr>
              <a:t>е</a:t>
            </a:r>
            <a:r>
              <a:rPr lang="ru-RU" dirty="0">
                <a:solidFill>
                  <a:schemeClr val="bg2"/>
                </a:solidFill>
              </a:rPr>
              <a:t>стеть на солнце</a:t>
            </a:r>
            <a:r>
              <a:rPr lang="ru-RU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солнышко">
            <a:extLst>
              <a:ext uri="{FF2B5EF4-FFF2-40B4-BE49-F238E27FC236}">
                <a16:creationId xmlns:a16="http://schemas.microsoft.com/office/drawing/2014/main" id="{16870AD8-3C6F-46E2-A78F-8083DE5659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>
            <a:extLst>
              <a:ext uri="{FF2B5EF4-FFF2-40B4-BE49-F238E27FC236}">
                <a16:creationId xmlns:a16="http://schemas.microsoft.com/office/drawing/2014/main" id="{055810C8-FE9E-4714-A636-4B41C91EC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48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            </a:t>
            </a:r>
            <a:r>
              <a:rPr lang="ru-RU" sz="5400" b="1">
                <a:solidFill>
                  <a:schemeClr val="hlink"/>
                </a:solidFill>
              </a:rPr>
              <a:t>ЗА  РАБОТУ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5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1417E927-09D2-437D-ABCA-EDE46ADE3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92100"/>
            <a:ext cx="76962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bg2"/>
                </a:solidFill>
              </a:rPr>
              <a:t>    Правописание корней с    чередованием гласных </a:t>
            </a:r>
            <a:r>
              <a:rPr lang="ru-RU" sz="4000" b="1">
                <a:solidFill>
                  <a:schemeClr val="accent2"/>
                </a:solidFill>
              </a:rPr>
              <a:t>А - О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078FB68-1391-46F1-A749-E1DDDB235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ru-RU" dirty="0">
                <a:solidFill>
                  <a:schemeClr val="accent2"/>
                </a:solidFill>
              </a:rPr>
              <a:t>Запомни!</a:t>
            </a:r>
            <a:r>
              <a:rPr lang="ru-RU" dirty="0"/>
              <a:t> </a:t>
            </a:r>
            <a:r>
              <a:rPr lang="ru-RU" dirty="0">
                <a:solidFill>
                  <a:schemeClr val="bg2"/>
                </a:solidFill>
              </a:rPr>
              <a:t>Правила правописания корней с чередованием </a:t>
            </a:r>
            <a:r>
              <a:rPr lang="ru-RU" b="1" dirty="0">
                <a:solidFill>
                  <a:schemeClr val="accent2"/>
                </a:solidFill>
              </a:rPr>
              <a:t>А – О</a:t>
            </a:r>
            <a:r>
              <a:rPr lang="ru-RU" dirty="0">
                <a:solidFill>
                  <a:schemeClr val="bg2"/>
                </a:solidFill>
              </a:rPr>
              <a:t> можно  объединить в две группы: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>
                <a:solidFill>
                  <a:schemeClr val="bg2"/>
                </a:solidFill>
              </a:rPr>
              <a:t>  - правописание корней зависит</a:t>
            </a:r>
            <a:r>
              <a:rPr lang="ru-RU" dirty="0"/>
              <a:t> </a:t>
            </a:r>
            <a:r>
              <a:rPr lang="ru-RU" i="1" dirty="0">
                <a:solidFill>
                  <a:schemeClr val="accent2"/>
                </a:solidFill>
              </a:rPr>
              <a:t>от ударения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/>
              <a:t>  </a:t>
            </a:r>
            <a:r>
              <a:rPr lang="ru-RU" dirty="0">
                <a:solidFill>
                  <a:schemeClr val="bg2"/>
                </a:solidFill>
              </a:rPr>
              <a:t>- правописание корней зависит</a:t>
            </a:r>
            <a:r>
              <a:rPr lang="ru-RU" dirty="0"/>
              <a:t> </a:t>
            </a:r>
            <a:r>
              <a:rPr lang="ru-RU" i="1" dirty="0">
                <a:solidFill>
                  <a:schemeClr val="accent2"/>
                </a:solidFill>
              </a:rPr>
              <a:t>от звука, следующего за корнем</a:t>
            </a:r>
          </a:p>
        </p:txBody>
      </p:sp>
    </p:spTree>
    <p:custDataLst>
      <p:tags r:id="rId1"/>
    </p:custDataLst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23ABDBC9-43CF-42C8-A253-8C5C195DD3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 </a:t>
            </a:r>
            <a:r>
              <a:rPr lang="ru-RU" sz="4000" i="1">
                <a:solidFill>
                  <a:schemeClr val="accent2"/>
                </a:solidFill>
              </a:rPr>
              <a:t>От места ударения</a:t>
            </a:r>
            <a:r>
              <a:rPr lang="ru-RU" sz="4000"/>
              <a:t> </a:t>
            </a:r>
            <a:r>
              <a:rPr lang="ru-RU" sz="4000">
                <a:solidFill>
                  <a:schemeClr val="bg2"/>
                </a:solidFill>
              </a:rPr>
              <a:t>зависит правописание корней -гар-(-гор-),</a:t>
            </a:r>
            <a:br>
              <a:rPr lang="ru-RU" sz="4000">
                <a:solidFill>
                  <a:schemeClr val="bg2"/>
                </a:solidFill>
              </a:rPr>
            </a:br>
            <a:r>
              <a:rPr lang="ru-RU" sz="4000">
                <a:solidFill>
                  <a:schemeClr val="bg2"/>
                </a:solidFill>
              </a:rPr>
              <a:t> -зар-(-зор-), -клан-(-клон-)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F4C23E84-0F7F-4A79-82CA-5FB8FCC694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0"/>
            <a:ext cx="8229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>
                <a:solidFill>
                  <a:schemeClr val="bg2"/>
                </a:solidFill>
              </a:rPr>
              <a:t>В корне </a:t>
            </a:r>
            <a:r>
              <a:rPr lang="ru-RU" sz="2800">
                <a:solidFill>
                  <a:schemeClr val="accent2"/>
                </a:solidFill>
              </a:rPr>
              <a:t>-гар-(-гор-)</a:t>
            </a:r>
            <a:r>
              <a:rPr lang="ru-RU" sz="2800">
                <a:solidFill>
                  <a:schemeClr val="bg2"/>
                </a:solidFill>
              </a:rPr>
              <a:t> под ударением пишется </a:t>
            </a:r>
            <a:r>
              <a:rPr lang="ru-RU" sz="2800">
                <a:solidFill>
                  <a:schemeClr val="accent2"/>
                </a:solidFill>
              </a:rPr>
              <a:t>А</a:t>
            </a:r>
            <a:r>
              <a:rPr lang="ru-RU" sz="2800">
                <a:solidFill>
                  <a:schemeClr val="bg2"/>
                </a:solidFill>
              </a:rPr>
              <a:t>, без ударения – </a:t>
            </a:r>
            <a:r>
              <a:rPr lang="ru-RU" sz="2800">
                <a:solidFill>
                  <a:schemeClr val="accent2"/>
                </a:solidFill>
              </a:rPr>
              <a:t>О</a:t>
            </a:r>
            <a:r>
              <a:rPr lang="ru-RU" sz="2800">
                <a:solidFill>
                  <a:schemeClr val="bg2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2800">
                <a:solidFill>
                  <a:schemeClr val="bg2"/>
                </a:solidFill>
              </a:rPr>
              <a:t>В корне </a:t>
            </a:r>
            <a:r>
              <a:rPr lang="ru-RU" sz="2800">
                <a:solidFill>
                  <a:schemeClr val="accent2"/>
                </a:solidFill>
              </a:rPr>
              <a:t>-зор-(-зар-)</a:t>
            </a:r>
            <a:r>
              <a:rPr lang="ru-RU" sz="2800">
                <a:solidFill>
                  <a:schemeClr val="bg2"/>
                </a:solidFill>
              </a:rPr>
              <a:t> под ударением пишется </a:t>
            </a:r>
            <a:r>
              <a:rPr lang="ru-RU" sz="2800">
                <a:solidFill>
                  <a:schemeClr val="accent2"/>
                </a:solidFill>
              </a:rPr>
              <a:t>О</a:t>
            </a:r>
            <a:r>
              <a:rPr lang="ru-RU" sz="2800">
                <a:solidFill>
                  <a:schemeClr val="bg2"/>
                </a:solidFill>
              </a:rPr>
              <a:t>, без ударения – </a:t>
            </a:r>
            <a:r>
              <a:rPr lang="ru-RU" sz="2800">
                <a:solidFill>
                  <a:schemeClr val="accent2"/>
                </a:solidFill>
              </a:rPr>
              <a:t>А</a:t>
            </a:r>
            <a:r>
              <a:rPr lang="ru-RU" sz="2800">
                <a:solidFill>
                  <a:schemeClr val="bg2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2800">
                <a:solidFill>
                  <a:schemeClr val="bg2"/>
                </a:solidFill>
              </a:rPr>
              <a:t>В корне </a:t>
            </a:r>
            <a:r>
              <a:rPr lang="ru-RU" sz="2800">
                <a:solidFill>
                  <a:schemeClr val="accent2"/>
                </a:solidFill>
              </a:rPr>
              <a:t>-клон-(-клан-)</a:t>
            </a:r>
            <a:r>
              <a:rPr lang="ru-RU" sz="2800">
                <a:solidFill>
                  <a:schemeClr val="bg2"/>
                </a:solidFill>
              </a:rPr>
              <a:t> под ударением пишется и </a:t>
            </a:r>
            <a:r>
              <a:rPr lang="ru-RU" sz="2800">
                <a:solidFill>
                  <a:schemeClr val="accent2"/>
                </a:solidFill>
              </a:rPr>
              <a:t>А</a:t>
            </a:r>
            <a:r>
              <a:rPr lang="ru-RU" sz="2800">
                <a:solidFill>
                  <a:schemeClr val="bg2"/>
                </a:solidFill>
              </a:rPr>
              <a:t>, и </a:t>
            </a:r>
            <a:r>
              <a:rPr lang="ru-RU" sz="2800">
                <a:solidFill>
                  <a:schemeClr val="accent2"/>
                </a:solidFill>
              </a:rPr>
              <a:t>О</a:t>
            </a:r>
            <a:r>
              <a:rPr lang="ru-RU" sz="2800">
                <a:solidFill>
                  <a:schemeClr val="bg2"/>
                </a:solidFill>
              </a:rPr>
              <a:t>, а без ударения – только </a:t>
            </a:r>
            <a:r>
              <a:rPr lang="ru-RU" sz="2800">
                <a:solidFill>
                  <a:schemeClr val="accent2"/>
                </a:solidFill>
              </a:rPr>
              <a:t>О</a:t>
            </a:r>
          </a:p>
        </p:txBody>
      </p:sp>
    </p:spTree>
    <p:custDataLst>
      <p:tags r:id="rId1"/>
    </p:custDataLst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6">
            <a:extLst>
              <a:ext uri="{FF2B5EF4-FFF2-40B4-BE49-F238E27FC236}">
                <a16:creationId xmlns:a16="http://schemas.microsoft.com/office/drawing/2014/main" id="{43FC795F-71EB-459E-8D73-BC62DF528C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362825" cy="497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     Запомни!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В этих корнях написания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зависят от места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ударения,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но не проверяются им!</a:t>
            </a:r>
            <a:endParaRPr lang="en-US" sz="54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6147" name="Picture 7" descr="аним">
            <a:extLst>
              <a:ext uri="{FF2B5EF4-FFF2-40B4-BE49-F238E27FC236}">
                <a16:creationId xmlns:a16="http://schemas.microsoft.com/office/drawing/2014/main" id="{3C7FF70A-4E32-4352-991C-C930D4838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96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C33D9A11-E97A-424C-A0CE-5A264351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>
                <a:solidFill>
                  <a:schemeClr val="accent2"/>
                </a:solidFill>
              </a:rPr>
              <a:t>Тренажёр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C251910F-0A27-409E-8140-0325E6554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600" dirty="0">
                <a:solidFill>
                  <a:schemeClr val="bg2"/>
                </a:solidFill>
              </a:rPr>
              <a:t>Летний </a:t>
            </a:r>
            <a:r>
              <a:rPr lang="ru-RU" sz="3600" dirty="0" err="1">
                <a:solidFill>
                  <a:schemeClr val="bg2"/>
                </a:solidFill>
              </a:rPr>
              <a:t>заг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</a:t>
            </a:r>
            <a:r>
              <a:rPr lang="ru-RU" sz="3600" dirty="0">
                <a:solidFill>
                  <a:schemeClr val="bg2"/>
                </a:solidFill>
              </a:rPr>
              <a:t>, </a:t>
            </a:r>
            <a:r>
              <a:rPr lang="ru-RU" sz="3600" dirty="0" err="1">
                <a:solidFill>
                  <a:schemeClr val="bg2"/>
                </a:solidFill>
              </a:rPr>
              <a:t>заг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реть</a:t>
            </a:r>
            <a:r>
              <a:rPr lang="en-US" sz="3600" dirty="0">
                <a:solidFill>
                  <a:schemeClr val="bg2"/>
                </a:solidFill>
              </a:rPr>
              <a:t> </a:t>
            </a:r>
            <a:r>
              <a:rPr lang="ru-RU" sz="3600" dirty="0">
                <a:solidFill>
                  <a:schemeClr val="bg2"/>
                </a:solidFill>
              </a:rPr>
              <a:t>на пляже, утренняя </a:t>
            </a:r>
            <a:r>
              <a:rPr lang="ru-RU" sz="3600" dirty="0" err="1">
                <a:solidFill>
                  <a:schemeClr val="bg2"/>
                </a:solidFill>
              </a:rPr>
              <a:t>з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ря</a:t>
            </a:r>
            <a:r>
              <a:rPr lang="ru-RU" sz="3600" dirty="0">
                <a:solidFill>
                  <a:schemeClr val="bg2"/>
                </a:solidFill>
              </a:rPr>
              <a:t>, вечерняя </a:t>
            </a:r>
            <a:r>
              <a:rPr lang="ru-RU" sz="3600" dirty="0" err="1">
                <a:solidFill>
                  <a:schemeClr val="bg2"/>
                </a:solidFill>
              </a:rPr>
              <a:t>з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рька</a:t>
            </a:r>
            <a:r>
              <a:rPr lang="ru-RU" sz="3600" dirty="0">
                <a:solidFill>
                  <a:schemeClr val="bg2"/>
                </a:solidFill>
              </a:rPr>
              <a:t>, полыхает </a:t>
            </a:r>
            <a:r>
              <a:rPr lang="ru-RU" sz="3600" dirty="0" err="1">
                <a:solidFill>
                  <a:schemeClr val="bg2"/>
                </a:solidFill>
              </a:rPr>
              <a:t>з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рницами</a:t>
            </a:r>
            <a:r>
              <a:rPr lang="ru-RU" sz="3600" dirty="0">
                <a:solidFill>
                  <a:schemeClr val="bg2"/>
                </a:solidFill>
              </a:rPr>
              <a:t>, низкий </a:t>
            </a:r>
            <a:r>
              <a:rPr lang="ru-RU" sz="3600" dirty="0" err="1">
                <a:solidFill>
                  <a:schemeClr val="bg2"/>
                </a:solidFill>
              </a:rPr>
              <a:t>покл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н</a:t>
            </a:r>
            <a:r>
              <a:rPr lang="ru-RU" sz="3600" dirty="0">
                <a:solidFill>
                  <a:schemeClr val="bg2"/>
                </a:solidFill>
              </a:rPr>
              <a:t>, первое </a:t>
            </a:r>
            <a:r>
              <a:rPr lang="ru-RU" sz="3600" dirty="0" err="1">
                <a:solidFill>
                  <a:schemeClr val="bg2"/>
                </a:solidFill>
              </a:rPr>
              <a:t>скл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нение</a:t>
            </a:r>
            <a:r>
              <a:rPr lang="ru-RU" sz="3600" dirty="0">
                <a:solidFill>
                  <a:schemeClr val="bg2"/>
                </a:solidFill>
              </a:rPr>
              <a:t>, </a:t>
            </a:r>
            <a:r>
              <a:rPr lang="ru-RU" sz="3600" dirty="0" err="1">
                <a:solidFill>
                  <a:schemeClr val="bg2"/>
                </a:solidFill>
              </a:rPr>
              <a:t>уг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рный</a:t>
            </a:r>
            <a:r>
              <a:rPr lang="ru-RU" sz="3600" dirty="0">
                <a:solidFill>
                  <a:schemeClr val="bg2"/>
                </a:solidFill>
              </a:rPr>
              <a:t> газ, накл…</a:t>
            </a:r>
            <a:r>
              <a:rPr lang="ru-RU" sz="3600" dirty="0" err="1">
                <a:solidFill>
                  <a:schemeClr val="bg2"/>
                </a:solidFill>
              </a:rPr>
              <a:t>н</a:t>
            </a:r>
            <a:r>
              <a:rPr lang="ru-RU" sz="3600" dirty="0">
                <a:solidFill>
                  <a:schemeClr val="bg2"/>
                </a:solidFill>
              </a:rPr>
              <a:t> влево, </a:t>
            </a:r>
            <a:r>
              <a:rPr lang="ru-RU" sz="3600" dirty="0" err="1">
                <a:solidFill>
                  <a:schemeClr val="bg2"/>
                </a:solidFill>
              </a:rPr>
              <a:t>прикл</a:t>
            </a:r>
            <a:r>
              <a:rPr lang="ru-RU" sz="3600" dirty="0">
                <a:solidFill>
                  <a:schemeClr val="bg2"/>
                </a:solidFill>
              </a:rPr>
              <a:t>…нить голову, разг…</a:t>
            </a:r>
            <a:r>
              <a:rPr lang="ru-RU" sz="3600" dirty="0" err="1">
                <a:solidFill>
                  <a:schemeClr val="bg2"/>
                </a:solidFill>
              </a:rPr>
              <a:t>рается</a:t>
            </a:r>
            <a:r>
              <a:rPr lang="ru-RU" sz="3600" dirty="0">
                <a:solidFill>
                  <a:schemeClr val="bg2"/>
                </a:solidFill>
              </a:rPr>
              <a:t> в печи, </a:t>
            </a:r>
            <a:r>
              <a:rPr lang="ru-RU" sz="3600" dirty="0" err="1">
                <a:solidFill>
                  <a:schemeClr val="bg2"/>
                </a:solidFill>
              </a:rPr>
              <a:t>з</a:t>
            </a:r>
            <a:r>
              <a:rPr lang="ru-RU" sz="3600" dirty="0">
                <a:solidFill>
                  <a:schemeClr val="bg2"/>
                </a:solidFill>
              </a:rPr>
              <a:t>…ревой закат, </a:t>
            </a:r>
            <a:r>
              <a:rPr lang="ru-RU" sz="3600" dirty="0" err="1">
                <a:solidFill>
                  <a:schemeClr val="bg2"/>
                </a:solidFill>
              </a:rPr>
              <a:t>кл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няться</a:t>
            </a:r>
            <a:r>
              <a:rPr lang="ru-RU" sz="3600" dirty="0">
                <a:solidFill>
                  <a:schemeClr val="bg2"/>
                </a:solidFill>
              </a:rPr>
              <a:t> при встрече, накл…</a:t>
            </a:r>
            <a:r>
              <a:rPr lang="ru-RU" sz="3600" dirty="0" err="1">
                <a:solidFill>
                  <a:schemeClr val="bg2"/>
                </a:solidFill>
              </a:rPr>
              <a:t>нение</a:t>
            </a:r>
            <a:r>
              <a:rPr lang="ru-RU" sz="3600" dirty="0">
                <a:solidFill>
                  <a:schemeClr val="bg2"/>
                </a:solidFill>
              </a:rPr>
              <a:t> глагола, наг…</a:t>
            </a:r>
            <a:r>
              <a:rPr lang="ru-RU" sz="3600" dirty="0" err="1">
                <a:solidFill>
                  <a:schemeClr val="bg2"/>
                </a:solidFill>
              </a:rPr>
              <a:t>р</a:t>
            </a:r>
            <a:r>
              <a:rPr lang="ru-RU" sz="3600" dirty="0">
                <a:solidFill>
                  <a:schemeClr val="bg2"/>
                </a:solidFill>
              </a:rPr>
              <a:t> на свече </a:t>
            </a:r>
          </a:p>
          <a:p>
            <a:pPr eaLnBrk="1" hangingPunct="1">
              <a:buFontTx/>
              <a:buNone/>
              <a:defRPr/>
            </a:pPr>
            <a:endParaRPr lang="ru-RU" sz="3600" dirty="0">
              <a:solidFill>
                <a:schemeClr val="bg2"/>
              </a:solidFill>
            </a:endParaRPr>
          </a:p>
        </p:txBody>
      </p:sp>
      <p:pic>
        <p:nvPicPr>
          <p:cNvPr id="7172" name="Picture 6" descr="аним">
            <a:extLst>
              <a:ext uri="{FF2B5EF4-FFF2-40B4-BE49-F238E27FC236}">
                <a16:creationId xmlns:a16="http://schemas.microsoft.com/office/drawing/2014/main" id="{5A0C971F-CBE7-4D7F-BB17-EE13D4D1F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F88F384-5281-463F-B04D-AACA52E7080C}"/>
              </a:ext>
            </a:extLst>
          </p:cNvPr>
          <p:cNvSpPr/>
          <p:nvPr/>
        </p:nvSpPr>
        <p:spPr>
          <a:xfrm>
            <a:off x="7391400" y="6248400"/>
            <a:ext cx="1752600" cy="609600"/>
          </a:xfrm>
          <a:prstGeom prst="actionButtonForwardNex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Проверить</a:t>
            </a:r>
          </a:p>
        </p:txBody>
      </p:sp>
    </p:spTree>
    <p:custDataLst>
      <p:tags r:id="rId1"/>
    </p:custData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283D7C2F-3D80-44D0-8378-A8370948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0772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Летний заг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р, заг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реть</a:t>
            </a:r>
            <a:r>
              <a:rPr lang="en-US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пляже, утренняя з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ря, вечерняя з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рька, полыхает з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рницами, низкий покл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н, первое скл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нение, уг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рный газ, накл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 влево, прикл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нить голову, разг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рается в печи, з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ревой закат, 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няться при встрече, накл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нение глагола, наг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 на свече </a:t>
            </a:r>
          </a:p>
          <a:p>
            <a:pPr algn="ctr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endParaRPr lang="ru-RU" sz="36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5" name="Picture 5" descr="аним">
            <a:extLst>
              <a:ext uri="{FF2B5EF4-FFF2-40B4-BE49-F238E27FC236}">
                <a16:creationId xmlns:a16="http://schemas.microsoft.com/office/drawing/2014/main" id="{F2940A57-8E20-41C9-8C0C-A4A61F956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18DD26A1-380F-4185-A734-4B499051A1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534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>
                <a:solidFill>
                  <a:schemeClr val="accent2"/>
                </a:solidFill>
              </a:rPr>
              <a:t>От звука, следующего за корнем</a:t>
            </a:r>
            <a:r>
              <a:rPr lang="ru-RU" sz="4000">
                <a:solidFill>
                  <a:schemeClr val="bg2"/>
                </a:solidFill>
              </a:rPr>
              <a:t>,</a:t>
            </a:r>
            <a:r>
              <a:rPr lang="ru-RU" sz="4000"/>
              <a:t> </a:t>
            </a:r>
            <a:r>
              <a:rPr lang="ru-RU" sz="4000">
                <a:solidFill>
                  <a:schemeClr val="bg2"/>
                </a:solidFill>
              </a:rPr>
              <a:t>зависит правописание корней </a:t>
            </a:r>
            <a:br>
              <a:rPr lang="ru-RU" sz="4000">
                <a:solidFill>
                  <a:schemeClr val="bg2"/>
                </a:solidFill>
              </a:rPr>
            </a:br>
            <a:r>
              <a:rPr lang="ru-RU" sz="4000">
                <a:solidFill>
                  <a:schemeClr val="bg2"/>
                </a:solidFill>
              </a:rPr>
              <a:t>-лаг-(-лож-), -кас-(-кос-)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E559020-D281-4AE3-A2B8-C0A46E90F7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124200"/>
            <a:ext cx="8229600" cy="30480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bg2"/>
                </a:solidFill>
              </a:rPr>
              <a:t>В корнях </a:t>
            </a:r>
            <a:r>
              <a:rPr lang="ru-RU">
                <a:solidFill>
                  <a:schemeClr val="accent2"/>
                </a:solidFill>
              </a:rPr>
              <a:t>-лаг-(-лож-), -кас-(-кос-)</a:t>
            </a:r>
          </a:p>
          <a:p>
            <a:pPr eaLnBrk="1" hangingPunct="1">
              <a:defRPr/>
            </a:pPr>
            <a:r>
              <a:rPr lang="ru-RU">
                <a:solidFill>
                  <a:schemeClr val="bg2"/>
                </a:solidFill>
              </a:rPr>
              <a:t>пишется 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, если за корнем следует суффикс </a:t>
            </a:r>
            <a:r>
              <a:rPr lang="ru-RU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bg2"/>
                </a:solidFill>
              </a:rPr>
              <a:t>. Если этого суффикса нет, то в корне пишется </a:t>
            </a:r>
            <a:r>
              <a:rPr lang="ru-RU">
                <a:solidFill>
                  <a:schemeClr val="accent2"/>
                </a:solidFill>
              </a:rPr>
              <a:t>О</a:t>
            </a:r>
          </a:p>
        </p:txBody>
      </p: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7">
            <a:extLst>
              <a:ext uri="{FF2B5EF4-FFF2-40B4-BE49-F238E27FC236}">
                <a16:creationId xmlns:a16="http://schemas.microsoft.com/office/drawing/2014/main" id="{97840C34-861A-4A8E-9C91-D5B2822A91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00150" y="944563"/>
            <a:ext cx="6743700" cy="497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    Запомни!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Нет глаголов  с корнем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-лаг-(-лож-)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без приставок.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Неправильно:</a:t>
            </a:r>
          </a:p>
          <a:p>
            <a:pPr algn="ctr"/>
            <a:r>
              <a:rPr lang="az-Cyrl-AZ" sz="5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ложу книгу на стол!</a:t>
            </a:r>
            <a:endParaRPr lang="en-US" sz="54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0243" name="Picture 8" descr="аним">
            <a:extLst>
              <a:ext uri="{FF2B5EF4-FFF2-40B4-BE49-F238E27FC236}">
                <a16:creationId xmlns:a16="http://schemas.microsoft.com/office/drawing/2014/main" id="{7BA6FB76-3787-499E-930B-09C7E5DA0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1485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A4731F39-331A-4F03-9A6F-104A06B590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396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i="1">
                <a:solidFill>
                  <a:schemeClr val="accent2"/>
                </a:solidFill>
              </a:rPr>
              <a:t>Тренажёр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A67F9AF3-21F8-4446-810C-773F61ED6D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9906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chemeClr val="bg2"/>
                </a:solidFill>
              </a:rPr>
              <a:t>Написать </a:t>
            </a:r>
            <a:r>
              <a:rPr lang="ru-RU" sz="3600" dirty="0" err="1">
                <a:solidFill>
                  <a:schemeClr val="bg2"/>
                </a:solidFill>
              </a:rPr>
              <a:t>изл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жение</a:t>
            </a:r>
            <a:r>
              <a:rPr lang="ru-RU" sz="3600" dirty="0">
                <a:solidFill>
                  <a:schemeClr val="bg2"/>
                </a:solidFill>
              </a:rPr>
              <a:t>, прил…</a:t>
            </a:r>
            <a:r>
              <a:rPr lang="ru-RU" sz="3600" dirty="0" err="1">
                <a:solidFill>
                  <a:schemeClr val="bg2"/>
                </a:solidFill>
              </a:rPr>
              <a:t>жение</a:t>
            </a:r>
            <a:r>
              <a:rPr lang="ru-RU" sz="3600" dirty="0">
                <a:solidFill>
                  <a:schemeClr val="bg2"/>
                </a:solidFill>
              </a:rPr>
              <a:t> к учебнику, </a:t>
            </a:r>
            <a:r>
              <a:rPr lang="ru-RU" sz="3600" dirty="0" err="1">
                <a:solidFill>
                  <a:schemeClr val="bg2"/>
                </a:solidFill>
              </a:rPr>
              <a:t>предл</a:t>
            </a:r>
            <a:r>
              <a:rPr lang="ru-RU" sz="3600" dirty="0">
                <a:solidFill>
                  <a:schemeClr val="bg2"/>
                </a:solidFill>
              </a:rPr>
              <a:t>…гать помощь, к…</a:t>
            </a:r>
            <a:r>
              <a:rPr lang="ru-RU" sz="3600" dirty="0" err="1">
                <a:solidFill>
                  <a:schemeClr val="bg2"/>
                </a:solidFill>
              </a:rPr>
              <a:t>снуться</a:t>
            </a:r>
            <a:r>
              <a:rPr lang="ru-RU" sz="3600" dirty="0">
                <a:solidFill>
                  <a:schemeClr val="bg2"/>
                </a:solidFill>
              </a:rPr>
              <a:t> новой темы, </a:t>
            </a:r>
            <a:r>
              <a:rPr lang="ru-RU" sz="3600" dirty="0" err="1">
                <a:solidFill>
                  <a:schemeClr val="bg2"/>
                </a:solidFill>
              </a:rPr>
              <a:t>прик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саться</a:t>
            </a:r>
            <a:r>
              <a:rPr lang="ru-RU" sz="3600" dirty="0">
                <a:solidFill>
                  <a:schemeClr val="bg2"/>
                </a:solidFill>
              </a:rPr>
              <a:t> к стене, разобрать </a:t>
            </a:r>
            <a:r>
              <a:rPr lang="ru-RU" sz="3600" dirty="0" err="1">
                <a:solidFill>
                  <a:schemeClr val="bg2"/>
                </a:solidFill>
              </a:rPr>
              <a:t>предл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жение</a:t>
            </a:r>
            <a:r>
              <a:rPr lang="ru-RU" sz="3600" dirty="0">
                <a:solidFill>
                  <a:schemeClr val="bg2"/>
                </a:solidFill>
              </a:rPr>
              <a:t>, пол…жить на стол, пол…</a:t>
            </a:r>
            <a:r>
              <a:rPr lang="ru-RU" sz="3600" dirty="0" err="1">
                <a:solidFill>
                  <a:schemeClr val="bg2"/>
                </a:solidFill>
              </a:rPr>
              <a:t>гаться</a:t>
            </a:r>
            <a:r>
              <a:rPr lang="ru-RU" sz="3600" dirty="0">
                <a:solidFill>
                  <a:schemeClr val="bg2"/>
                </a:solidFill>
              </a:rPr>
              <a:t> на удачу, легкое </a:t>
            </a:r>
            <a:r>
              <a:rPr lang="ru-RU" sz="3600" dirty="0" err="1">
                <a:solidFill>
                  <a:schemeClr val="bg2"/>
                </a:solidFill>
              </a:rPr>
              <a:t>прик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сновение</a:t>
            </a:r>
            <a:r>
              <a:rPr lang="ru-RU" sz="3600" dirty="0">
                <a:solidFill>
                  <a:schemeClr val="bg2"/>
                </a:solidFill>
              </a:rPr>
              <a:t>, к…</a:t>
            </a:r>
            <a:r>
              <a:rPr lang="ru-RU" sz="3600" dirty="0" err="1">
                <a:solidFill>
                  <a:schemeClr val="bg2"/>
                </a:solidFill>
              </a:rPr>
              <a:t>сание</a:t>
            </a:r>
            <a:r>
              <a:rPr lang="ru-RU" sz="3600" dirty="0">
                <a:solidFill>
                  <a:schemeClr val="bg2"/>
                </a:solidFill>
              </a:rPr>
              <a:t> мяча рукой, имя прил…</a:t>
            </a:r>
            <a:r>
              <a:rPr lang="ru-RU" sz="3600" dirty="0" err="1">
                <a:solidFill>
                  <a:schemeClr val="bg2"/>
                </a:solidFill>
              </a:rPr>
              <a:t>гательное</a:t>
            </a:r>
            <a:r>
              <a:rPr lang="ru-RU" sz="3600" dirty="0">
                <a:solidFill>
                  <a:schemeClr val="bg2"/>
                </a:solidFill>
              </a:rPr>
              <a:t>, высказать </a:t>
            </a:r>
            <a:r>
              <a:rPr lang="ru-RU" sz="3600" dirty="0" err="1">
                <a:solidFill>
                  <a:schemeClr val="bg2"/>
                </a:solidFill>
              </a:rPr>
              <a:t>предпол</a:t>
            </a:r>
            <a:r>
              <a:rPr lang="ru-RU" sz="3600" dirty="0">
                <a:solidFill>
                  <a:schemeClr val="bg2"/>
                </a:solidFill>
              </a:rPr>
              <a:t>…</a:t>
            </a:r>
            <a:r>
              <a:rPr lang="ru-RU" sz="3600" dirty="0" err="1">
                <a:solidFill>
                  <a:schemeClr val="bg2"/>
                </a:solidFill>
              </a:rPr>
              <a:t>жение</a:t>
            </a: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2B540C6-6696-4A46-80C2-2124B441C938}"/>
              </a:ext>
            </a:extLst>
          </p:cNvPr>
          <p:cNvSpPr/>
          <p:nvPr/>
        </p:nvSpPr>
        <p:spPr>
          <a:xfrm>
            <a:off x="7239000" y="6248400"/>
            <a:ext cx="1905000" cy="609600"/>
          </a:xfrm>
          <a:prstGeom prst="actionButtonForwardNex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Проверить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0.8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"/>
</p:tagLst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1045</TotalTime>
  <Words>676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Океан</vt:lpstr>
      <vt:lpstr>Презентация PowerPoint</vt:lpstr>
      <vt:lpstr>    Правописание корней с    чередованием гласных А - О</vt:lpstr>
      <vt:lpstr> От места ударения зависит правописание корней -гар-(-гор-),  -зар-(-зор-), -клан-(-клон-)</vt:lpstr>
      <vt:lpstr>Презентация PowerPoint</vt:lpstr>
      <vt:lpstr>Тренажёр</vt:lpstr>
      <vt:lpstr>Презентация PowerPoint</vt:lpstr>
      <vt:lpstr>От звука, следующего за корнем, зависит правописание корней  -лаг-(-лож-), -кас-(-кос-)</vt:lpstr>
      <vt:lpstr>Презентация PowerPoint</vt:lpstr>
      <vt:lpstr>Тренажёр</vt:lpstr>
      <vt:lpstr>Презентация PowerPoint</vt:lpstr>
      <vt:lpstr>В корне -раст-(-ращ-,-рос-) пишется А перед ст и щ, а в остальных случаях пишется О</vt:lpstr>
      <vt:lpstr>Тренажёр</vt:lpstr>
      <vt:lpstr>Презентация PowerPoint</vt:lpstr>
      <vt:lpstr>Правописание корней  с чередованием гласных Е - И</vt:lpstr>
      <vt:lpstr>Презентация PowerPoint</vt:lpstr>
      <vt:lpstr>Тренажёр</vt:lpstr>
      <vt:lpstr>Презентация PowerPoint</vt:lpstr>
      <vt:lpstr>            ЗА  РАБОТУ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Неизвестный пользователь</cp:lastModifiedBy>
  <cp:revision>28</cp:revision>
  <cp:lastPrinted>1601-01-01T00:00:00Z</cp:lastPrinted>
  <dcterms:created xsi:type="dcterms:W3CDTF">1601-01-01T00:00:00Z</dcterms:created>
  <dcterms:modified xsi:type="dcterms:W3CDTF">2021-02-01T14:46:23Z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