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73" r:id="rId2"/>
    <p:sldId id="278" r:id="rId3"/>
    <p:sldId id="256" r:id="rId4"/>
    <p:sldId id="280" r:id="rId5"/>
    <p:sldId id="282" r:id="rId6"/>
    <p:sldId id="275" r:id="rId7"/>
    <p:sldId id="281" r:id="rId8"/>
    <p:sldId id="288" r:id="rId9"/>
    <p:sldId id="283" r:id="rId10"/>
    <p:sldId id="284" r:id="rId11"/>
    <p:sldId id="298" r:id="rId12"/>
    <p:sldId id="290" r:id="rId13"/>
    <p:sldId id="291" r:id="rId14"/>
    <p:sldId id="292" r:id="rId15"/>
    <p:sldId id="293" r:id="rId16"/>
    <p:sldId id="294" r:id="rId17"/>
    <p:sldId id="286" r:id="rId18"/>
    <p:sldId id="295" r:id="rId19"/>
    <p:sldId id="287" r:id="rId20"/>
    <p:sldId id="289" r:id="rId21"/>
    <p:sldId id="270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CCFF"/>
    <a:srgbClr val="CCECFF"/>
    <a:srgbClr val="B2E8E5"/>
    <a:srgbClr val="FFFFFF"/>
    <a:srgbClr val="285000"/>
    <a:srgbClr val="336600"/>
    <a:srgbClr val="96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85D89A8-C20F-40E4-B1BF-1397ECABD17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1490C1C-253E-494B-A436-235BDDD41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28C5214F-140C-41A7-B0F7-CF317CCD1C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482B0FAA-7F7E-4775-8204-5DA87879136F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48CF8599-3C48-45D4-86F9-D7118CBAD3E8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2D7264D2-5A0D-484A-AADB-0CD790AAB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004F0A23-EA29-4DF6-B338-FE31938AD96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4D2E0ABE-F6CA-4D41-82B5-895B11455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67253244-8D2F-43CE-9DFC-4F221A0BC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9364BEE-41B8-4C7D-A305-E040457B4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0FA51C9-12BC-4D75-9A42-790EF6061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06FEA45-D2C5-4C3F-AF71-8661B6AEB6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78A97-1915-434C-BC6D-46125980615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045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5B6E7B9-DF05-454E-BBDF-59B872E79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902E1E7-42BB-4C9F-9F61-413C1888D8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1D439C8-EB98-4F54-BFB8-3572A6B49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377B2-4C2C-4A21-866B-D835134B17C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7747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6A2F4C4-D14D-4E33-B9A7-00F7D06BA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27EE5A8-F24F-4ABB-94B3-353C34035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B8D4558-61B6-4B25-8966-6FDF911A2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874D9-3224-4246-AE53-8BC6C9819DE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8720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1FB1239-3585-442D-BAAD-65F72394B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9DC7331-DB2F-4100-B876-8C111A988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D1822D6-99C9-4A3F-8818-64DD4A69B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ACF6E-5601-4BC5-9712-8B9082F250D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276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E28567-DFAA-4DC9-B833-90EDE94A1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870F901-308D-42C6-93B4-D18CF8593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A4B7F60-D7CF-4363-A8BA-184310706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938D8-5124-4062-8A02-2094165B924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950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C5F46C0-749E-4FBD-8CB3-2586CE86D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A08974F-ED4E-4C54-8CE8-CEBAE55A48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1C3E739-7987-4748-916C-6045B7D28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7D5CE-24A4-452C-8D3F-10DE845F220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685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AC6547F-0584-44EE-8705-0611C90C3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4173629-88C1-4CF5-83D1-B0829B2E0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E356747-1CB5-4F9B-A254-4D23851BA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179D3-3536-4769-ADB9-C2C9473C859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084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6509311-37EE-4329-B1D9-A8E7D14CB2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5956E5E-B0EE-40EB-B9D1-19DA740F9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1902C52-267E-4D93-9B89-91588DF07C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E148E-2414-4BE6-9B9F-8C77C18AFF4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767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787D9C7F-F666-4668-98DB-84762F480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BFD0C6B-F490-4ED7-BE27-CEE0506E5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B9D258C-8B56-4854-9F6D-6F1C2D200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F5DCA-D243-4AB2-BB72-5628E56F34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4809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CEA9DAD-AADF-44A4-A74D-A1F0F2A7A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1FBACA-BDF4-472E-A85C-5D0BD111F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7B2E38C-3E0B-48B7-93E4-FBE8D7770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1A5A2-8F0C-418F-B3CA-10F026248F0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1162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D3DAAFB-A95B-49E0-AD8F-714A7EE28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D626284-2E5E-438E-B020-B8F6FDB8C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C4A3E44-A4E6-4141-B661-D7C705B15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B1A2C-80F1-40A3-9747-31613118FBE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413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9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144AF04-CC2C-4E97-82C4-8302C7EB4C1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1E5F1366-8C7D-4991-947E-DC1A7807D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63CDA123-420D-4A63-BB3B-A107257BD3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820933F9-6020-4F12-A432-42E814741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A9F4037A-7D14-42AB-99CD-F903FAE2C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F645477E-E111-405A-B311-82C2BF596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743BB19D-96F2-4887-893F-D1B8D34B9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8C4D3D06-3498-4A02-A16C-1F1848BA5B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2D7905EB-5863-48B5-8041-A3B8FE7BB2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2864C893-5D65-44C1-998A-040F1524F7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17EB1E0-7BC7-4E69-B965-506E0F47901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FF297809-5A98-4D6D-A2B4-F73956BC7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gif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WordArt 4">
            <a:extLst>
              <a:ext uri="{FF2B5EF4-FFF2-40B4-BE49-F238E27FC236}">
                <a16:creationId xmlns:a16="http://schemas.microsoft.com/office/drawing/2014/main" id="{19C81965-486C-4389-A46E-B4818A9A95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5562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kern="10"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ситуация</a:t>
            </a:r>
            <a:endParaRPr lang="en-US" sz="3600" b="1" kern="10"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357" name="Picture 5" descr="учительница и 1 сентября">
            <a:extLst>
              <a:ext uri="{FF2B5EF4-FFF2-40B4-BE49-F238E27FC236}">
                <a16:creationId xmlns:a16="http://schemas.microsoft.com/office/drawing/2014/main" id="{E4A498FE-D8CB-4D56-A9EB-D60D5880C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49500"/>
            <a:ext cx="3325812" cy="42576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0" name="Rectangle 8">
            <a:extLst>
              <a:ext uri="{FF2B5EF4-FFF2-40B4-BE49-F238E27FC236}">
                <a16:creationId xmlns:a16="http://schemas.microsoft.com/office/drawing/2014/main" id="{3140B5D5-D65B-41C1-8F65-2B6BE6287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437063"/>
            <a:ext cx="1511300" cy="18002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0361" name="WordArt 9">
            <a:extLst>
              <a:ext uri="{FF2B5EF4-FFF2-40B4-BE49-F238E27FC236}">
                <a16:creationId xmlns:a16="http://schemas.microsoft.com/office/drawing/2014/main" id="{B80C233D-6FC0-42BD-BE72-BA41C35E12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32363" y="2708275"/>
            <a:ext cx="2352675" cy="233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 ...РК</a:t>
            </a:r>
          </a:p>
          <a:p>
            <a:pPr algn="ctr"/>
            <a:r>
              <a:rPr lang="az-Cyrl-AZ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УЛИЦ...</a:t>
            </a:r>
          </a:p>
          <a:p>
            <a:pPr algn="ctr"/>
            <a:r>
              <a:rPr lang="az-Cyrl-AZ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Ц...ПЛЕНОК</a:t>
            </a:r>
          </a:p>
          <a:p>
            <a:pPr algn="ctr"/>
            <a:r>
              <a:rPr lang="az-Cyrl-AZ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АКАЦ...Я</a:t>
            </a:r>
            <a:endParaRPr lang="en-US" sz="32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416F6E6F-F500-4AD6-BE23-3323E2F7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484313"/>
            <a:ext cx="572452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Произнесите слова вслух и определите, какой звук вы  слышите после твердого ц?</a:t>
            </a:r>
          </a:p>
        </p:txBody>
      </p:sp>
      <p:sp>
        <p:nvSpPr>
          <p:cNvPr id="100364" name="WordArt 12">
            <a:extLst>
              <a:ext uri="{FF2B5EF4-FFF2-40B4-BE49-F238E27FC236}">
                <a16:creationId xmlns:a16="http://schemas.microsoft.com/office/drawing/2014/main" id="{19833FB7-D09F-4EDD-A7CA-9A55C18C6B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00563" y="5084763"/>
            <a:ext cx="3311525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сочетание    ЦЫ</a:t>
            </a:r>
            <a:endParaRPr lang="en-US" sz="3600" kern="10"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0365" name="Line 13">
            <a:extLst>
              <a:ext uri="{FF2B5EF4-FFF2-40B4-BE49-F238E27FC236}">
                <a16:creationId xmlns:a16="http://schemas.microsoft.com/office/drawing/2014/main" id="{727305AC-5451-4879-AE9A-74EF1B320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501332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66" name="Line 14">
            <a:extLst>
              <a:ext uri="{FF2B5EF4-FFF2-40B4-BE49-F238E27FC236}">
                <a16:creationId xmlns:a16="http://schemas.microsoft.com/office/drawing/2014/main" id="{F4D4732B-B29C-401E-AC3D-6F547F002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5734050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67" name="Line 15">
            <a:extLst>
              <a:ext uri="{FF2B5EF4-FFF2-40B4-BE49-F238E27FC236}">
                <a16:creationId xmlns:a16="http://schemas.microsoft.com/office/drawing/2014/main" id="{9E813F1E-E0A1-4191-987C-10E52C34C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50133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68" name="Line 16">
            <a:extLst>
              <a:ext uri="{FF2B5EF4-FFF2-40B4-BE49-F238E27FC236}">
                <a16:creationId xmlns:a16="http://schemas.microsoft.com/office/drawing/2014/main" id="{CAED23C7-50B0-4B0E-8D0B-A63CFFCB1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113" y="501332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69" name="Line 17">
            <a:extLst>
              <a:ext uri="{FF2B5EF4-FFF2-40B4-BE49-F238E27FC236}">
                <a16:creationId xmlns:a16="http://schemas.microsoft.com/office/drawing/2014/main" id="{91EFEDC5-652C-408A-964B-8CFFE2A7A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0650" y="5013325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70" name="Line 18">
            <a:extLst>
              <a:ext uri="{FF2B5EF4-FFF2-40B4-BE49-F238E27FC236}">
                <a16:creationId xmlns:a16="http://schemas.microsoft.com/office/drawing/2014/main" id="{5C1C9825-FB09-43ED-A549-6A8F9ABC4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0650" y="573405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374" name="WordArt 22">
            <a:extLst>
              <a:ext uri="{FF2B5EF4-FFF2-40B4-BE49-F238E27FC236}">
                <a16:creationId xmlns:a16="http://schemas.microsoft.com/office/drawing/2014/main" id="{EB84EF70-3EC7-46A8-9708-085E475B86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88125" y="3284538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Ы</a:t>
            </a:r>
            <a:endParaRPr lang="en-US" sz="3200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0375" name="WordArt 23">
            <a:extLst>
              <a:ext uri="{FF2B5EF4-FFF2-40B4-BE49-F238E27FC236}">
                <a16:creationId xmlns:a16="http://schemas.microsoft.com/office/drawing/2014/main" id="{CF5020F8-56E6-4C56-A2ED-2E3F1C660E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19700" y="3933825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Ы</a:t>
            </a:r>
            <a:endParaRPr lang="en-US" sz="3200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0376" name="WordArt 24">
            <a:extLst>
              <a:ext uri="{FF2B5EF4-FFF2-40B4-BE49-F238E27FC236}">
                <a16:creationId xmlns:a16="http://schemas.microsoft.com/office/drawing/2014/main" id="{EE7C6B06-4151-4304-8CF9-5938F00EAB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0" y="2636838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и</a:t>
            </a:r>
            <a:endParaRPr lang="en-US" sz="3200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0377" name="WordArt 25">
            <a:extLst>
              <a:ext uri="{FF2B5EF4-FFF2-40B4-BE49-F238E27FC236}">
                <a16:creationId xmlns:a16="http://schemas.microsoft.com/office/drawing/2014/main" id="{B20A10CE-068E-4D37-A20B-5D2521AB34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72225" y="4508500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и</a:t>
            </a:r>
            <a:endParaRPr lang="en-US" sz="3200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0378" name="Text Box 26">
            <a:extLst>
              <a:ext uri="{FF2B5EF4-FFF2-40B4-BE49-F238E27FC236}">
                <a16:creationId xmlns:a16="http://schemas.microsoft.com/office/drawing/2014/main" id="{6C10746E-6306-4084-81DB-AC4968E0F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876925"/>
            <a:ext cx="4824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en-US" sz="2000" b="1"/>
              <a:t>Посмотрите, как пишутся эти слова. Спишите.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 animBg="1"/>
      <p:bldP spid="100362" grpId="0"/>
      <p:bldP spid="1003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WordArt 5">
            <a:extLst>
              <a:ext uri="{FF2B5EF4-FFF2-40B4-BE49-F238E27FC236}">
                <a16:creationId xmlns:a16="http://schemas.microsoft.com/office/drawing/2014/main" id="{FC5ADED7-8DA6-4AE2-9440-D89F4530FA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8175" y="692150"/>
            <a:ext cx="49688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Задание на смекалку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9814" name="WordArt 6">
            <a:extLst>
              <a:ext uri="{FF2B5EF4-FFF2-40B4-BE49-F238E27FC236}">
                <a16:creationId xmlns:a16="http://schemas.microsoft.com/office/drawing/2014/main" id="{E16DDA10-A9B9-4F02-8516-1FE0076645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1628775"/>
            <a:ext cx="497681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Подумайте, слово ц...лина и ц..на </a:t>
            </a:r>
          </a:p>
          <a:p>
            <a:pPr algn="ctr"/>
            <a:r>
              <a:rPr lang="az-Cyrl-AZ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тоже на правило</a:t>
            </a:r>
          </a:p>
          <a:p>
            <a:pPr algn="ctr"/>
            <a:r>
              <a:rPr lang="az-Cyrl-AZ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"Буквы и-ы после ц" </a:t>
            </a:r>
          </a:p>
          <a:p>
            <a:pPr algn="ctr"/>
            <a:r>
              <a:rPr lang="az-Cyrl-AZ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на другое правило. </a:t>
            </a:r>
          </a:p>
          <a:p>
            <a:pPr algn="ctr"/>
            <a:r>
              <a:rPr lang="az-Cyrl-AZ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Докажите.</a:t>
            </a:r>
            <a:endParaRPr 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816" name="Text Box 8">
            <a:extLst>
              <a:ext uri="{FF2B5EF4-FFF2-40B4-BE49-F238E27FC236}">
                <a16:creationId xmlns:a16="http://schemas.microsoft.com/office/drawing/2014/main" id="{6738D632-DC8F-4DA8-A8E1-A35D73CB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365625"/>
            <a:ext cx="3743325" cy="163512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5E7676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en-US" sz="2000" b="1"/>
              <a:t>Слова </a:t>
            </a:r>
            <a:r>
              <a:rPr lang="ru-RU" altLang="en-US" sz="2000" b="1">
                <a:solidFill>
                  <a:srgbClr val="0000FF"/>
                </a:solidFill>
              </a:rPr>
              <a:t>«целина»</a:t>
            </a:r>
            <a:r>
              <a:rPr lang="ru-RU" altLang="en-US" sz="2000" b="1"/>
              <a:t>  и </a:t>
            </a:r>
            <a:r>
              <a:rPr lang="ru-RU" altLang="en-US" sz="2000" b="1">
                <a:solidFill>
                  <a:srgbClr val="0000FF"/>
                </a:solidFill>
              </a:rPr>
              <a:t>«цена»</a:t>
            </a:r>
            <a:r>
              <a:rPr lang="ru-RU" altLang="en-US" sz="2000" b="1"/>
              <a:t> проверяются слова целый и цены.  Правило </a:t>
            </a:r>
            <a:r>
              <a:rPr lang="ru-RU" altLang="en-US" sz="2000" b="1">
                <a:solidFill>
                  <a:schemeClr val="accent2"/>
                </a:solidFill>
              </a:rPr>
              <a:t>«Безударная гласная, проверяемая ударением».</a:t>
            </a:r>
          </a:p>
        </p:txBody>
      </p:sp>
      <p:sp>
        <p:nvSpPr>
          <p:cNvPr id="119818" name="Rectangle 10">
            <a:extLst>
              <a:ext uri="{FF2B5EF4-FFF2-40B4-BE49-F238E27FC236}">
                <a16:creationId xmlns:a16="http://schemas.microsoft.com/office/drawing/2014/main" id="{E5C6F8BB-5DE5-4AFE-93D7-D19558427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492375"/>
            <a:ext cx="3878263" cy="133032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5E7676"/>
              </a:gs>
            </a:gsLst>
            <a:path path="rect">
              <a:fillToRect t="100000" r="100000"/>
            </a:path>
          </a:gra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 b="1">
                <a:solidFill>
                  <a:schemeClr val="accent2"/>
                </a:solidFill>
              </a:rPr>
              <a:t>Целина</a:t>
            </a:r>
            <a:r>
              <a:rPr lang="ru-RU" altLang="en-US" sz="2000"/>
              <a:t> - никогда не паханная,</a:t>
            </a:r>
          </a:p>
          <a:p>
            <a:pPr eaLnBrk="1" hangingPunct="1"/>
            <a:r>
              <a:rPr lang="ru-RU" altLang="en-US" sz="2000"/>
              <a:t>а также много лет </a:t>
            </a:r>
          </a:p>
          <a:p>
            <a:pPr eaLnBrk="1" hangingPunct="1"/>
            <a:r>
              <a:rPr lang="ru-RU" altLang="en-US" sz="2000"/>
              <a:t>не подвергавшаяся </a:t>
            </a:r>
          </a:p>
          <a:p>
            <a:pPr eaLnBrk="1" hangingPunct="1"/>
            <a:r>
              <a:rPr lang="ru-RU" altLang="en-US" sz="2000"/>
              <a:t>обработке земля. </a:t>
            </a:r>
          </a:p>
        </p:txBody>
      </p:sp>
      <p:pic>
        <p:nvPicPr>
          <p:cNvPr id="119819" name="Picture 11" descr="school05-03">
            <a:extLst>
              <a:ext uri="{FF2B5EF4-FFF2-40B4-BE49-F238E27FC236}">
                <a16:creationId xmlns:a16="http://schemas.microsoft.com/office/drawing/2014/main" id="{972E22B2-F29E-4EFC-8825-DAEB19217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4000500"/>
            <a:ext cx="48863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 animBg="1"/>
      <p:bldP spid="119816" grpId="1" animBg="1"/>
      <p:bldP spid="119818" grpId="0" animBg="1"/>
      <p:bldP spid="1198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WordArt 4">
            <a:extLst>
              <a:ext uri="{FF2B5EF4-FFF2-40B4-BE49-F238E27FC236}">
                <a16:creationId xmlns:a16="http://schemas.microsoft.com/office/drawing/2014/main" id="{B28A8583-F005-4817-A94C-256FC6217C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549275"/>
            <a:ext cx="532923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Творческий диктант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F86014F7-61DE-443B-8A8F-CFA2733F4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308725"/>
            <a:ext cx="3887787" cy="366713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50000">
                <a:srgbClr val="FFFFFF"/>
              </a:gs>
              <a:gs pos="100000">
                <a:srgbClr val="33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/>
              <a:t>Точная выдержка из текста</a:t>
            </a:r>
          </a:p>
        </p:txBody>
      </p:sp>
      <p:sp>
        <p:nvSpPr>
          <p:cNvPr id="134151" name="Rectangle 7">
            <a:extLst>
              <a:ext uri="{FF2B5EF4-FFF2-40B4-BE49-F238E27FC236}">
                <a16:creationId xmlns:a16="http://schemas.microsoft.com/office/drawing/2014/main" id="{2906FCC4-892A-4D35-86DF-765CE75F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37063"/>
            <a:ext cx="3887787" cy="641350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50000">
                <a:srgbClr val="FFFFFF"/>
              </a:gs>
              <a:gs pos="100000">
                <a:srgbClr val="33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/>
              <a:t>Прикрикнуть на кого-нибудь с угрозой</a:t>
            </a:r>
          </a:p>
        </p:txBody>
      </p:sp>
      <p:sp>
        <p:nvSpPr>
          <p:cNvPr id="134152" name="Rectangle 8">
            <a:extLst>
              <a:ext uri="{FF2B5EF4-FFF2-40B4-BE49-F238E27FC236}">
                <a16:creationId xmlns:a16="http://schemas.microsoft.com/office/drawing/2014/main" id="{15B03B46-AB78-490D-B399-95CB85ECA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573463"/>
            <a:ext cx="3887787" cy="641350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50000">
                <a:srgbClr val="FFFFFF"/>
              </a:gs>
              <a:gs pos="100000">
                <a:srgbClr val="33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/>
              <a:t>Систематическое собрание каких-либо предметов</a:t>
            </a:r>
          </a:p>
        </p:txBody>
      </p:sp>
      <p:sp>
        <p:nvSpPr>
          <p:cNvPr id="134153" name="Rectangle 9">
            <a:extLst>
              <a:ext uri="{FF2B5EF4-FFF2-40B4-BE49-F238E27FC236}">
                <a16:creationId xmlns:a16="http://schemas.microsoft.com/office/drawing/2014/main" id="{29D64D72-CBD1-4E22-964C-4B8AE0A27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636838"/>
            <a:ext cx="5616575" cy="641350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50000">
                <a:srgbClr val="FFFFFF"/>
              </a:gs>
              <a:gs pos="100000">
                <a:srgbClr val="33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/>
              <a:t>Плодовые деревья, к которым принадлежат лимоны, апельсины, мандарины</a:t>
            </a:r>
          </a:p>
        </p:txBody>
      </p:sp>
      <p:sp>
        <p:nvSpPr>
          <p:cNvPr id="134154" name="Rectangle 10">
            <a:extLst>
              <a:ext uri="{FF2B5EF4-FFF2-40B4-BE49-F238E27FC236}">
                <a16:creationId xmlns:a16="http://schemas.microsoft.com/office/drawing/2014/main" id="{7748E8ED-C1A6-471A-8CFC-9835BB76E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5832475" cy="915987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50000">
                <a:srgbClr val="FFFFFF"/>
              </a:gs>
              <a:gs pos="100000">
                <a:srgbClr val="33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/>
              <a:t>Бурное движение атмосферы, сопровождающееся обильными осадками, сильной облачностью</a:t>
            </a:r>
          </a:p>
        </p:txBody>
      </p:sp>
      <p:sp>
        <p:nvSpPr>
          <p:cNvPr id="134156" name="Rectangle 12">
            <a:extLst>
              <a:ext uri="{FF2B5EF4-FFF2-40B4-BE49-F238E27FC236}">
                <a16:creationId xmlns:a16="http://schemas.microsoft.com/office/drawing/2014/main" id="{26BF6831-DA0A-4ED6-96A5-BD9467C6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73688"/>
            <a:ext cx="3887787" cy="641350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50000">
                <a:srgbClr val="FFFFFF"/>
              </a:gs>
              <a:gs pos="100000">
                <a:srgbClr val="33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/>
              <a:t>Род перчаток с отделением только для большого пальца</a:t>
            </a:r>
          </a:p>
        </p:txBody>
      </p:sp>
      <p:sp>
        <p:nvSpPr>
          <p:cNvPr id="134157" name="Rectangle 13">
            <a:extLst>
              <a:ext uri="{FF2B5EF4-FFF2-40B4-BE49-F238E27FC236}">
                <a16:creationId xmlns:a16="http://schemas.microsoft.com/office/drawing/2014/main" id="{9C07E324-03C0-47E5-A75F-ED2551774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508500"/>
            <a:ext cx="1655763" cy="50482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CCECFF"/>
              </a:gs>
              <a:gs pos="100000">
                <a:srgbClr val="0066FF"/>
              </a:gs>
            </a:gsLst>
            <a:lin ang="5400000" scaled="1"/>
          </a:gra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ЦЫКНУТЬ</a:t>
            </a:r>
          </a:p>
        </p:txBody>
      </p:sp>
      <p:sp>
        <p:nvSpPr>
          <p:cNvPr id="134158" name="Rectangle 14">
            <a:extLst>
              <a:ext uri="{FF2B5EF4-FFF2-40B4-BE49-F238E27FC236}">
                <a16:creationId xmlns:a16="http://schemas.microsoft.com/office/drawing/2014/main" id="{4A236918-1696-4D43-B74C-BA421A78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644900"/>
            <a:ext cx="1655763" cy="50482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CCECFF"/>
              </a:gs>
              <a:gs pos="100000">
                <a:srgbClr val="0066FF"/>
              </a:gs>
            </a:gsLst>
            <a:lin ang="5400000" scaled="1"/>
          </a:gra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КОЛЛЕКЦИЯ</a:t>
            </a:r>
          </a:p>
        </p:txBody>
      </p:sp>
      <p:sp>
        <p:nvSpPr>
          <p:cNvPr id="134159" name="Rectangle 15">
            <a:extLst>
              <a:ext uri="{FF2B5EF4-FFF2-40B4-BE49-F238E27FC236}">
                <a16:creationId xmlns:a16="http://schemas.microsoft.com/office/drawing/2014/main" id="{315ADB3E-583B-44C8-96B7-45DA94350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781300"/>
            <a:ext cx="1655763" cy="50482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CCECFF"/>
              </a:gs>
              <a:gs pos="100000">
                <a:srgbClr val="0066FF"/>
              </a:gs>
            </a:gsLst>
            <a:lin ang="5400000" scaled="1"/>
          </a:gra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ЦИТРУСОВЫЕ</a:t>
            </a:r>
          </a:p>
        </p:txBody>
      </p:sp>
      <p:sp>
        <p:nvSpPr>
          <p:cNvPr id="134160" name="Rectangle 16">
            <a:extLst>
              <a:ext uri="{FF2B5EF4-FFF2-40B4-BE49-F238E27FC236}">
                <a16:creationId xmlns:a16="http://schemas.microsoft.com/office/drawing/2014/main" id="{D571E6F1-E48D-4529-B3D6-DCF1917DA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1916113"/>
            <a:ext cx="1655763" cy="50482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CCECFF"/>
              </a:gs>
              <a:gs pos="100000">
                <a:srgbClr val="0066FF"/>
              </a:gs>
            </a:gsLst>
            <a:lin ang="5400000" scaled="1"/>
          </a:gra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ЦИКЛОН</a:t>
            </a:r>
          </a:p>
        </p:txBody>
      </p:sp>
      <p:sp>
        <p:nvSpPr>
          <p:cNvPr id="134161" name="Rectangle 17">
            <a:extLst>
              <a:ext uri="{FF2B5EF4-FFF2-40B4-BE49-F238E27FC236}">
                <a16:creationId xmlns:a16="http://schemas.microsoft.com/office/drawing/2014/main" id="{3D40B0B3-4607-4482-A9EB-FC0CF99C2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373688"/>
            <a:ext cx="1655763" cy="50482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CCECFF"/>
              </a:gs>
              <a:gs pos="100000">
                <a:srgbClr val="0066FF"/>
              </a:gs>
            </a:gsLst>
            <a:lin ang="5400000" scaled="1"/>
          </a:gra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РУКАВИЦЫ</a:t>
            </a:r>
          </a:p>
        </p:txBody>
      </p:sp>
      <p:sp>
        <p:nvSpPr>
          <p:cNvPr id="134162" name="Rectangle 18">
            <a:extLst>
              <a:ext uri="{FF2B5EF4-FFF2-40B4-BE49-F238E27FC236}">
                <a16:creationId xmlns:a16="http://schemas.microsoft.com/office/drawing/2014/main" id="{38406BCB-4D74-4F73-A770-277B84C2C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6165850"/>
            <a:ext cx="1655763" cy="50482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CCECFF"/>
              </a:gs>
              <a:gs pos="100000">
                <a:srgbClr val="0066FF"/>
              </a:gs>
            </a:gsLst>
            <a:lin ang="5400000" scaled="1"/>
          </a:gra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ЦИТАТА</a:t>
            </a:r>
          </a:p>
        </p:txBody>
      </p:sp>
      <p:pic>
        <p:nvPicPr>
          <p:cNvPr id="134163" name="Picture 19" descr="смайлики">
            <a:extLst>
              <a:ext uri="{FF2B5EF4-FFF2-40B4-BE49-F238E27FC236}">
                <a16:creationId xmlns:a16="http://schemas.microsoft.com/office/drawing/2014/main" id="{71F59EF9-C804-4FFD-9D23-AE4BA2C55F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644900"/>
            <a:ext cx="13398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34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49"/>
                  </p:tgtEl>
                </p:cond>
              </p:nextCondLst>
            </p:seq>
          </p:childTnLst>
        </p:cTn>
      </p:par>
    </p:tnLst>
    <p:bldLst>
      <p:bldP spid="134149" grpId="0" animBg="1"/>
      <p:bldP spid="134151" grpId="0" animBg="1"/>
      <p:bldP spid="134152" grpId="0" animBg="1"/>
      <p:bldP spid="134153" grpId="0" animBg="1"/>
      <p:bldP spid="134154" grpId="0" animBg="1"/>
      <p:bldP spid="134156" grpId="0" animBg="1"/>
      <p:bldP spid="134157" grpId="0" animBg="1"/>
      <p:bldP spid="134158" grpId="0" animBg="1"/>
      <p:bldP spid="134159" grpId="0" animBg="1"/>
      <p:bldP spid="134160" grpId="0" animBg="1"/>
      <p:bldP spid="134161" grpId="0" animBg="1"/>
      <p:bldP spid="1341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1" name="Picture 9" descr="БУРАТИНО1">
            <a:extLst>
              <a:ext uri="{FF2B5EF4-FFF2-40B4-BE49-F238E27FC236}">
                <a16:creationId xmlns:a16="http://schemas.microsoft.com/office/drawing/2014/main" id="{BD81CB70-4644-4933-A1CB-45001A9ADD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49263"/>
            <a:ext cx="5127625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2" name="AutoShape 10">
            <a:extLst>
              <a:ext uri="{FF2B5EF4-FFF2-40B4-BE49-F238E27FC236}">
                <a16:creationId xmlns:a16="http://schemas.microsoft.com/office/drawing/2014/main" id="{2E7B0BB3-7BB1-497D-B571-FF9947234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33375"/>
            <a:ext cx="4176713" cy="1943100"/>
          </a:xfrm>
          <a:prstGeom prst="cloudCallout">
            <a:avLst>
              <a:gd name="adj1" fmla="val -50264"/>
              <a:gd name="adj2" fmla="val 69444"/>
            </a:avLst>
          </a:prstGeom>
          <a:gradFill rotWithShape="1">
            <a:gsLst>
              <a:gs pos="0">
                <a:srgbClr val="FFFFFF"/>
              </a:gs>
              <a:gs pos="100000">
                <a:srgbClr val="B2E8E5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>
                <a:solidFill>
                  <a:srgbClr val="FF33CC"/>
                </a:solidFill>
                <a:latin typeface="Monotype Corsiva" panose="03010101010201010101" pitchFamily="66" charset="0"/>
              </a:rPr>
              <a:t>А теперь, ребята, проверьте свои знания!</a:t>
            </a:r>
          </a:p>
        </p:txBody>
      </p:sp>
      <p:pic>
        <p:nvPicPr>
          <p:cNvPr id="125964" name="Picture 12" descr="school09-04">
            <a:extLst>
              <a:ext uri="{FF2B5EF4-FFF2-40B4-BE49-F238E27FC236}">
                <a16:creationId xmlns:a16="http://schemas.microsoft.com/office/drawing/2014/main" id="{6D66B43E-FD5C-4505-8011-EF81151EB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141663"/>
            <a:ext cx="38100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2" grpId="0" animBg="1"/>
      <p:bldP spid="1259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WordArt 4">
            <a:extLst>
              <a:ext uri="{FF2B5EF4-FFF2-40B4-BE49-F238E27FC236}">
                <a16:creationId xmlns:a16="http://schemas.microsoft.com/office/drawing/2014/main" id="{1F1BFD90-6781-433A-80F8-F9C3A06967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 каком слове пишется буква Ы?</a:t>
            </a:r>
            <a:endParaRPr lang="en-US" sz="28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CAE3EFA8-4A2F-4EC0-AD77-BA3DB7FF7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РЕПЕТИЦ…Я</a:t>
            </a: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A5B913FA-DD5E-444C-8107-CD1CC20A1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241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Ц…КОРИЙ</a:t>
            </a:r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31F67A0B-932C-4963-ACE4-32703620E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МОТОЦ…КЛ</a:t>
            </a:r>
          </a:p>
        </p:txBody>
      </p:sp>
      <p:sp>
        <p:nvSpPr>
          <p:cNvPr id="126984" name="Rectangle 8">
            <a:extLst>
              <a:ext uri="{FF2B5EF4-FFF2-40B4-BE49-F238E27FC236}">
                <a16:creationId xmlns:a16="http://schemas.microsoft.com/office/drawing/2014/main" id="{C35A1ED8-041B-4ADB-8A7D-CDED3A177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9742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Ц…КНУТЬ</a:t>
            </a:r>
          </a:p>
        </p:txBody>
      </p:sp>
      <p:pic>
        <p:nvPicPr>
          <p:cNvPr id="126987" name="Picture 11" descr="БУРАТИНО1">
            <a:extLst>
              <a:ext uri="{FF2B5EF4-FFF2-40B4-BE49-F238E27FC236}">
                <a16:creationId xmlns:a16="http://schemas.microsoft.com/office/drawing/2014/main" id="{84A5CB03-B045-4133-8101-DB764BD0C7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557338"/>
            <a:ext cx="2014538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9" name="Picture 13" descr="БУРАТИНО1">
            <a:extLst>
              <a:ext uri="{FF2B5EF4-FFF2-40B4-BE49-F238E27FC236}">
                <a16:creationId xmlns:a16="http://schemas.microsoft.com/office/drawing/2014/main" id="{848F640C-3935-4F2F-A8E6-351707D972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860800"/>
            <a:ext cx="20716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90" name="AutoShape 14">
            <a:extLst>
              <a:ext uri="{FF2B5EF4-FFF2-40B4-BE49-F238E27FC236}">
                <a16:creationId xmlns:a16="http://schemas.microsoft.com/office/drawing/2014/main" id="{FBE94341-4D6E-4D5F-9F36-929377304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628775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gradFill rotWithShape="1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Отлично! Ты справился! Так держать!</a:t>
            </a:r>
          </a:p>
        </p:txBody>
      </p:sp>
      <p:sp>
        <p:nvSpPr>
          <p:cNvPr id="126992" name="AutoShape 16">
            <a:extLst>
              <a:ext uri="{FF2B5EF4-FFF2-40B4-BE49-F238E27FC236}">
                <a16:creationId xmlns:a16="http://schemas.microsoft.com/office/drawing/2014/main" id="{5CCEB17F-305A-4A55-B5F5-C270E48A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716338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gradFill rotWithShape="1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6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6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6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6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4"/>
                  </p:tgtEl>
                </p:cond>
              </p:nextCondLst>
            </p:seq>
          </p:childTnLst>
        </p:cTn>
      </p:par>
    </p:tnLst>
    <p:bldLst>
      <p:bldP spid="126981" grpId="0" animBg="1"/>
      <p:bldP spid="126982" grpId="0" animBg="1"/>
      <p:bldP spid="126983" grpId="0" animBg="1"/>
      <p:bldP spid="126984" grpId="0" animBg="1"/>
      <p:bldP spid="126990" grpId="0" animBg="1"/>
      <p:bldP spid="126992" grpId="0" animBg="1"/>
      <p:bldP spid="126992" grpId="1" animBg="1"/>
      <p:bldP spid="126992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WordArt 6">
            <a:extLst>
              <a:ext uri="{FF2B5EF4-FFF2-40B4-BE49-F238E27FC236}">
                <a16:creationId xmlns:a16="http://schemas.microsoft.com/office/drawing/2014/main" id="{8943A4C3-882B-4EDC-82BD-2FFADC535B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 каком слове пишется буква И?</a:t>
            </a:r>
            <a:endParaRPr lang="en-US" sz="28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id="{47FD3DF2-1DEA-4AB3-81D1-CF0E2E515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ДЕКОРАЦ…Я</a:t>
            </a:r>
          </a:p>
        </p:txBody>
      </p:sp>
      <p:sp>
        <p:nvSpPr>
          <p:cNvPr id="128008" name="Rectangle 8">
            <a:extLst>
              <a:ext uri="{FF2B5EF4-FFF2-40B4-BE49-F238E27FC236}">
                <a16:creationId xmlns:a16="http://schemas.microsoft.com/office/drawing/2014/main" id="{BE3C65FA-C3F5-4CD4-A4D6-290F0A594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972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Ц…ГАН</a:t>
            </a:r>
          </a:p>
        </p:txBody>
      </p:sp>
      <p:sp>
        <p:nvSpPr>
          <p:cNvPr id="128009" name="Rectangle 9">
            <a:extLst>
              <a:ext uri="{FF2B5EF4-FFF2-40B4-BE49-F238E27FC236}">
                <a16:creationId xmlns:a16="http://schemas.microsoft.com/office/drawing/2014/main" id="{CAB7C48E-187F-486D-8CD0-2A62BED6F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СЕСТРИЦ…Н</a:t>
            </a:r>
          </a:p>
        </p:txBody>
      </p:sp>
      <p:sp>
        <p:nvSpPr>
          <p:cNvPr id="128010" name="Rectangle 10">
            <a:extLst>
              <a:ext uri="{FF2B5EF4-FFF2-40B4-BE49-F238E27FC236}">
                <a16:creationId xmlns:a16="http://schemas.microsoft.com/office/drawing/2014/main" id="{EA474CE1-E1AD-4DFF-B8B1-F124D11C4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244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Ц…КНУТЬ</a:t>
            </a:r>
          </a:p>
        </p:txBody>
      </p:sp>
      <p:pic>
        <p:nvPicPr>
          <p:cNvPr id="128012" name="Picture 12" descr="ПОВАР">
            <a:extLst>
              <a:ext uri="{FF2B5EF4-FFF2-40B4-BE49-F238E27FC236}">
                <a16:creationId xmlns:a16="http://schemas.microsoft.com/office/drawing/2014/main" id="{C30AD404-9DA3-4372-B384-59C8F007F4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4313"/>
            <a:ext cx="14319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4" name="Picture 14" descr="ПОВАР">
            <a:extLst>
              <a:ext uri="{FF2B5EF4-FFF2-40B4-BE49-F238E27FC236}">
                <a16:creationId xmlns:a16="http://schemas.microsoft.com/office/drawing/2014/main" id="{3165B66C-D7DA-4612-9BE4-BA940A0B0A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933825"/>
            <a:ext cx="14319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15" name="AutoShape 15">
            <a:extLst>
              <a:ext uri="{FF2B5EF4-FFF2-40B4-BE49-F238E27FC236}">
                <a16:creationId xmlns:a16="http://schemas.microsoft.com/office/drawing/2014/main" id="{E7EF4D42-DFF6-432D-B0CD-F44F19ED2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628775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gradFill rotWithShape="1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Отлично! Ты справился! Так держать!</a:t>
            </a:r>
          </a:p>
        </p:txBody>
      </p:sp>
      <p:sp>
        <p:nvSpPr>
          <p:cNvPr id="128017" name="AutoShape 17">
            <a:extLst>
              <a:ext uri="{FF2B5EF4-FFF2-40B4-BE49-F238E27FC236}">
                <a16:creationId xmlns:a16="http://schemas.microsoft.com/office/drawing/2014/main" id="{32DC7D59-2BE2-4D50-9598-F7698A6EF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789363"/>
            <a:ext cx="2700338" cy="1295400"/>
          </a:xfrm>
          <a:prstGeom prst="cloudCallout">
            <a:avLst>
              <a:gd name="adj1" fmla="val -50412"/>
              <a:gd name="adj2" fmla="val 59069"/>
            </a:avLst>
          </a:prstGeom>
          <a:gradFill rotWithShape="1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8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8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80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80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10"/>
                  </p:tgtEl>
                </p:cond>
              </p:nextCondLst>
            </p:seq>
          </p:childTnLst>
        </p:cTn>
      </p:par>
    </p:tnLst>
    <p:bldLst>
      <p:bldP spid="128007" grpId="0" animBg="1"/>
      <p:bldP spid="128008" grpId="0" animBg="1"/>
      <p:bldP spid="128009" grpId="0" animBg="1"/>
      <p:bldP spid="128009" grpId="1" animBg="1"/>
      <p:bldP spid="128010" grpId="0" animBg="1"/>
      <p:bldP spid="128015" grpId="0" animBg="1"/>
      <p:bldP spid="128017" grpId="0" animBg="1"/>
      <p:bldP spid="128017" grpId="1" animBg="1"/>
      <p:bldP spid="128017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WordArt 4">
            <a:extLst>
              <a:ext uri="{FF2B5EF4-FFF2-40B4-BE49-F238E27FC236}">
                <a16:creationId xmlns:a16="http://schemas.microsoft.com/office/drawing/2014/main" id="{C7D07E8F-5B4F-4602-B261-BBD7BE1A3F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 каком слове пишется буква И?</a:t>
            </a:r>
            <a:endParaRPr lang="en-US" sz="28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5D0CF8C2-B1FC-4EB6-9C64-9AA4A2E0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(две) РОВЕСНИЦ…</a:t>
            </a:r>
          </a:p>
        </p:txBody>
      </p:sp>
      <p:sp>
        <p:nvSpPr>
          <p:cNvPr id="129030" name="Rectangle 6">
            <a:extLst>
              <a:ext uri="{FF2B5EF4-FFF2-40B4-BE49-F238E27FC236}">
                <a16:creationId xmlns:a16="http://schemas.microsoft.com/office/drawing/2014/main" id="{86165D51-5184-471D-86F3-1BE113759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241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ЛЕКЦ…Я</a:t>
            </a:r>
          </a:p>
        </p:txBody>
      </p:sp>
      <p:sp>
        <p:nvSpPr>
          <p:cNvPr id="129031" name="Rectangle 7">
            <a:extLst>
              <a:ext uri="{FF2B5EF4-FFF2-40B4-BE49-F238E27FC236}">
                <a16:creationId xmlns:a16="http://schemas.microsoft.com/office/drawing/2014/main" id="{64C2E9F0-624E-4821-A8D9-09BA0248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Ц…Ц</a:t>
            </a:r>
          </a:p>
        </p:txBody>
      </p:sp>
      <p:sp>
        <p:nvSpPr>
          <p:cNvPr id="129032" name="Rectangle 8">
            <a:extLst>
              <a:ext uri="{FF2B5EF4-FFF2-40B4-BE49-F238E27FC236}">
                <a16:creationId xmlns:a16="http://schemas.microsoft.com/office/drawing/2014/main" id="{F79335A6-FD4A-4D11-BF12-2C9D40A55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9742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ГОЛУБЦ…</a:t>
            </a:r>
          </a:p>
        </p:txBody>
      </p:sp>
      <p:pic>
        <p:nvPicPr>
          <p:cNvPr id="129035" name="Picture 11" descr="ЛИСА И КОЛО БО В">
            <a:extLst>
              <a:ext uri="{FF2B5EF4-FFF2-40B4-BE49-F238E27FC236}">
                <a16:creationId xmlns:a16="http://schemas.microsoft.com/office/drawing/2014/main" id="{253EE620-A579-4816-9A54-2F2FA358A6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557338"/>
            <a:ext cx="1968500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6" name="Picture 12" descr="ЛИСА И КОЛО БО В">
            <a:extLst>
              <a:ext uri="{FF2B5EF4-FFF2-40B4-BE49-F238E27FC236}">
                <a16:creationId xmlns:a16="http://schemas.microsoft.com/office/drawing/2014/main" id="{740043F1-CA0B-4843-BB06-488540E63B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221163"/>
            <a:ext cx="1968500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37" name="AutoShape 13">
            <a:extLst>
              <a:ext uri="{FF2B5EF4-FFF2-40B4-BE49-F238E27FC236}">
                <a16:creationId xmlns:a16="http://schemas.microsoft.com/office/drawing/2014/main" id="{DCAFCF2C-5BB9-4ABA-BDCE-2305815AD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628775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gradFill rotWithShape="1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Отлично! Ты справился! Так держать!</a:t>
            </a:r>
          </a:p>
        </p:txBody>
      </p:sp>
      <p:sp>
        <p:nvSpPr>
          <p:cNvPr id="129038" name="AutoShape 14">
            <a:extLst>
              <a:ext uri="{FF2B5EF4-FFF2-40B4-BE49-F238E27FC236}">
                <a16:creationId xmlns:a16="http://schemas.microsoft.com/office/drawing/2014/main" id="{551F4528-279A-42FE-8BD6-C627B5A1D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789363"/>
            <a:ext cx="2700338" cy="1295400"/>
          </a:xfrm>
          <a:prstGeom prst="cloudCallout">
            <a:avLst>
              <a:gd name="adj1" fmla="val -50412"/>
              <a:gd name="adj2" fmla="val 59069"/>
            </a:avLst>
          </a:prstGeom>
          <a:gradFill rotWithShape="1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9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2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9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9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1"/>
                  </p:tgtEl>
                </p:cond>
              </p:nextCondLst>
            </p:seq>
          </p:childTnLst>
        </p:cTn>
      </p:par>
    </p:tnLst>
    <p:bldLst>
      <p:bldP spid="129029" grpId="0" animBg="1"/>
      <p:bldP spid="129030" grpId="0" animBg="1"/>
      <p:bldP spid="129031" grpId="0" animBg="1"/>
      <p:bldP spid="129032" grpId="0" animBg="1"/>
      <p:bldP spid="129037" grpId="0" animBg="1"/>
      <p:bldP spid="129038" grpId="0" animBg="1"/>
      <p:bldP spid="12903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WordArt 4">
            <a:extLst>
              <a:ext uri="{FF2B5EF4-FFF2-40B4-BE49-F238E27FC236}">
                <a16:creationId xmlns:a16="http://schemas.microsoft.com/office/drawing/2014/main" id="{3DB138B1-D53B-4026-8CDE-DB6EDD45CE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 каком слове пишется буква И?</a:t>
            </a:r>
            <a:endParaRPr lang="en-US" sz="28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E78E9CCF-E322-4448-B8D3-C635E1A05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НА Ц…ПОЧКАХ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97854CE2-8A81-4B89-9ADD-05EC6FFBC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24175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ПЫШНЫЕ РЕСНИЦ…</a:t>
            </a:r>
          </a:p>
        </p:txBody>
      </p:sp>
      <p:sp>
        <p:nvSpPr>
          <p:cNvPr id="130055" name="Rectangle 7">
            <a:extLst>
              <a:ext uri="{FF2B5EF4-FFF2-40B4-BE49-F238E27FC236}">
                <a16:creationId xmlns:a16="http://schemas.microsoft.com/office/drawing/2014/main" id="{83A6C441-B1DC-48FD-B78B-FB206C0B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Ц…РКУЛЬ</a:t>
            </a:r>
          </a:p>
        </p:txBody>
      </p:sp>
      <p:sp>
        <p:nvSpPr>
          <p:cNvPr id="130056" name="Rectangle 8">
            <a:extLst>
              <a:ext uri="{FF2B5EF4-FFF2-40B4-BE49-F238E27FC236}">
                <a16:creationId xmlns:a16="http://schemas.microsoft.com/office/drawing/2014/main" id="{6EB1A848-D8E5-4E2B-A64B-00625CAE2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2440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Ц…ПЛЕНОК</a:t>
            </a:r>
          </a:p>
        </p:txBody>
      </p:sp>
      <p:pic>
        <p:nvPicPr>
          <p:cNvPr id="130057" name="Picture 9" descr="ИВАН">
            <a:extLst>
              <a:ext uri="{FF2B5EF4-FFF2-40B4-BE49-F238E27FC236}">
                <a16:creationId xmlns:a16="http://schemas.microsoft.com/office/drawing/2014/main" id="{C3563E26-6A58-4D23-9BE5-726E1863DB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989138"/>
            <a:ext cx="15017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8" name="Picture 10" descr="ИВАН">
            <a:extLst>
              <a:ext uri="{FF2B5EF4-FFF2-40B4-BE49-F238E27FC236}">
                <a16:creationId xmlns:a16="http://schemas.microsoft.com/office/drawing/2014/main" id="{A78E25E8-441E-48C8-9C97-E4EBEB13332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724400"/>
            <a:ext cx="15017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9" name="AutoShape 11">
            <a:extLst>
              <a:ext uri="{FF2B5EF4-FFF2-40B4-BE49-F238E27FC236}">
                <a16:creationId xmlns:a16="http://schemas.microsoft.com/office/drawing/2014/main" id="{DEA76121-4440-4603-8269-AD45DA4AD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628775"/>
            <a:ext cx="2700338" cy="1295400"/>
          </a:xfrm>
          <a:prstGeom prst="cloudCallout">
            <a:avLst>
              <a:gd name="adj1" fmla="val -45120"/>
              <a:gd name="adj2" fmla="val 64704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Отлично! Ты справился! Так держать!</a:t>
            </a:r>
          </a:p>
        </p:txBody>
      </p:sp>
      <p:sp>
        <p:nvSpPr>
          <p:cNvPr id="130060" name="AutoShape 12">
            <a:extLst>
              <a:ext uri="{FF2B5EF4-FFF2-40B4-BE49-F238E27FC236}">
                <a16:creationId xmlns:a16="http://schemas.microsoft.com/office/drawing/2014/main" id="{035099F0-5689-404C-B94E-35FBE27A8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860800"/>
            <a:ext cx="2700338" cy="1295400"/>
          </a:xfrm>
          <a:prstGeom prst="cloudCallout">
            <a:avLst>
              <a:gd name="adj1" fmla="val -50412"/>
              <a:gd name="adj2" fmla="val 59069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0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0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5"/>
                  </p:tgtEl>
                </p:cond>
              </p:nextCondLst>
            </p:seq>
          </p:childTnLst>
        </p:cTn>
      </p:par>
    </p:tnLst>
    <p:bldLst>
      <p:bldP spid="130053" grpId="0" animBg="1"/>
      <p:bldP spid="130054" grpId="0" animBg="1"/>
      <p:bldP spid="130055" grpId="0" animBg="1"/>
      <p:bldP spid="130056" grpId="0" animBg="1"/>
      <p:bldP spid="130059" grpId="0" animBg="1"/>
      <p:bldP spid="130060" grpId="0" animBg="1"/>
      <p:bldP spid="13006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4" name="WordArt 8">
            <a:extLst>
              <a:ext uri="{FF2B5EF4-FFF2-40B4-BE49-F238E27FC236}">
                <a16:creationId xmlns:a16="http://schemas.microsoft.com/office/drawing/2014/main" id="{2A6E8BD3-D1B7-4FE7-BDCD-B4B447AFD7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 каком ряду все слова написаны верно?</a:t>
            </a:r>
            <a:endParaRPr lang="en-US" sz="28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49B58A7E-E930-4EF8-B974-A04C159E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89138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РЕПЕТИЦИЯ, ДЕВИЦЫ, ЦИГАН</a:t>
            </a:r>
          </a:p>
        </p:txBody>
      </p:sp>
      <p:sp>
        <p:nvSpPr>
          <p:cNvPr id="121868" name="Rectangle 12">
            <a:extLst>
              <a:ext uri="{FF2B5EF4-FFF2-40B4-BE49-F238E27FC236}">
                <a16:creationId xmlns:a16="http://schemas.microsoft.com/office/drawing/2014/main" id="{1B26B1BC-1145-45F6-92BD-4B1E467D0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68638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ЦЫРК, УЛИЦЫ, ЦЫПОЧКИ</a:t>
            </a:r>
          </a:p>
        </p:txBody>
      </p:sp>
      <p:sp>
        <p:nvSpPr>
          <p:cNvPr id="121869" name="Rectangle 13">
            <a:extLst>
              <a:ext uri="{FF2B5EF4-FFF2-40B4-BE49-F238E27FC236}">
                <a16:creationId xmlns:a16="http://schemas.microsoft.com/office/drawing/2014/main" id="{FFAF1251-6AD6-46AA-BC27-FABFEB78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149725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ЦЫПЛЕНОК , АКАЦЫЯ, ЦЫЦ</a:t>
            </a:r>
          </a:p>
        </p:txBody>
      </p:sp>
      <p:sp>
        <p:nvSpPr>
          <p:cNvPr id="121870" name="Rectangle 14">
            <a:extLst>
              <a:ext uri="{FF2B5EF4-FFF2-40B4-BE49-F238E27FC236}">
                <a16:creationId xmlns:a16="http://schemas.microsoft.com/office/drawing/2014/main" id="{9CA62FDA-A077-436B-A7B8-FB1F11F4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157788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ЦИТРУС, ЦЫЦ,  СИНИЦЫ</a:t>
            </a:r>
          </a:p>
        </p:txBody>
      </p:sp>
      <p:pic>
        <p:nvPicPr>
          <p:cNvPr id="121872" name="Picture 16" descr="мышонок1">
            <a:extLst>
              <a:ext uri="{FF2B5EF4-FFF2-40B4-BE49-F238E27FC236}">
                <a16:creationId xmlns:a16="http://schemas.microsoft.com/office/drawing/2014/main" id="{E380EB45-8880-4FBA-A879-2C32B9EA3A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724400"/>
            <a:ext cx="165735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3" name="Picture 17" descr="мышонок1">
            <a:extLst>
              <a:ext uri="{FF2B5EF4-FFF2-40B4-BE49-F238E27FC236}">
                <a16:creationId xmlns:a16="http://schemas.microsoft.com/office/drawing/2014/main" id="{5651E640-33CF-45E9-9338-F685F829D23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628775"/>
            <a:ext cx="18002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74" name="AutoShape 18">
            <a:extLst>
              <a:ext uri="{FF2B5EF4-FFF2-40B4-BE49-F238E27FC236}">
                <a16:creationId xmlns:a16="http://schemas.microsoft.com/office/drawing/2014/main" id="{92ED95C1-903C-4E8C-8457-01C0102E4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844675"/>
            <a:ext cx="2195513" cy="863600"/>
          </a:xfrm>
          <a:prstGeom prst="wedgeEllipseCallout">
            <a:avLst>
              <a:gd name="adj1" fmla="val -67208"/>
              <a:gd name="adj2" fmla="val 65991"/>
            </a:avLst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sz="2000" b="1">
                <a:solidFill>
                  <a:schemeClr val="accent2"/>
                </a:solidFill>
              </a:rPr>
              <a:t>МОЛОДЕЦ!</a:t>
            </a:r>
          </a:p>
        </p:txBody>
      </p:sp>
      <p:sp>
        <p:nvSpPr>
          <p:cNvPr id="121875" name="AutoShape 19">
            <a:extLst>
              <a:ext uri="{FF2B5EF4-FFF2-40B4-BE49-F238E27FC236}">
                <a16:creationId xmlns:a16="http://schemas.microsoft.com/office/drawing/2014/main" id="{65D51B16-BE2F-459A-A79D-310BAA27B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229225"/>
            <a:ext cx="2051050" cy="1008063"/>
          </a:xfrm>
          <a:prstGeom prst="wedgeEllipseCallout">
            <a:avLst>
              <a:gd name="adj1" fmla="val -69116"/>
              <a:gd name="adj2" fmla="val -41968"/>
            </a:avLst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sz="2000" b="1"/>
              <a:t>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1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1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1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1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70"/>
                  </p:tgtEl>
                </p:cond>
              </p:nextCondLst>
            </p:seq>
          </p:childTnLst>
        </p:cTn>
      </p:par>
    </p:tnLst>
    <p:bldLst>
      <p:bldP spid="121866" grpId="0" animBg="1"/>
      <p:bldP spid="121868" grpId="0" animBg="1"/>
      <p:bldP spid="121869" grpId="0" animBg="1"/>
      <p:bldP spid="121870" grpId="0" animBg="1"/>
      <p:bldP spid="121874" grpId="0" animBg="1"/>
      <p:bldP spid="121875" grpId="0" animBg="1"/>
      <p:bldP spid="121875" grpId="1" animBg="1"/>
      <p:bldP spid="121875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WordArt 4">
            <a:extLst>
              <a:ext uri="{FF2B5EF4-FFF2-40B4-BE49-F238E27FC236}">
                <a16:creationId xmlns:a16="http://schemas.microsoft.com/office/drawing/2014/main" id="{E09EE5FF-E9D4-4FF3-98D6-DD6230B2AB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 каком ряду все слова написаны верно?</a:t>
            </a:r>
            <a:endParaRPr lang="en-US" sz="28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8888965B-92BB-4975-BB95-C8C8CA06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16113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latin typeface="Arial" charset="0"/>
              </a:rPr>
              <a:t>ЦИФРА, ОГУРЦЫ, АВИАЦИЯ</a:t>
            </a:r>
          </a:p>
        </p:txBody>
      </p:sp>
      <p:sp>
        <p:nvSpPr>
          <p:cNvPr id="131078" name="Rectangle 6">
            <a:extLst>
              <a:ext uri="{FF2B5EF4-FFF2-40B4-BE49-F238E27FC236}">
                <a16:creationId xmlns:a16="http://schemas.microsoft.com/office/drawing/2014/main" id="{DE8C54DB-E28B-4F9D-B7E1-D8ACBBAA0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24175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ЦЫРК, ЦЫПЛЕНОК, ДВЕРЦЫ</a:t>
            </a:r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53628092-04B3-4F7A-960C-FA3CB92F7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933825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latin typeface="Arial" charset="0"/>
              </a:rPr>
              <a:t>ЦИФЕРБЛАТ, РЕВОЛЮЦЫЯ</a:t>
            </a:r>
          </a:p>
        </p:txBody>
      </p:sp>
      <p:sp>
        <p:nvSpPr>
          <p:cNvPr id="131080" name="Rectangle 8">
            <a:extLst>
              <a:ext uri="{FF2B5EF4-FFF2-40B4-BE49-F238E27FC236}">
                <a16:creationId xmlns:a16="http://schemas.microsoft.com/office/drawing/2014/main" id="{DAECF1DD-C8FB-49AF-AFD8-163D00097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013325"/>
            <a:ext cx="43926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latin typeface="Arial" charset="0"/>
              </a:rPr>
              <a:t>ЦИРКУЛЬ, ЛЕКЦЫЯ, БУФЕТЧИЦЫ</a:t>
            </a:r>
          </a:p>
        </p:txBody>
      </p:sp>
      <p:pic>
        <p:nvPicPr>
          <p:cNvPr id="131083" name="Picture 11" descr="58_milash11">
            <a:extLst>
              <a:ext uri="{FF2B5EF4-FFF2-40B4-BE49-F238E27FC236}">
                <a16:creationId xmlns:a16="http://schemas.microsoft.com/office/drawing/2014/main" id="{E9C8AA7B-B818-4B8A-86AB-C14BAAF78F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00213"/>
            <a:ext cx="1238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4" name="Picture 12" descr="58_milash11">
            <a:extLst>
              <a:ext uri="{FF2B5EF4-FFF2-40B4-BE49-F238E27FC236}">
                <a16:creationId xmlns:a16="http://schemas.microsoft.com/office/drawing/2014/main" id="{C0115D7F-CFF8-4218-AA54-75EF171A5D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652963"/>
            <a:ext cx="1238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85" name="AutoShape 13">
            <a:extLst>
              <a:ext uri="{FF2B5EF4-FFF2-40B4-BE49-F238E27FC236}">
                <a16:creationId xmlns:a16="http://schemas.microsoft.com/office/drawing/2014/main" id="{156ED54B-88C2-4038-ADCC-1059B6295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844675"/>
            <a:ext cx="1873250" cy="863600"/>
          </a:xfrm>
          <a:prstGeom prst="cloudCallout">
            <a:avLst>
              <a:gd name="adj1" fmla="val -58306"/>
              <a:gd name="adj2" fmla="val 72060"/>
            </a:avLst>
          </a:prstGeom>
          <a:gradFill rotWithShape="1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accent2"/>
                </a:solidFill>
              </a:rPr>
              <a:t>Отлично!</a:t>
            </a:r>
          </a:p>
        </p:txBody>
      </p:sp>
      <p:sp>
        <p:nvSpPr>
          <p:cNvPr id="131087" name="AutoShape 15">
            <a:extLst>
              <a:ext uri="{FF2B5EF4-FFF2-40B4-BE49-F238E27FC236}">
                <a16:creationId xmlns:a16="http://schemas.microsoft.com/office/drawing/2014/main" id="{F6AF6BF2-04AC-465A-8F50-F023A7004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797425"/>
            <a:ext cx="1873250" cy="863600"/>
          </a:xfrm>
          <a:prstGeom prst="cloudCallout">
            <a:avLst>
              <a:gd name="adj1" fmla="val -58727"/>
              <a:gd name="adj2" fmla="val 30514"/>
            </a:avLst>
          </a:prstGeom>
          <a:gradFill rotWithShape="1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</a:rPr>
              <a:t>Увы!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80"/>
                  </p:tgtEl>
                </p:cond>
              </p:nextCondLst>
            </p:seq>
          </p:childTnLst>
        </p:cTn>
      </p:par>
    </p:tnLst>
    <p:bldLst>
      <p:bldP spid="131077" grpId="0" animBg="1"/>
      <p:bldP spid="131078" grpId="0" animBg="1"/>
      <p:bldP spid="131079" grpId="0" animBg="1"/>
      <p:bldP spid="131080" grpId="0" animBg="1"/>
      <p:bldP spid="131085" grpId="0" animBg="1"/>
      <p:bldP spid="131087" grpId="0" animBg="1"/>
      <p:bldP spid="131087" grpId="1" animBg="1"/>
      <p:bldP spid="131087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WordArt 7">
            <a:extLst>
              <a:ext uri="{FF2B5EF4-FFF2-40B4-BE49-F238E27FC236}">
                <a16:creationId xmlns:a16="http://schemas.microsoft.com/office/drawing/2014/main" id="{74D96892-E3F6-4104-981E-85DD5757DC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11413" y="549275"/>
            <a:ext cx="4319587" cy="688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Подведем итоги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22893" name="Picture 13" descr="school05-12">
            <a:extLst>
              <a:ext uri="{FF2B5EF4-FFF2-40B4-BE49-F238E27FC236}">
                <a16:creationId xmlns:a16="http://schemas.microsoft.com/office/drawing/2014/main" id="{AB70B0BC-47AA-4906-A1B1-7D4205535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401478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4" name="Text Box 14">
            <a:extLst>
              <a:ext uri="{FF2B5EF4-FFF2-40B4-BE49-F238E27FC236}">
                <a16:creationId xmlns:a16="http://schemas.microsoft.com/office/drawing/2014/main" id="{97DC3B6B-EA30-4096-885E-D3F8144AD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916113"/>
            <a:ext cx="489585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ru-RU" altLang="en-US" sz="2400" b="1"/>
              <a:t> С какой орфограммой мы познакомились сегодня на уроке?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en-US" sz="2400" b="1"/>
              <a:t> Каков опознавательный признак изученной орфограммы?</a:t>
            </a:r>
          </a:p>
          <a:p>
            <a:pPr>
              <a:spcBef>
                <a:spcPct val="50000"/>
              </a:spcBef>
            </a:pPr>
            <a:r>
              <a:rPr lang="ru-RU" altLang="en-US" sz="2400" b="1"/>
              <a:t>-  Что нужно знать, чтобы правильно написать буквы и или ы после ц?</a:t>
            </a:r>
          </a:p>
          <a:p>
            <a:pPr>
              <a:spcBef>
                <a:spcPct val="50000"/>
              </a:spcBef>
            </a:pPr>
            <a:endParaRPr lang="ru-RU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WordArt 6">
            <a:extLst>
              <a:ext uri="{FF2B5EF4-FFF2-40B4-BE49-F238E27FC236}">
                <a16:creationId xmlns:a16="http://schemas.microsoft.com/office/drawing/2014/main" id="{45EAAC65-0B78-4696-A3C5-B0FE4064CD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333375"/>
            <a:ext cx="6264275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4000" b="1" kern="10"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тему </a:t>
            </a:r>
          </a:p>
          <a:p>
            <a:pPr algn="ctr"/>
            <a:r>
              <a:rPr lang="az-Cyrl-AZ" sz="4000" b="1" kern="10"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 урока</a:t>
            </a:r>
            <a:endParaRPr lang="en-US" sz="4000" b="1" kern="10"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3672" name="Picture 8" descr="school02-25">
            <a:extLst>
              <a:ext uri="{FF2B5EF4-FFF2-40B4-BE49-F238E27FC236}">
                <a16:creationId xmlns:a16="http://schemas.microsoft.com/office/drawing/2014/main" id="{F66FBA1F-03D8-4058-9D81-F61608BEC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916113"/>
            <a:ext cx="6481763" cy="410051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WordArt 4">
            <a:extLst>
              <a:ext uri="{FF2B5EF4-FFF2-40B4-BE49-F238E27FC236}">
                <a16:creationId xmlns:a16="http://schemas.microsoft.com/office/drawing/2014/main" id="{60D6DF1C-FFEA-4C6B-8AA3-0938AF6E09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3926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Домашнее задание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4933" name="WordArt 5">
            <a:extLst>
              <a:ext uri="{FF2B5EF4-FFF2-40B4-BE49-F238E27FC236}">
                <a16:creationId xmlns:a16="http://schemas.microsoft.com/office/drawing/2014/main" id="{1A27F2F3-CF4E-4E1B-8344-AF531AC1A6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2060575"/>
            <a:ext cx="676910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1. Выучить правило на стр. 57-58</a:t>
            </a:r>
          </a:p>
          <a:p>
            <a:pPr algn="ctr"/>
            <a:r>
              <a:rPr lang="az-Cyrl-AZ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2. Выполнить упражнение № 433, 434.</a:t>
            </a:r>
            <a:endParaRPr lang="en-US" sz="36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9F1F6113-FBCB-486F-9B2F-B9FBC668A4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38163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hlink"/>
                    </a:gs>
                    <a:gs pos="100000">
                      <a:srgbClr val="FF0000"/>
                    </a:gs>
                  </a:gsLst>
                  <a:lin ang="18900000" scaled="1"/>
                </a:gradFill>
                <a:latin typeface="Georgia"/>
              </a:rPr>
              <a:t>     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04DE4018-A3ED-4D91-B59C-AB4B8AB385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385350">
            <a:off x="395288" y="2420938"/>
            <a:ext cx="230346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 panose="02040502050405020303" pitchFamily="18" charset="0"/>
              </a:rPr>
              <a:t>Ы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66"/>
              </a:solidFill>
              <a:latin typeface="Georgia" panose="02040502050405020303" pitchFamily="18" charset="0"/>
            </a:endParaRPr>
          </a:p>
        </p:txBody>
      </p:sp>
      <p:sp>
        <p:nvSpPr>
          <p:cNvPr id="2054" name="WordArt 6">
            <a:extLst>
              <a:ext uri="{FF2B5EF4-FFF2-40B4-BE49-F238E27FC236}">
                <a16:creationId xmlns:a16="http://schemas.microsoft.com/office/drawing/2014/main" id="{4DD907A2-B26D-42F0-93A5-C0882630EF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990049">
            <a:off x="6659563" y="2349500"/>
            <a:ext cx="1800225" cy="1058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 panose="02040502050405020303" pitchFamily="18" charset="0"/>
              </a:rPr>
              <a:t>И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66"/>
              </a:solidFill>
              <a:latin typeface="Georgia" panose="02040502050405020303" pitchFamily="18" charset="0"/>
            </a:endParaRPr>
          </a:p>
        </p:txBody>
      </p:sp>
      <p:sp>
        <p:nvSpPr>
          <p:cNvPr id="2055" name="WordArt 7">
            <a:extLst>
              <a:ext uri="{FF2B5EF4-FFF2-40B4-BE49-F238E27FC236}">
                <a16:creationId xmlns:a16="http://schemas.microsoft.com/office/drawing/2014/main" id="{4E09C616-1DBD-4413-9A81-C310EE5941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5373688"/>
            <a:ext cx="44862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5000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atin typeface="Comic Sans MS"/>
              </a:rPr>
              <a:t>       </a:t>
            </a:r>
          </a:p>
        </p:txBody>
      </p:sp>
      <p:pic>
        <p:nvPicPr>
          <p:cNvPr id="2061" name="Picture 13" descr="school10-01">
            <a:extLst>
              <a:ext uri="{FF2B5EF4-FFF2-40B4-BE49-F238E27FC236}">
                <a16:creationId xmlns:a16="http://schemas.microsoft.com/office/drawing/2014/main" id="{B2285BB9-3998-48A4-9026-9DFC30EA9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557338"/>
            <a:ext cx="38100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WordArt 4">
            <a:extLst>
              <a:ext uri="{FF2B5EF4-FFF2-40B4-BE49-F238E27FC236}">
                <a16:creationId xmlns:a16="http://schemas.microsoft.com/office/drawing/2014/main" id="{0B73F0E0-AD95-4328-BD0D-B41C591993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7485062" cy="998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Буквы И-Ы после Ц</a:t>
            </a:r>
            <a:endParaRPr lang="en-US" sz="3600" b="1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3A2E99B9-917A-40D5-8F5C-B83E4674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060575"/>
            <a:ext cx="3529013" cy="367188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en-US" sz="2000" b="1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en-US" sz="2000"/>
          </a:p>
          <a:p>
            <a:pPr algn="ctr">
              <a:buFontTx/>
              <a:buChar char="•"/>
            </a:pPr>
            <a:r>
              <a:rPr lang="ru-RU" altLang="en-US" sz="2000"/>
              <a:t> </a:t>
            </a:r>
            <a:r>
              <a:rPr lang="ru-RU" altLang="en-US" sz="2400"/>
              <a:t>в корнях слов</a:t>
            </a:r>
          </a:p>
          <a:p>
            <a:pPr algn="ctr">
              <a:buFontTx/>
              <a:buChar char="•"/>
            </a:pPr>
            <a:endParaRPr lang="ru-RU" altLang="en-US" sz="2400"/>
          </a:p>
          <a:p>
            <a:pPr algn="ctr"/>
            <a:r>
              <a:rPr lang="ru-RU" altLang="en-US" sz="2400" b="1">
                <a:solidFill>
                  <a:schemeClr val="accent2"/>
                </a:solidFill>
              </a:rPr>
              <a:t>цифра, цинга</a:t>
            </a:r>
          </a:p>
          <a:p>
            <a:pPr algn="ctr"/>
            <a:endParaRPr lang="ru-RU" altLang="en-US" sz="2400" b="1">
              <a:solidFill>
                <a:schemeClr val="accent2"/>
              </a:solidFill>
            </a:endParaRPr>
          </a:p>
          <a:p>
            <a:pPr algn="ctr">
              <a:buFontTx/>
              <a:buChar char="•"/>
            </a:pPr>
            <a:r>
              <a:rPr lang="ru-RU" altLang="en-US" sz="2000"/>
              <a:t> </a:t>
            </a:r>
            <a:r>
              <a:rPr lang="ru-RU" altLang="en-US" sz="2400"/>
              <a:t>в словах на – </a:t>
            </a:r>
            <a:r>
              <a:rPr lang="ru-RU" altLang="en-US" sz="2400" b="1">
                <a:solidFill>
                  <a:schemeClr val="hlink"/>
                </a:solidFill>
              </a:rPr>
              <a:t>ция</a:t>
            </a:r>
          </a:p>
          <a:p>
            <a:pPr algn="ctr"/>
            <a:r>
              <a:rPr lang="ru-RU" altLang="en-US" sz="2400" b="1">
                <a:solidFill>
                  <a:schemeClr val="accent2"/>
                </a:solidFill>
              </a:rPr>
              <a:t>корпорация, авиация</a:t>
            </a:r>
          </a:p>
          <a:p>
            <a:pPr algn="ctr"/>
            <a:endParaRPr lang="ru-RU" altLang="en-US" sz="2400" b="1">
              <a:solidFill>
                <a:schemeClr val="accent2"/>
              </a:solidFill>
            </a:endParaRPr>
          </a:p>
        </p:txBody>
      </p:sp>
      <p:sp>
        <p:nvSpPr>
          <p:cNvPr id="115719" name="Arc 7">
            <a:extLst>
              <a:ext uri="{FF2B5EF4-FFF2-40B4-BE49-F238E27FC236}">
                <a16:creationId xmlns:a16="http://schemas.microsoft.com/office/drawing/2014/main" id="{57BA9C7E-99F7-40D3-901E-835994BB5BB4}"/>
              </a:ext>
            </a:extLst>
          </p:cNvPr>
          <p:cNvSpPr>
            <a:spLocks/>
          </p:cNvSpPr>
          <p:nvPr/>
        </p:nvSpPr>
        <p:spPr bwMode="auto">
          <a:xfrm rot="10305221" flipH="1" flipV="1">
            <a:off x="1619250" y="3573463"/>
            <a:ext cx="676275" cy="217487"/>
          </a:xfrm>
          <a:custGeom>
            <a:avLst/>
            <a:gdLst>
              <a:gd name="T0" fmla="*/ 0 w 33712"/>
              <a:gd name="T1" fmla="*/ 393762 h 21600"/>
              <a:gd name="T2" fmla="*/ 13566323 w 33712"/>
              <a:gd name="T3" fmla="*/ 1860762 h 21600"/>
              <a:gd name="T4" fmla="*/ 4972683 w 33712"/>
              <a:gd name="T5" fmla="*/ 2189842 h 21600"/>
              <a:gd name="T6" fmla="*/ 0 60000 65536"/>
              <a:gd name="T7" fmla="*/ 0 60000 65536"/>
              <a:gd name="T8" fmla="*/ 0 60000 65536"/>
              <a:gd name="T9" fmla="*/ 0 w 33712"/>
              <a:gd name="T10" fmla="*/ 0 h 21600"/>
              <a:gd name="T11" fmla="*/ 33712 w 33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12" h="21600" fill="none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</a:path>
              <a:path w="33712" h="21600" stroke="0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  <a:lnTo>
                  <a:pt x="12357" y="21600"/>
                </a:lnTo>
                <a:lnTo>
                  <a:pt x="-1" y="3883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Arc 8">
            <a:extLst>
              <a:ext uri="{FF2B5EF4-FFF2-40B4-BE49-F238E27FC236}">
                <a16:creationId xmlns:a16="http://schemas.microsoft.com/office/drawing/2014/main" id="{385BB881-0102-4F0B-B16F-605605C74D8F}"/>
              </a:ext>
            </a:extLst>
          </p:cNvPr>
          <p:cNvSpPr>
            <a:spLocks/>
          </p:cNvSpPr>
          <p:nvPr/>
        </p:nvSpPr>
        <p:spPr bwMode="auto">
          <a:xfrm rot="10305221" flipH="1" flipV="1">
            <a:off x="2627313" y="3644900"/>
            <a:ext cx="676275" cy="217488"/>
          </a:xfrm>
          <a:custGeom>
            <a:avLst/>
            <a:gdLst>
              <a:gd name="T0" fmla="*/ 0 w 33712"/>
              <a:gd name="T1" fmla="*/ 393774 h 21600"/>
              <a:gd name="T2" fmla="*/ 13566323 w 33712"/>
              <a:gd name="T3" fmla="*/ 1860771 h 21600"/>
              <a:gd name="T4" fmla="*/ 4972683 w 33712"/>
              <a:gd name="T5" fmla="*/ 2189863 h 21600"/>
              <a:gd name="T6" fmla="*/ 0 60000 65536"/>
              <a:gd name="T7" fmla="*/ 0 60000 65536"/>
              <a:gd name="T8" fmla="*/ 0 60000 65536"/>
              <a:gd name="T9" fmla="*/ 0 w 33712"/>
              <a:gd name="T10" fmla="*/ 0 h 21600"/>
              <a:gd name="T11" fmla="*/ 33712 w 33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12" h="21600" fill="none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</a:path>
              <a:path w="33712" h="21600" stroke="0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  <a:lnTo>
                  <a:pt x="12357" y="21600"/>
                </a:lnTo>
                <a:lnTo>
                  <a:pt x="-1" y="3883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Line 9">
            <a:extLst>
              <a:ext uri="{FF2B5EF4-FFF2-40B4-BE49-F238E27FC236}">
                <a16:creationId xmlns:a16="http://schemas.microsoft.com/office/drawing/2014/main" id="{C29CD962-D387-4FE6-BDFA-39D281594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5157788"/>
            <a:ext cx="43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22" name="Line 10">
            <a:extLst>
              <a:ext uri="{FF2B5EF4-FFF2-40B4-BE49-F238E27FC236}">
                <a16:creationId xmlns:a16="http://schemas.microsoft.com/office/drawing/2014/main" id="{0828308A-B24F-4A2A-A0D8-5C82C32B1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5157788"/>
            <a:ext cx="50323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26" name="Rectangle 14">
            <a:extLst>
              <a:ext uri="{FF2B5EF4-FFF2-40B4-BE49-F238E27FC236}">
                <a16:creationId xmlns:a16="http://schemas.microsoft.com/office/drawing/2014/main" id="{E75A1C95-86F6-4B04-B31E-F23512495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060575"/>
            <a:ext cx="3529012" cy="367188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en-US" sz="2000" b="1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en-US" sz="2000" b="1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en-US" sz="2000" b="1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ru-RU" altLang="en-US" sz="2000"/>
              <a:t>В суффиксе – ЫН</a:t>
            </a:r>
          </a:p>
          <a:p>
            <a:pPr algn="ctr"/>
            <a:endParaRPr lang="ru-RU" altLang="en-US" sz="2000" b="1">
              <a:solidFill>
                <a:schemeClr val="accent2"/>
              </a:solidFill>
            </a:endParaRPr>
          </a:p>
          <a:p>
            <a:pPr algn="ctr"/>
            <a:r>
              <a:rPr lang="ru-RU" altLang="en-US" sz="2000" b="1">
                <a:solidFill>
                  <a:schemeClr val="accent2"/>
                </a:solidFill>
              </a:rPr>
              <a:t>сестрицын</a:t>
            </a:r>
          </a:p>
          <a:p>
            <a:pPr algn="ctr">
              <a:buFontTx/>
              <a:buChar char="•"/>
            </a:pPr>
            <a:r>
              <a:rPr lang="ru-RU" altLang="en-US" sz="2000"/>
              <a:t> </a:t>
            </a:r>
            <a:r>
              <a:rPr lang="ru-RU" altLang="en-US" sz="2400"/>
              <a:t>в окончании</a:t>
            </a:r>
          </a:p>
          <a:p>
            <a:pPr algn="ctr">
              <a:buFontTx/>
              <a:buChar char="•"/>
            </a:pPr>
            <a:r>
              <a:rPr lang="ru-RU" altLang="en-US" sz="2400" b="1">
                <a:solidFill>
                  <a:schemeClr val="accent2"/>
                </a:solidFill>
              </a:rPr>
              <a:t>улицы  , птицы</a:t>
            </a:r>
          </a:p>
          <a:p>
            <a:pPr algn="ctr"/>
            <a:endParaRPr lang="ru-RU" altLang="en-US" sz="2400" b="1">
              <a:solidFill>
                <a:schemeClr val="accent2"/>
              </a:solidFill>
            </a:endParaRPr>
          </a:p>
          <a:p>
            <a:pPr algn="ctr">
              <a:buFontTx/>
              <a:buChar char="•"/>
            </a:pPr>
            <a:r>
              <a:rPr lang="ru-RU" altLang="en-US" sz="2000"/>
              <a:t> в корнях слов-исключений</a:t>
            </a:r>
            <a:endParaRPr lang="ru-RU" altLang="en-US" sz="2000" b="1">
              <a:solidFill>
                <a:schemeClr val="hlink"/>
              </a:solidFill>
            </a:endParaRPr>
          </a:p>
          <a:p>
            <a:pPr algn="ctr"/>
            <a:r>
              <a:rPr lang="ru-RU" altLang="en-US" sz="2000" b="1">
                <a:solidFill>
                  <a:schemeClr val="accent2"/>
                </a:solidFill>
              </a:rPr>
              <a:t>цыган, цыпленок,</a:t>
            </a:r>
          </a:p>
          <a:p>
            <a:pPr algn="ctr"/>
            <a:r>
              <a:rPr lang="ru-RU" altLang="en-US" sz="2000" b="1">
                <a:solidFill>
                  <a:schemeClr val="accent2"/>
                </a:solidFill>
              </a:rPr>
              <a:t> на цыпочки, цыц, цыкнуть</a:t>
            </a:r>
            <a:r>
              <a:rPr lang="ru-RU" altLang="en-US" sz="2400" b="1">
                <a:solidFill>
                  <a:schemeClr val="accent2"/>
                </a:solidFill>
              </a:rPr>
              <a:t> </a:t>
            </a:r>
          </a:p>
          <a:p>
            <a:pPr algn="ctr"/>
            <a:endParaRPr lang="ru-RU" altLang="en-US" sz="2400" b="1">
              <a:solidFill>
                <a:schemeClr val="accent2"/>
              </a:solidFill>
            </a:endParaRPr>
          </a:p>
        </p:txBody>
      </p:sp>
      <p:sp>
        <p:nvSpPr>
          <p:cNvPr id="115727" name="WordArt 15">
            <a:extLst>
              <a:ext uri="{FF2B5EF4-FFF2-40B4-BE49-F238E27FC236}">
                <a16:creationId xmlns:a16="http://schemas.microsoft.com/office/drawing/2014/main" id="{27296880-F141-43D8-AB22-36CF3D97FB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276475"/>
            <a:ext cx="3240087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0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После ц буква И пишется:</a:t>
            </a:r>
            <a:endParaRPr lang="en-US" sz="20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5729" name="WordArt 17">
            <a:extLst>
              <a:ext uri="{FF2B5EF4-FFF2-40B4-BE49-F238E27FC236}">
                <a16:creationId xmlns:a16="http://schemas.microsoft.com/office/drawing/2014/main" id="{32C7563E-4541-485B-927E-30A5674FBA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48263" y="2276475"/>
            <a:ext cx="31305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000" b="1" i="1" kern="10">
                <a:ln w="9525">
                  <a:solidFill>
                    <a:srgbClr val="8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После ц буква Ы пишется:</a:t>
            </a:r>
            <a:endParaRPr lang="en-US" sz="2000" b="1" i="1" kern="10">
              <a:ln w="9525">
                <a:solidFill>
                  <a:srgbClr val="808000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5730" name="Line 18">
            <a:extLst>
              <a:ext uri="{FF2B5EF4-FFF2-40B4-BE49-F238E27FC236}">
                <a16:creationId xmlns:a16="http://schemas.microsoft.com/office/drawing/2014/main" id="{46211072-2F4C-4CD9-AF67-EC1A305E6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4005263"/>
            <a:ext cx="0" cy="358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1" name="Line 19">
            <a:extLst>
              <a:ext uri="{FF2B5EF4-FFF2-40B4-BE49-F238E27FC236}">
                <a16:creationId xmlns:a16="http://schemas.microsoft.com/office/drawing/2014/main" id="{B7D06DB2-405D-44DD-B1AA-1E17A16BD7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0788" y="4005263"/>
            <a:ext cx="28733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2" name="Line 20">
            <a:extLst>
              <a:ext uri="{FF2B5EF4-FFF2-40B4-BE49-F238E27FC236}">
                <a16:creationId xmlns:a16="http://schemas.microsoft.com/office/drawing/2014/main" id="{472688C6-CDBA-43E3-81A5-3666CCE2B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4365625"/>
            <a:ext cx="28733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3" name="Line 21">
            <a:extLst>
              <a:ext uri="{FF2B5EF4-FFF2-40B4-BE49-F238E27FC236}">
                <a16:creationId xmlns:a16="http://schemas.microsoft.com/office/drawing/2014/main" id="{DFF7D890-9FAA-4D46-B8EF-717F32106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4005263"/>
            <a:ext cx="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5" name="Line 23">
            <a:extLst>
              <a:ext uri="{FF2B5EF4-FFF2-40B4-BE49-F238E27FC236}">
                <a16:creationId xmlns:a16="http://schemas.microsoft.com/office/drawing/2014/main" id="{3E6E9D7B-42DC-4D2C-9942-A77281F79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4005263"/>
            <a:ext cx="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6" name="Line 24">
            <a:extLst>
              <a:ext uri="{FF2B5EF4-FFF2-40B4-BE49-F238E27FC236}">
                <a16:creationId xmlns:a16="http://schemas.microsoft.com/office/drawing/2014/main" id="{A8608649-6E6B-4D5F-B1EA-7CD576B61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4365625"/>
            <a:ext cx="2889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7" name="Line 25">
            <a:extLst>
              <a:ext uri="{FF2B5EF4-FFF2-40B4-BE49-F238E27FC236}">
                <a16:creationId xmlns:a16="http://schemas.microsoft.com/office/drawing/2014/main" id="{7222DF92-6C76-4C5C-84E2-058DD72DA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113" y="4005263"/>
            <a:ext cx="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8" name="Line 26">
            <a:extLst>
              <a:ext uri="{FF2B5EF4-FFF2-40B4-BE49-F238E27FC236}">
                <a16:creationId xmlns:a16="http://schemas.microsoft.com/office/drawing/2014/main" id="{509D7C26-BC46-4B24-91DE-82C63FB44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4005263"/>
            <a:ext cx="2889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39" name="Line 27">
            <a:extLst>
              <a:ext uri="{FF2B5EF4-FFF2-40B4-BE49-F238E27FC236}">
                <a16:creationId xmlns:a16="http://schemas.microsoft.com/office/drawing/2014/main" id="{66C4B29E-D629-4BE9-BBDB-AEBF84B168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3213100"/>
            <a:ext cx="142875" cy="144463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CC9BBE58-BA29-4BE7-9E66-DDA821686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3213100"/>
            <a:ext cx="144463" cy="144463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  <p:bldP spid="1157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WordArt 4">
            <a:extLst>
              <a:ext uri="{FF2B5EF4-FFF2-40B4-BE49-F238E27FC236}">
                <a16:creationId xmlns:a16="http://schemas.microsoft.com/office/drawing/2014/main" id="{A8069BF9-79B1-43FF-AA65-654D97235F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400675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Страничка из словаря</a:t>
            </a:r>
            <a:endParaRPr lang="en-US" sz="3600" b="1" i="1" kern="1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7765" name="WordArt 5">
            <a:extLst>
              <a:ext uri="{FF2B5EF4-FFF2-40B4-BE49-F238E27FC236}">
                <a16:creationId xmlns:a16="http://schemas.microsoft.com/office/drawing/2014/main" id="{0864551A-D2C4-4E75-975D-CC4D1D21BD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1773238"/>
            <a:ext cx="2562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Корпорация.</a:t>
            </a:r>
            <a:endParaRPr lang="en-US" sz="3600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339966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7767" name="Line 7">
            <a:extLst>
              <a:ext uri="{FF2B5EF4-FFF2-40B4-BE49-F238E27FC236}">
                <a16:creationId xmlns:a16="http://schemas.microsoft.com/office/drawing/2014/main" id="{E943D14E-8D42-48EA-8B6B-640FA03701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1628775"/>
            <a:ext cx="144462" cy="1444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7768" name="WordArt 8">
            <a:extLst>
              <a:ext uri="{FF2B5EF4-FFF2-40B4-BE49-F238E27FC236}">
                <a16:creationId xmlns:a16="http://schemas.microsoft.com/office/drawing/2014/main" id="{14AE9ADE-92A2-487E-BDC2-B3720B88C2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2133600"/>
            <a:ext cx="473392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Общество, союз, группа лиц,</a:t>
            </a:r>
          </a:p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объединенных общностью сословных </a:t>
            </a:r>
          </a:p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или профессиональных интересов. </a:t>
            </a:r>
            <a:endParaRPr lang="en-US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7770" name="WordArt 10">
            <a:extLst>
              <a:ext uri="{FF2B5EF4-FFF2-40B4-BE49-F238E27FC236}">
                <a16:creationId xmlns:a16="http://schemas.microsoft.com/office/drawing/2014/main" id="{9ABD6053-ED1C-4113-BEC4-B0900ED97A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4365625"/>
            <a:ext cx="1871663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Цинга.</a:t>
            </a:r>
            <a:endParaRPr lang="en-US" sz="3600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339966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7771" name="Line 11">
            <a:extLst>
              <a:ext uri="{FF2B5EF4-FFF2-40B4-BE49-F238E27FC236}">
                <a16:creationId xmlns:a16="http://schemas.microsoft.com/office/drawing/2014/main" id="{8F432E0E-A551-405E-82FE-AB18739111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5875" y="4005263"/>
            <a:ext cx="215900" cy="1428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7773" name="WordArt 13">
            <a:extLst>
              <a:ext uri="{FF2B5EF4-FFF2-40B4-BE49-F238E27FC236}">
                <a16:creationId xmlns:a16="http://schemas.microsoft.com/office/drawing/2014/main" id="{84018D1F-F1CE-48EC-9B0A-D7E486FEE7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35375" y="4437063"/>
            <a:ext cx="5164138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Болезнь, вызываемая недостатком</a:t>
            </a:r>
          </a:p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витаминов в организме </a:t>
            </a:r>
          </a:p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и проявляющаяся </a:t>
            </a:r>
          </a:p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кровоточивостью десен, </a:t>
            </a:r>
          </a:p>
          <a:p>
            <a:pPr algn="ctr"/>
            <a:r>
              <a:rPr lang="az-Cyrl-AZ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общей слабостью.</a:t>
            </a:r>
            <a:endParaRPr lang="en-US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9" name="WordArt 9">
            <a:extLst>
              <a:ext uri="{FF2B5EF4-FFF2-40B4-BE49-F238E27FC236}">
                <a16:creationId xmlns:a16="http://schemas.microsoft.com/office/drawing/2014/main" id="{98F60B33-3028-4538-9571-0CFAACB704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92500" y="2133600"/>
            <a:ext cx="18716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Цыган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10" name="WordArt 10">
            <a:extLst>
              <a:ext uri="{FF2B5EF4-FFF2-40B4-BE49-F238E27FC236}">
                <a16:creationId xmlns:a16="http://schemas.microsoft.com/office/drawing/2014/main" id="{1C7E7147-786F-4DBC-A785-074E47C944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40425" y="2205038"/>
            <a:ext cx="23764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встал на</a:t>
            </a:r>
            <a:endParaRPr lang="en-US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11" name="WordArt 11">
            <a:extLst>
              <a:ext uri="{FF2B5EF4-FFF2-40B4-BE49-F238E27FC236}">
                <a16:creationId xmlns:a16="http://schemas.microsoft.com/office/drawing/2014/main" id="{A10AEE65-3304-413C-9B91-5DE3926BE6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87900" y="3357563"/>
            <a:ext cx="23749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цыпочки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12" name="WordArt 12">
            <a:extLst>
              <a:ext uri="{FF2B5EF4-FFF2-40B4-BE49-F238E27FC236}">
                <a16:creationId xmlns:a16="http://schemas.microsoft.com/office/drawing/2014/main" id="{F051FA90-30C6-42AF-B16A-3CF0CB6D71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59338" y="4437063"/>
            <a:ext cx="223361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и сказал</a:t>
            </a:r>
            <a:endParaRPr lang="en-US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13" name="WordArt 13">
            <a:extLst>
              <a:ext uri="{FF2B5EF4-FFF2-40B4-BE49-F238E27FC236}">
                <a16:creationId xmlns:a16="http://schemas.microsoft.com/office/drawing/2014/main" id="{0423AFEE-245F-44C0-BD42-FF3DE2FE68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24300" y="5300663"/>
            <a:ext cx="43211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цыпленку: "Цыц!"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02419" name="Picture 19" descr="detia-658">
            <a:extLst>
              <a:ext uri="{FF2B5EF4-FFF2-40B4-BE49-F238E27FC236}">
                <a16:creationId xmlns:a16="http://schemas.microsoft.com/office/drawing/2014/main" id="{5AE3A129-5867-49FE-915E-29AA6863F1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00438"/>
            <a:ext cx="2851150" cy="283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2" name="Rectangle 22">
            <a:extLst>
              <a:ext uri="{FF2B5EF4-FFF2-40B4-BE49-F238E27FC236}">
                <a16:creationId xmlns:a16="http://schemas.microsoft.com/office/drawing/2014/main" id="{34612CC9-AB35-47A6-8AE3-36F99D388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04813"/>
            <a:ext cx="71104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5400" b="1">
                <a:solidFill>
                  <a:srgbClr val="008000"/>
                </a:solidFill>
                <a:latin typeface="Times New Roman" panose="02020603050405020304" pitchFamily="18" charset="0"/>
              </a:rPr>
              <a:t>Как легче запомнить?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77" name="Rectangle 41">
            <a:extLst>
              <a:ext uri="{FF2B5EF4-FFF2-40B4-BE49-F238E27FC236}">
                <a16:creationId xmlns:a16="http://schemas.microsoft.com/office/drawing/2014/main" id="{A1DADFB3-38FB-46F2-BFF0-91F9DDA4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868863"/>
            <a:ext cx="1295400" cy="1801812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6" name="Rectangle 40">
            <a:extLst>
              <a:ext uri="{FF2B5EF4-FFF2-40B4-BE49-F238E27FC236}">
                <a16:creationId xmlns:a16="http://schemas.microsoft.com/office/drawing/2014/main" id="{8F748233-3A65-4559-85AC-8CF9EF6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868863"/>
            <a:ext cx="1366838" cy="1800225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65" name="Rectangle 29">
            <a:extLst>
              <a:ext uri="{FF2B5EF4-FFF2-40B4-BE49-F238E27FC236}">
                <a16:creationId xmlns:a16="http://schemas.microsoft.com/office/drawing/2014/main" id="{6AB9AEF3-46B4-40DA-A93E-5A26619CC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81525"/>
            <a:ext cx="1944688" cy="2087563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63" name="Rectangle 27">
            <a:extLst>
              <a:ext uri="{FF2B5EF4-FFF2-40B4-BE49-F238E27FC236}">
                <a16:creationId xmlns:a16="http://schemas.microsoft.com/office/drawing/2014/main" id="{224F1F8C-AA43-4AFF-B6BE-39126A22F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1944687" cy="2087563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40" name="WordArt 4">
            <a:extLst>
              <a:ext uri="{FF2B5EF4-FFF2-40B4-BE49-F238E27FC236}">
                <a16:creationId xmlns:a16="http://schemas.microsoft.com/office/drawing/2014/main" id="{E0840626-A0B9-4E25-91FF-63B99A00E4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9055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40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Образец рассуждения</a:t>
            </a:r>
            <a:endParaRPr lang="en-US" sz="40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6742" name="WordArt 6">
            <a:extLst>
              <a:ext uri="{FF2B5EF4-FFF2-40B4-BE49-F238E27FC236}">
                <a16:creationId xmlns:a16="http://schemas.microsoft.com/office/drawing/2014/main" id="{40E31F4D-EAF6-48BD-AFFB-1BFCD1F7BF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79613" y="1484313"/>
            <a:ext cx="5124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1. Смотрю, какая часть слова.</a:t>
            </a:r>
            <a:endParaRPr lang="en-US" sz="28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6744" name="Line 8">
            <a:extLst>
              <a:ext uri="{FF2B5EF4-FFF2-40B4-BE49-F238E27FC236}">
                <a16:creationId xmlns:a16="http://schemas.microsoft.com/office/drawing/2014/main" id="{282C207D-6E97-4201-B2A2-B6D8E531A7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6238" y="1989138"/>
            <a:ext cx="64770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46" name="Line 10">
            <a:extLst>
              <a:ext uri="{FF2B5EF4-FFF2-40B4-BE49-F238E27FC236}">
                <a16:creationId xmlns:a16="http://schemas.microsoft.com/office/drawing/2014/main" id="{0F99722D-387F-46AD-81A4-92687DB62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1989138"/>
            <a:ext cx="574675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47" name="Line 11">
            <a:extLst>
              <a:ext uri="{FF2B5EF4-FFF2-40B4-BE49-F238E27FC236}">
                <a16:creationId xmlns:a16="http://schemas.microsoft.com/office/drawing/2014/main" id="{643641B9-CB52-4A05-A018-BF855B7ACA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8625" y="2349500"/>
            <a:ext cx="430213" cy="2873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48" name="Line 12">
            <a:extLst>
              <a:ext uri="{FF2B5EF4-FFF2-40B4-BE49-F238E27FC236}">
                <a16:creationId xmlns:a16="http://schemas.microsoft.com/office/drawing/2014/main" id="{22D885CD-902E-47BA-859E-9F84350B6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2349500"/>
            <a:ext cx="431800" cy="2873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49" name="Line 13">
            <a:extLst>
              <a:ext uri="{FF2B5EF4-FFF2-40B4-BE49-F238E27FC236}">
                <a16:creationId xmlns:a16="http://schemas.microsoft.com/office/drawing/2014/main" id="{A199B9F3-0623-4BC8-B1D0-42B587573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2349500"/>
            <a:ext cx="0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50" name="Line 14">
            <a:extLst>
              <a:ext uri="{FF2B5EF4-FFF2-40B4-BE49-F238E27FC236}">
                <a16:creationId xmlns:a16="http://schemas.microsoft.com/office/drawing/2014/main" id="{E859DD6E-9F6E-40C5-BEA7-09F095C68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2349500"/>
            <a:ext cx="5048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51" name="Line 15">
            <a:extLst>
              <a:ext uri="{FF2B5EF4-FFF2-40B4-BE49-F238E27FC236}">
                <a16:creationId xmlns:a16="http://schemas.microsoft.com/office/drawing/2014/main" id="{3EF0F7EA-2DF7-4AB6-8950-7340700E2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2781300"/>
            <a:ext cx="5048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52" name="Line 16">
            <a:extLst>
              <a:ext uri="{FF2B5EF4-FFF2-40B4-BE49-F238E27FC236}">
                <a16:creationId xmlns:a16="http://schemas.microsoft.com/office/drawing/2014/main" id="{9D4935AE-4C67-4F7A-85CF-A79E44C08A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88" y="2349500"/>
            <a:ext cx="0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53" name="Arc 17">
            <a:extLst>
              <a:ext uri="{FF2B5EF4-FFF2-40B4-BE49-F238E27FC236}">
                <a16:creationId xmlns:a16="http://schemas.microsoft.com/office/drawing/2014/main" id="{2CED0EC2-07D9-41BF-967E-9FBB59E5C45E}"/>
              </a:ext>
            </a:extLst>
          </p:cNvPr>
          <p:cNvSpPr>
            <a:spLocks/>
          </p:cNvSpPr>
          <p:nvPr/>
        </p:nvSpPr>
        <p:spPr bwMode="auto">
          <a:xfrm rot="10906711" flipV="1">
            <a:off x="1331913" y="2276475"/>
            <a:ext cx="1441450" cy="266700"/>
          </a:xfrm>
          <a:custGeom>
            <a:avLst/>
            <a:gdLst>
              <a:gd name="T0" fmla="*/ 0 w 42799"/>
              <a:gd name="T1" fmla="*/ 2661382 h 21600"/>
              <a:gd name="T2" fmla="*/ 48547352 w 42799"/>
              <a:gd name="T3" fmla="*/ 3293004 h 21600"/>
              <a:gd name="T4" fmla="*/ 24046238 w 42799"/>
              <a:gd name="T5" fmla="*/ 3293004 h 21600"/>
              <a:gd name="T6" fmla="*/ 0 60000 65536"/>
              <a:gd name="T7" fmla="*/ 0 60000 65536"/>
              <a:gd name="T8" fmla="*/ 0 60000 65536"/>
              <a:gd name="T9" fmla="*/ 0 w 42799"/>
              <a:gd name="T10" fmla="*/ 0 h 21600"/>
              <a:gd name="T11" fmla="*/ 42799 w 427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99" h="21600" fill="none" extrusionOk="0">
                <a:moveTo>
                  <a:pt x="0" y="17457"/>
                </a:moveTo>
                <a:cubicBezTo>
                  <a:pt x="1981" y="7316"/>
                  <a:pt x="10866" y="-1"/>
                  <a:pt x="21199" y="0"/>
                </a:cubicBezTo>
                <a:cubicBezTo>
                  <a:pt x="33128" y="0"/>
                  <a:pt x="42799" y="9670"/>
                  <a:pt x="42799" y="21600"/>
                </a:cubicBezTo>
              </a:path>
              <a:path w="42799" h="21600" stroke="0" extrusionOk="0">
                <a:moveTo>
                  <a:pt x="0" y="17457"/>
                </a:moveTo>
                <a:cubicBezTo>
                  <a:pt x="1981" y="7316"/>
                  <a:pt x="10866" y="-1"/>
                  <a:pt x="21199" y="0"/>
                </a:cubicBezTo>
                <a:cubicBezTo>
                  <a:pt x="33128" y="0"/>
                  <a:pt x="42799" y="9670"/>
                  <a:pt x="42799" y="21600"/>
                </a:cubicBezTo>
                <a:lnTo>
                  <a:pt x="21199" y="21600"/>
                </a:lnTo>
                <a:lnTo>
                  <a:pt x="0" y="17457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WordArt 19">
            <a:extLst>
              <a:ext uri="{FF2B5EF4-FFF2-40B4-BE49-F238E27FC236}">
                <a16:creationId xmlns:a16="http://schemas.microsoft.com/office/drawing/2014/main" id="{8607F760-32E0-43C1-B2F8-17DDD337FE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2708275"/>
            <a:ext cx="39608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b="1" i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2. Смотрю, требует ли слово</a:t>
            </a:r>
          </a:p>
          <a:p>
            <a:pPr algn="ctr"/>
            <a:r>
              <a:rPr lang="az-Cyrl-AZ" b="1" i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запоминания. </a:t>
            </a:r>
          </a:p>
          <a:p>
            <a:pPr algn="ctr"/>
            <a:endParaRPr lang="en-US" b="1" i="1" kern="1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6756" name="Line 20">
            <a:extLst>
              <a:ext uri="{FF2B5EF4-FFF2-40B4-BE49-F238E27FC236}">
                <a16:creationId xmlns:a16="http://schemas.microsoft.com/office/drawing/2014/main" id="{A04938D6-0413-473C-974D-4DC1ADD86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1550" y="3429000"/>
            <a:ext cx="576263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57" name="Line 21">
            <a:extLst>
              <a:ext uri="{FF2B5EF4-FFF2-40B4-BE49-F238E27FC236}">
                <a16:creationId xmlns:a16="http://schemas.microsoft.com/office/drawing/2014/main" id="{2F49F6AD-7544-4683-8D17-BC06531C4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3429000"/>
            <a:ext cx="433387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58" name="WordArt 22">
            <a:extLst>
              <a:ext uri="{FF2B5EF4-FFF2-40B4-BE49-F238E27FC236}">
                <a16:creationId xmlns:a16="http://schemas.microsoft.com/office/drawing/2014/main" id="{A181A9A8-8257-46DB-8065-B84BA8973B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4005263"/>
            <a:ext cx="273526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0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ДА                  НЕТ</a:t>
            </a:r>
            <a:endParaRPr lang="en-US" sz="2000" b="1" i="1" kern="1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6759" name="Rectangle 23">
            <a:extLst>
              <a:ext uri="{FF2B5EF4-FFF2-40B4-BE49-F238E27FC236}">
                <a16:creationId xmlns:a16="http://schemas.microsoft.com/office/drawing/2014/main" id="{8CD068DD-4EEE-4342-8CC2-13332D84E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17557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en-US" b="1">
                <a:solidFill>
                  <a:srgbClr val="008000"/>
                </a:solidFill>
              </a:rPr>
              <a:t>Пишу </a:t>
            </a:r>
            <a:r>
              <a:rPr lang="ru-RU" altLang="en-US" b="1">
                <a:solidFill>
                  <a:schemeClr val="accent2"/>
                </a:solidFill>
              </a:rPr>
              <a:t>Ы</a:t>
            </a:r>
            <a:r>
              <a:rPr lang="ru-RU" altLang="en-US" b="1">
                <a:solidFill>
                  <a:srgbClr val="008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altLang="en-US" b="1" u="sng">
                <a:solidFill>
                  <a:schemeClr val="accent2"/>
                </a:solidFill>
              </a:rPr>
              <a:t>Запомнить:</a:t>
            </a:r>
          </a:p>
          <a:p>
            <a:pPr algn="ctr">
              <a:lnSpc>
                <a:spcPct val="80000"/>
              </a:lnSpc>
            </a:pPr>
            <a:endParaRPr lang="ru-RU" altLang="en-US" b="1" u="sng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altLang="en-US" b="1">
                <a:solidFill>
                  <a:srgbClr val="008000"/>
                </a:solidFill>
              </a:rPr>
              <a:t>цыпленок, </a:t>
            </a:r>
          </a:p>
          <a:p>
            <a:pPr algn="ctr">
              <a:lnSpc>
                <a:spcPct val="80000"/>
              </a:lnSpc>
            </a:pPr>
            <a:r>
              <a:rPr lang="ru-RU" altLang="en-US" b="1">
                <a:solidFill>
                  <a:srgbClr val="008000"/>
                </a:solidFill>
              </a:rPr>
              <a:t>цыган, </a:t>
            </a:r>
          </a:p>
          <a:p>
            <a:pPr algn="ctr">
              <a:lnSpc>
                <a:spcPct val="80000"/>
              </a:lnSpc>
            </a:pPr>
            <a:r>
              <a:rPr lang="ru-RU" altLang="en-US" b="1">
                <a:solidFill>
                  <a:srgbClr val="008000"/>
                </a:solidFill>
              </a:rPr>
              <a:t>на цыпочках, </a:t>
            </a:r>
          </a:p>
          <a:p>
            <a:pPr algn="ctr">
              <a:lnSpc>
                <a:spcPct val="80000"/>
              </a:lnSpc>
            </a:pPr>
            <a:r>
              <a:rPr lang="ru-RU" altLang="en-US" b="1">
                <a:solidFill>
                  <a:srgbClr val="008000"/>
                </a:solidFill>
              </a:rPr>
              <a:t>цыкнуть,</a:t>
            </a:r>
          </a:p>
          <a:p>
            <a:pPr algn="ctr">
              <a:lnSpc>
                <a:spcPct val="80000"/>
              </a:lnSpc>
            </a:pPr>
            <a:r>
              <a:rPr lang="ru-RU" altLang="en-US" b="1">
                <a:solidFill>
                  <a:srgbClr val="008000"/>
                </a:solidFill>
              </a:rPr>
              <a:t>цыц.</a:t>
            </a:r>
            <a:br>
              <a:rPr lang="ru-RU" altLang="en-US" b="1">
                <a:solidFill>
                  <a:srgbClr val="008000"/>
                </a:solidFill>
              </a:rPr>
            </a:br>
            <a:endParaRPr lang="ru-RU" altLang="en-US" b="1">
              <a:solidFill>
                <a:srgbClr val="008000"/>
              </a:solidFill>
            </a:endParaRPr>
          </a:p>
        </p:txBody>
      </p:sp>
      <p:sp>
        <p:nvSpPr>
          <p:cNvPr id="116764" name="Rectangle 28">
            <a:extLst>
              <a:ext uri="{FF2B5EF4-FFF2-40B4-BE49-F238E27FC236}">
                <a16:creationId xmlns:a16="http://schemas.microsoft.com/office/drawing/2014/main" id="{BAD92F2B-8EF4-469B-8019-FC37A800E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652963"/>
            <a:ext cx="1698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sz="2000" b="1">
                <a:solidFill>
                  <a:srgbClr val="008000"/>
                </a:solidFill>
              </a:rPr>
              <a:t>Пишу </a:t>
            </a:r>
          </a:p>
          <a:p>
            <a:pPr algn="ctr"/>
            <a:r>
              <a:rPr lang="ru-RU" altLang="en-US" sz="2000" b="1">
                <a:solidFill>
                  <a:schemeClr val="accent2"/>
                </a:solidFill>
              </a:rPr>
              <a:t>И</a:t>
            </a:r>
          </a:p>
          <a:p>
            <a:pPr algn="ctr"/>
            <a:endParaRPr lang="ru-RU" altLang="en-US" sz="2000" b="1">
              <a:solidFill>
                <a:schemeClr val="accent2"/>
              </a:solidFill>
            </a:endParaRPr>
          </a:p>
          <a:p>
            <a:pPr algn="ctr"/>
            <a:r>
              <a:rPr lang="ru-RU" altLang="en-US" sz="2000" b="1">
                <a:solidFill>
                  <a:srgbClr val="008000"/>
                </a:solidFill>
              </a:rPr>
              <a:t>Циферблат,</a:t>
            </a:r>
          </a:p>
          <a:p>
            <a:pPr algn="ctr"/>
            <a:r>
              <a:rPr lang="ru-RU" altLang="en-US" sz="2000" b="1">
                <a:solidFill>
                  <a:srgbClr val="008000"/>
                </a:solidFill>
              </a:rPr>
              <a:t>цифра</a:t>
            </a:r>
            <a:br>
              <a:rPr lang="ru-RU" altLang="en-US" sz="2000" b="1">
                <a:solidFill>
                  <a:srgbClr val="008000"/>
                </a:solidFill>
              </a:rPr>
            </a:br>
            <a:endParaRPr lang="ru-RU" altLang="en-US" sz="2000" b="1">
              <a:solidFill>
                <a:srgbClr val="008000"/>
              </a:solidFill>
            </a:endParaRPr>
          </a:p>
        </p:txBody>
      </p:sp>
      <p:sp>
        <p:nvSpPr>
          <p:cNvPr id="116768" name="WordArt 32">
            <a:extLst>
              <a:ext uri="{FF2B5EF4-FFF2-40B4-BE49-F238E27FC236}">
                <a16:creationId xmlns:a16="http://schemas.microsoft.com/office/drawing/2014/main" id="{DF6719E5-8221-49EE-B535-7F5C4A125A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3438" y="2852738"/>
            <a:ext cx="410527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b="1" i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2. Смотрю, есть ли в опорном слове </a:t>
            </a:r>
          </a:p>
          <a:p>
            <a:pPr algn="ctr"/>
            <a:r>
              <a:rPr lang="az-Cyrl-AZ" b="1" i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сочетание на - ция.</a:t>
            </a:r>
          </a:p>
          <a:p>
            <a:pPr algn="ctr"/>
            <a:endParaRPr lang="en-US" b="1" i="1" kern="1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6769" name="WordArt 33">
            <a:extLst>
              <a:ext uri="{FF2B5EF4-FFF2-40B4-BE49-F238E27FC236}">
                <a16:creationId xmlns:a16="http://schemas.microsoft.com/office/drawing/2014/main" id="{5F24F176-4AB7-4106-98A3-2245020C10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92725" y="4437063"/>
            <a:ext cx="27352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0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ДА                  НЕТ</a:t>
            </a:r>
            <a:endParaRPr lang="en-US" sz="2000" b="1" i="1" kern="1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6770" name="Line 34">
            <a:extLst>
              <a:ext uri="{FF2B5EF4-FFF2-40B4-BE49-F238E27FC236}">
                <a16:creationId xmlns:a16="http://schemas.microsoft.com/office/drawing/2014/main" id="{14937670-FB5C-41C3-AE88-3658FBFE9E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3789363"/>
            <a:ext cx="576262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71" name="Line 35">
            <a:extLst>
              <a:ext uri="{FF2B5EF4-FFF2-40B4-BE49-F238E27FC236}">
                <a16:creationId xmlns:a16="http://schemas.microsoft.com/office/drawing/2014/main" id="{FAA98599-A0AA-498B-8100-00B1DFF84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3789363"/>
            <a:ext cx="576262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73" name="Text Box 37">
            <a:extLst>
              <a:ext uri="{FF2B5EF4-FFF2-40B4-BE49-F238E27FC236}">
                <a16:creationId xmlns:a16="http://schemas.microsoft.com/office/drawing/2014/main" id="{F5D0325C-5969-433E-83DA-3A661578B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229225"/>
            <a:ext cx="1228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sz="2400">
                <a:solidFill>
                  <a:srgbClr val="008000"/>
                </a:solidFill>
              </a:rPr>
              <a:t>Пишу</a:t>
            </a:r>
          </a:p>
          <a:p>
            <a:pPr algn="ctr"/>
            <a:r>
              <a:rPr lang="ru-RU" altLang="en-US" sz="2400">
                <a:solidFill>
                  <a:srgbClr val="008000"/>
                </a:solidFill>
              </a:rPr>
              <a:t> </a:t>
            </a:r>
            <a:r>
              <a:rPr lang="ru-RU" altLang="en-US" sz="2400" b="1">
                <a:solidFill>
                  <a:schemeClr val="accent2"/>
                </a:solidFill>
              </a:rPr>
              <a:t>И</a:t>
            </a:r>
          </a:p>
          <a:p>
            <a:pPr algn="ctr"/>
            <a:r>
              <a:rPr lang="ru-RU" altLang="en-US" sz="2400" b="1">
                <a:solidFill>
                  <a:schemeClr val="accent2"/>
                </a:solidFill>
              </a:rPr>
              <a:t>акация</a:t>
            </a:r>
          </a:p>
        </p:txBody>
      </p:sp>
      <p:sp>
        <p:nvSpPr>
          <p:cNvPr id="9244" name="Text Box 38">
            <a:extLst>
              <a:ext uri="{FF2B5EF4-FFF2-40B4-BE49-F238E27FC236}">
                <a16:creationId xmlns:a16="http://schemas.microsoft.com/office/drawing/2014/main" id="{2DA736ED-4598-442E-BC2E-29FEF9B27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8164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5" name="Text Box 39">
            <a:extLst>
              <a:ext uri="{FF2B5EF4-FFF2-40B4-BE49-F238E27FC236}">
                <a16:creationId xmlns:a16="http://schemas.microsoft.com/office/drawing/2014/main" id="{AEE0BB83-E08F-41E8-A6D0-EAD3BE835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229225"/>
            <a:ext cx="11826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sz="2400">
                <a:solidFill>
                  <a:srgbClr val="008000"/>
                </a:solidFill>
              </a:rPr>
              <a:t>Пишу</a:t>
            </a:r>
          </a:p>
          <a:p>
            <a:pPr algn="ctr"/>
            <a:r>
              <a:rPr lang="ru-RU" altLang="en-US" sz="2400"/>
              <a:t> </a:t>
            </a:r>
            <a:r>
              <a:rPr lang="ru-RU" altLang="en-US" sz="2400" b="1">
                <a:solidFill>
                  <a:schemeClr val="accent2"/>
                </a:solidFill>
              </a:rPr>
              <a:t>Ы</a:t>
            </a:r>
          </a:p>
          <a:p>
            <a:pPr algn="ctr"/>
            <a:r>
              <a:rPr lang="ru-RU" altLang="en-US" sz="2400" b="1">
                <a:solidFill>
                  <a:schemeClr val="accent2"/>
                </a:solidFill>
              </a:rPr>
              <a:t>улицы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7" grpId="0" animBg="1"/>
      <p:bldP spid="116776" grpId="0" animBg="1"/>
      <p:bldP spid="116765" grpId="0" animBg="1"/>
      <p:bldP spid="116763" grpId="0" animBg="1"/>
      <p:bldP spid="116759" grpId="0"/>
      <p:bldP spid="116764" grpId="0"/>
      <p:bldP spid="116773" grpId="0"/>
      <p:bldP spid="1167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2" name="Rectangle 8">
            <a:extLst>
              <a:ext uri="{FF2B5EF4-FFF2-40B4-BE49-F238E27FC236}">
                <a16:creationId xmlns:a16="http://schemas.microsoft.com/office/drawing/2014/main" id="{0570C81D-1AC5-410B-9378-5734F3510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28775"/>
            <a:ext cx="8064500" cy="4679950"/>
          </a:xfrm>
          <a:prstGeom prst="rect">
            <a:avLst/>
          </a:prstGeom>
          <a:gradFill rotWithShape="1">
            <a:gsLst>
              <a:gs pos="0">
                <a:srgbClr val="965900"/>
              </a:gs>
              <a:gs pos="50000">
                <a:srgbClr val="FF9900"/>
              </a:gs>
              <a:gs pos="100000">
                <a:srgbClr val="965900"/>
              </a:gs>
            </a:gsLst>
            <a:lin ang="5400000" scaled="1"/>
          </a:gradFill>
          <a:ln w="381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908" name="WordArt 4">
            <a:extLst>
              <a:ext uri="{FF2B5EF4-FFF2-40B4-BE49-F238E27FC236}">
                <a16:creationId xmlns:a16="http://schemas.microsoft.com/office/drawing/2014/main" id="{820DD56D-9C46-421F-BE59-4D89DF939C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704138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Делегация, цилиндр, купцы, репетиция, </a:t>
            </a:r>
          </a:p>
          <a:p>
            <a:pPr algn="ctr"/>
            <a:r>
              <a:rPr lang="az-Cyrl-AZ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лисицын хвост, цыган, модницы, </a:t>
            </a:r>
          </a:p>
          <a:p>
            <a:pPr algn="ctr"/>
            <a:r>
              <a:rPr lang="az-Cyrl-AZ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цирк, станция, продавщицы, </a:t>
            </a:r>
          </a:p>
          <a:p>
            <a:pPr algn="ctr"/>
            <a:r>
              <a:rPr lang="az-Cyrl-AZ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медицина,дверцы.</a:t>
            </a:r>
            <a:endParaRPr lang="en-US" sz="3600" b="1" i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3909" name="WordArt 5">
            <a:extLst>
              <a:ext uri="{FF2B5EF4-FFF2-40B4-BE49-F238E27FC236}">
                <a16:creationId xmlns:a16="http://schemas.microsoft.com/office/drawing/2014/main" id="{FC226F8A-8C6B-4FFD-AAE6-552ADD27C9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7191375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28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Объясни, применяя алгоритм рассуждения.</a:t>
            </a:r>
            <a:endParaRPr lang="en-US" sz="28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23370DC0-AC0F-48B3-9091-EB5A56177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400" b="1"/>
              <a:t>          </a:t>
            </a:r>
            <a:r>
              <a:rPr lang="ru-RU" altLang="en-US" sz="2000" b="1"/>
              <a:t>Спишите, вставляя пропущенные буквы. Графически покажите, в какой части слова пропущена буква. Затем передайте мел и вызовите к доске своего друга.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400" b="1"/>
              <a:t>                        Н-р, цыган</a:t>
            </a:r>
          </a:p>
          <a:p>
            <a:pPr eaLnBrk="1" hangingPunct="1">
              <a:lnSpc>
                <a:spcPct val="90000"/>
              </a:lnSpc>
            </a:pPr>
            <a:endParaRPr lang="ru-RU" altLang="en-US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400" b="1"/>
              <a:t>        Ц…рк, медиц…на, порц…я, ц…ган, молодц.., рукавиц…, ц…фра, модниц…, ц…почки, красавиц…, огурц…, ц…нга, девиц…, операц…я, акац…я, нац…я, купц…, лисиц…н, хвост, делегац…я, жильц…, плантац…я, принц…, голубц…, пальц…, ц…клон, ц...рюльник, скитальц…,певц…, ц…пленок, панц…рь. </a:t>
            </a:r>
          </a:p>
        </p:txBody>
      </p:sp>
      <p:sp>
        <p:nvSpPr>
          <p:cNvPr id="118788" name="WordArt 4">
            <a:extLst>
              <a:ext uri="{FF2B5EF4-FFF2-40B4-BE49-F238E27FC236}">
                <a16:creationId xmlns:a16="http://schemas.microsoft.com/office/drawing/2014/main" id="{24250923-649B-4364-8DC8-A11DAE3681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692150"/>
            <a:ext cx="67691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Игра "Передай мелок другу"</a:t>
            </a:r>
            <a:endParaRPr lang="en-US" sz="3600" b="1" i="1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8790" name="Line 6">
            <a:extLst>
              <a:ext uri="{FF2B5EF4-FFF2-40B4-BE49-F238E27FC236}">
                <a16:creationId xmlns:a16="http://schemas.microsoft.com/office/drawing/2014/main" id="{3974677D-64F1-4778-999F-2B85D204E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068638"/>
            <a:ext cx="1428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8791" name="Arc 7">
            <a:extLst>
              <a:ext uri="{FF2B5EF4-FFF2-40B4-BE49-F238E27FC236}">
                <a16:creationId xmlns:a16="http://schemas.microsoft.com/office/drawing/2014/main" id="{AB43F4CD-795C-4750-A678-3D8B60382A40}"/>
              </a:ext>
            </a:extLst>
          </p:cNvPr>
          <p:cNvSpPr>
            <a:spLocks/>
          </p:cNvSpPr>
          <p:nvPr/>
        </p:nvSpPr>
        <p:spPr bwMode="auto">
          <a:xfrm flipH="1">
            <a:off x="3779838" y="2636838"/>
            <a:ext cx="792162" cy="363537"/>
          </a:xfrm>
          <a:custGeom>
            <a:avLst/>
            <a:gdLst>
              <a:gd name="T0" fmla="*/ 0 w 31821"/>
              <a:gd name="T1" fmla="*/ 1977456 h 21600"/>
              <a:gd name="T2" fmla="*/ 19720330 w 31821"/>
              <a:gd name="T3" fmla="*/ 1983128 h 21600"/>
              <a:gd name="T4" fmla="*/ 9854290 w 31821"/>
              <a:gd name="T5" fmla="*/ 6118479 h 21600"/>
              <a:gd name="T6" fmla="*/ 0 60000 65536"/>
              <a:gd name="T7" fmla="*/ 0 60000 65536"/>
              <a:gd name="T8" fmla="*/ 0 60000 65536"/>
              <a:gd name="T9" fmla="*/ 0 w 31821"/>
              <a:gd name="T10" fmla="*/ 0 h 21600"/>
              <a:gd name="T11" fmla="*/ 31821 w 318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21" h="21600" fill="none" extrusionOk="0">
                <a:moveTo>
                  <a:pt x="-1" y="6980"/>
                </a:moveTo>
                <a:cubicBezTo>
                  <a:pt x="4090" y="2531"/>
                  <a:pt x="9857" y="-1"/>
                  <a:pt x="15901" y="0"/>
                </a:cubicBezTo>
                <a:cubicBezTo>
                  <a:pt x="21954" y="0"/>
                  <a:pt x="27729" y="2539"/>
                  <a:pt x="31820" y="7001"/>
                </a:cubicBezTo>
              </a:path>
              <a:path w="31821" h="21600" stroke="0" extrusionOk="0">
                <a:moveTo>
                  <a:pt x="-1" y="6980"/>
                </a:moveTo>
                <a:cubicBezTo>
                  <a:pt x="4090" y="2531"/>
                  <a:pt x="9857" y="-1"/>
                  <a:pt x="15901" y="0"/>
                </a:cubicBezTo>
                <a:cubicBezTo>
                  <a:pt x="21954" y="0"/>
                  <a:pt x="27729" y="2539"/>
                  <a:pt x="31820" y="7001"/>
                </a:cubicBezTo>
                <a:lnTo>
                  <a:pt x="15901" y="21600"/>
                </a:lnTo>
                <a:lnTo>
                  <a:pt x="-1" y="698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755</Words>
  <Application>Microsoft Office PowerPoint</Application>
  <PresentationFormat>Экран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Слои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ЛЕША</dc:creator>
  <cp:lastModifiedBy>Неизвестный пользователь</cp:lastModifiedBy>
  <cp:revision>62</cp:revision>
  <dcterms:created xsi:type="dcterms:W3CDTF">2001-12-31T23:58:32Z</dcterms:created>
  <dcterms:modified xsi:type="dcterms:W3CDTF">2021-02-01T14:49:19Z</dcterms:modified>
</cp:coreProperties>
</file>