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90" r:id="rId2"/>
    <p:sldId id="281" r:id="rId3"/>
    <p:sldId id="287" r:id="rId4"/>
    <p:sldId id="288" r:id="rId5"/>
    <p:sldId id="268" r:id="rId6"/>
    <p:sldId id="284" r:id="rId7"/>
    <p:sldId id="259" r:id="rId8"/>
    <p:sldId id="260" r:id="rId9"/>
    <p:sldId id="289" r:id="rId10"/>
    <p:sldId id="285" r:id="rId11"/>
    <p:sldId id="271" r:id="rId12"/>
    <p:sldId id="272" r:id="rId13"/>
    <p:sldId id="282" r:id="rId14"/>
    <p:sldId id="265" r:id="rId15"/>
    <p:sldId id="286" r:id="rId16"/>
    <p:sldId id="262" r:id="rId17"/>
    <p:sldId id="280" r:id="rId18"/>
    <p:sldId id="275" r:id="rId19"/>
    <p:sldId id="293" r:id="rId20"/>
    <p:sldId id="294" r:id="rId21"/>
    <p:sldId id="277" r:id="rId22"/>
    <p:sldId id="291" r:id="rId23"/>
    <p:sldId id="27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F8F8F8"/>
    <a:srgbClr val="67310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12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A21F022-A07B-4F26-A169-78AE06B89E6B}" type="datetimeFigureOut">
              <a:rPr lang="ru-RU"/>
              <a:pPr/>
              <a:t>01.02.2021</a:t>
            </a:fld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F0DFAE2-B7E0-47BB-8D59-9288D448A35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490C-8518-4AF4-A8CF-1AF351761F0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92EC0-E053-4C93-B7C8-F27D50FBA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A66C4-AB5C-4631-B3BD-7CD89579068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F212-B24D-4C78-AD98-5730F69C5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69616-D3A9-4423-9408-955CA96F62F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8E3D-ADAA-478D-8999-301AEC281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2928-30B4-40C5-80AF-4DDC295E461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BACA3-A42C-4BA2-9144-0705575EB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F9671-E16A-422A-9646-9B428E59E32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333D1-640E-4E94-B217-2A7E520B3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50246-A1E6-4423-BF74-7DA273E05E0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71D5-71C8-4C1A-A630-1355AAF95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4733A-8C78-4144-A8A7-AD909DD7419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37862-CFC9-4AA9-94C1-E637ABCA7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5CA2B-248C-46C0-9FD5-FD947C72523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D3ECE-36A1-47B7-A2C0-3EFD824EF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9015A-2DB6-4C85-B9AE-F19666F22B88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7D731-9C7D-4A3C-A81B-78AF9770C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C1DD-2F7D-4544-90A5-47F31B6BEB0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55A0-3DB5-49E7-91FE-119CC42E70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C90B-DBB3-4BC4-BB2C-9097220AA6F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2C9D-4346-49BF-B2C8-45ACB3638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81A10C-2CA8-4B32-878D-6664602908A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4313D3-2CFD-4025-8A00-EFBDD627F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wmf" /><Relationship Id="rId4" Type="http://schemas.openxmlformats.org/officeDocument/2006/relationships/image" Target="../media/image23.wmf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slideLayout" Target="../slideLayouts/slideLayout7.xml" /><Relationship Id="rId1" Type="http://schemas.openxmlformats.org/officeDocument/2006/relationships/audio" Target="file:///C:/Users/User/Desktop/Penie-ptic-%20(mp3cut.ru).mp3" TargetMode="External" /><Relationship Id="rId4" Type="http://schemas.openxmlformats.org/officeDocument/2006/relationships/image" Target="../media/image26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5.jpeg" /><Relationship Id="rId4" Type="http://schemas.openxmlformats.org/officeDocument/2006/relationships/image" Target="../media/image28.pn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31.emf" /><Relationship Id="rId4" Type="http://schemas.openxmlformats.org/officeDocument/2006/relationships/image" Target="../media/image30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6.jpeg" /><Relationship Id="rId4" Type="http://schemas.openxmlformats.org/officeDocument/2006/relationships/image" Target="../media/image35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jpeg" /><Relationship Id="rId5" Type="http://schemas.openxmlformats.org/officeDocument/2006/relationships/image" Target="../media/image8.jpe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 /><Relationship Id="rId3" Type="http://schemas.openxmlformats.org/officeDocument/2006/relationships/image" Target="../media/image15.jpeg" /><Relationship Id="rId7" Type="http://schemas.openxmlformats.org/officeDocument/2006/relationships/image" Target="../media/image19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6.png" /><Relationship Id="rId7" Type="http://schemas.openxmlformats.org/officeDocument/2006/relationships/image" Target="../media/image18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jpeg" /><Relationship Id="rId5" Type="http://schemas.openxmlformats.org/officeDocument/2006/relationships/image" Target="../media/image19.png" /><Relationship Id="rId4" Type="http://schemas.openxmlformats.org/officeDocument/2006/relationships/image" Target="../media/image17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428736"/>
            <a:ext cx="6000792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Город, где живут </a:t>
            </a:r>
          </a:p>
          <a:p>
            <a:pPr algn="ctr"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морфемы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1928813" y="500063"/>
            <a:ext cx="5214937" cy="785812"/>
          </a:xfrm>
          <a:prstGeom prst="round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Урок-путешествие</a:t>
            </a:r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1476375" y="3143250"/>
            <a:ext cx="6453188" cy="1214438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2400" b="1" i="1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>
                <a:solidFill>
                  <a:srgbClr val="632523"/>
                </a:solidFill>
                <a:latin typeface="Times New Roman" pitchFamily="18" charset="0"/>
                <a:cs typeface="Times New Roman" pitchFamily="18" charset="0"/>
              </a:rPr>
              <a:t>Урок в 5 классе по теме</a:t>
            </a:r>
          </a:p>
          <a:p>
            <a:pPr algn="ctr"/>
            <a:endParaRPr lang="ru-RU" sz="2400" b="1" i="1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>
                <a:solidFill>
                  <a:srgbClr val="632523"/>
                </a:solidFill>
                <a:latin typeface="Times New Roman" pitchFamily="18" charset="0"/>
                <a:cs typeface="Times New Roman" pitchFamily="18" charset="0"/>
              </a:rPr>
              <a:t> «Почему приставка, корень, суффикс, окончание – значимые части слова?»</a:t>
            </a:r>
          </a:p>
        </p:txBody>
      </p:sp>
      <p:grpSp>
        <p:nvGrpSpPr>
          <p:cNvPr id="2053" name="Группа 11"/>
          <p:cNvGrpSpPr>
            <a:grpSpLocks/>
          </p:cNvGrpSpPr>
          <p:nvPr/>
        </p:nvGrpSpPr>
        <p:grpSpPr bwMode="auto">
          <a:xfrm>
            <a:off x="250825" y="3933825"/>
            <a:ext cx="1296988" cy="2447925"/>
            <a:chOff x="214282" y="3857628"/>
            <a:chExt cx="1442829" cy="2627186"/>
          </a:xfrm>
        </p:grpSpPr>
        <p:pic>
          <p:nvPicPr>
            <p:cNvPr id="2056" name="Рисунок 9" descr="Незнайка 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20" y="3857628"/>
              <a:ext cx="1371391" cy="262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11" name="Скругленный прямоугольник 10"/>
            <p:cNvSpPr/>
            <p:nvPr/>
          </p:nvSpPr>
          <p:spPr>
            <a:xfrm>
              <a:off x="214282" y="3857628"/>
              <a:ext cx="499781" cy="21467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3" name="Рисунок 12" descr="MC900438205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357188"/>
            <a:ext cx="12842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Управляющая кнопка: далее 55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195513" y="5373688"/>
            <a:ext cx="5040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b="1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441">
            <a:off x="-214313" y="142875"/>
            <a:ext cx="938371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4438" y="857250"/>
            <a:ext cx="7358062" cy="477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Эпиграф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 короткий текст, помещаемый автором перед сочинением или его частью.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Найти корень слова – это значит найти его внутренний, затаённый смысл, то же, что зажечь внутри фонаря огонёк.</a:t>
            </a:r>
          </a:p>
          <a:p>
            <a:pPr algn="just">
              <a:defRPr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М.А.Рыбникова </a:t>
            </a:r>
          </a:p>
        </p:txBody>
      </p:sp>
      <p:pic>
        <p:nvPicPr>
          <p:cNvPr id="11268" name="Рисунок 5" descr="MC900252239 (1)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4572000"/>
            <a:ext cx="10731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1272" name="AutoShape 8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10</a:t>
            </a:r>
          </a:p>
        </p:txBody>
      </p: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5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71563"/>
            <a:ext cx="75009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 rot="160897">
            <a:off x="2214563" y="1677988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Times New Roman" pitchFamily="18" charset="0"/>
                <a:cs typeface="Times New Roman" pitchFamily="18" charset="0"/>
              </a:rPr>
              <a:t>1 ряд – корень -гор-</a:t>
            </a:r>
          </a:p>
        </p:txBody>
      </p:sp>
      <p:sp>
        <p:nvSpPr>
          <p:cNvPr id="12292" name="TextBox 7"/>
          <p:cNvSpPr txBox="1">
            <a:spLocks noChangeArrowheads="1"/>
          </p:cNvSpPr>
          <p:nvPr/>
        </p:nvSpPr>
        <p:spPr bwMode="auto">
          <a:xfrm rot="160897">
            <a:off x="2082800" y="2898775"/>
            <a:ext cx="48577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Times New Roman" pitchFamily="18" charset="0"/>
                <a:cs typeface="Times New Roman" pitchFamily="18" charset="0"/>
              </a:rPr>
              <a:t>2 ряд – корень -рек-</a:t>
            </a: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 rot="160897">
            <a:off x="1797050" y="4041775"/>
            <a:ext cx="48577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Times New Roman" pitchFamily="18" charset="0"/>
                <a:cs typeface="Times New Roman" pitchFamily="18" charset="0"/>
              </a:rPr>
              <a:t>3 ряд – корень -лист-</a:t>
            </a:r>
          </a:p>
        </p:txBody>
      </p:sp>
      <p:pic>
        <p:nvPicPr>
          <p:cNvPr id="12294" name="Рисунок 9" descr="MC900335156.WMF"/>
          <p:cNvPicPr>
            <a:picLocks noChangeAspect="1"/>
          </p:cNvPicPr>
          <p:nvPr/>
        </p:nvPicPr>
        <p:blipFill>
          <a:blip r:embed="rId3" cstate="print"/>
          <a:srcRect l="31329"/>
          <a:stretch>
            <a:fillRect/>
          </a:stretch>
        </p:blipFill>
        <p:spPr bwMode="auto">
          <a:xfrm rot="408567">
            <a:off x="6529388" y="727075"/>
            <a:ext cx="15240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10" descr="MC900335164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3000375"/>
            <a:ext cx="18113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11" descr="MC900441850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4929188"/>
            <a:ext cx="17970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214546" y="214290"/>
            <a:ext cx="51093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Однокоренные слова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2301" name="AutoShape 13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11</a:t>
            </a:r>
          </a:p>
        </p:txBody>
      </p:sp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71563"/>
            <a:ext cx="75009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 rot="160897">
            <a:off x="2214563" y="1677988"/>
            <a:ext cx="485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Times New Roman" pitchFamily="18" charset="0"/>
                <a:cs typeface="Times New Roman" pitchFamily="18" charset="0"/>
              </a:rPr>
              <a:t>1 ряд – корень -гор-</a:t>
            </a: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 rot="160897">
            <a:off x="2082800" y="2898775"/>
            <a:ext cx="48577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Times New Roman" pitchFamily="18" charset="0"/>
                <a:cs typeface="Times New Roman" pitchFamily="18" charset="0"/>
              </a:rPr>
              <a:t>2 ряд – корень -рек-</a:t>
            </a: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 rot="160897">
            <a:off x="1797050" y="4041775"/>
            <a:ext cx="48577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Times New Roman" pitchFamily="18" charset="0"/>
                <a:cs typeface="Times New Roman" pitchFamily="18" charset="0"/>
              </a:rPr>
              <a:t>3 ряд – корень -лист-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14546" y="214290"/>
            <a:ext cx="51093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Однокоренные слова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69395">
            <a:off x="2922588" y="4652963"/>
            <a:ext cx="2868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журна</a:t>
            </a:r>
            <a:r>
              <a:rPr lang="ru-RU" sz="4000" i="1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лист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69395">
            <a:off x="4568825" y="3513138"/>
            <a:ext cx="2216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i="1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рек</a:t>
            </a:r>
            <a:r>
              <a:rPr lang="ru-RU" sz="4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лама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69395">
            <a:off x="4783138" y="2297113"/>
            <a:ext cx="1790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i="1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гор</a:t>
            </a:r>
            <a:r>
              <a:rPr lang="ru-RU" sz="4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grpSp>
        <p:nvGrpSpPr>
          <p:cNvPr id="13322" name="Группа 17"/>
          <p:cNvGrpSpPr>
            <a:grpSpLocks/>
          </p:cNvGrpSpPr>
          <p:nvPr/>
        </p:nvGrpSpPr>
        <p:grpSpPr bwMode="auto">
          <a:xfrm>
            <a:off x="6929438" y="3143250"/>
            <a:ext cx="1573212" cy="2990850"/>
            <a:chOff x="5000628" y="214290"/>
            <a:chExt cx="3073016" cy="6349207"/>
          </a:xfrm>
        </p:grpSpPr>
        <p:pic>
          <p:nvPicPr>
            <p:cNvPr id="13325" name="Рисунок 18" descr="н 2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28" y="214290"/>
              <a:ext cx="3073016" cy="6349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0" name="Прямоугольник 19"/>
            <p:cNvSpPr/>
            <p:nvPr/>
          </p:nvSpPr>
          <p:spPr>
            <a:xfrm>
              <a:off x="5071948" y="355833"/>
              <a:ext cx="1215563" cy="5021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 useBgFill="1">
        <p:nvSpPr>
          <p:cNvPr id="21" name="Выноска-облако 20"/>
          <p:cNvSpPr/>
          <p:nvPr/>
        </p:nvSpPr>
        <p:spPr>
          <a:xfrm>
            <a:off x="6357938" y="1785938"/>
            <a:ext cx="928687" cy="1428750"/>
          </a:xfrm>
          <a:prstGeom prst="cloudCallout">
            <a:avLst>
              <a:gd name="adj1" fmla="val 55395"/>
              <a:gd name="adj2" fmla="val 70758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3329" name="AutoShape 17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лес осенью.jpg"/>
          <p:cNvPicPr>
            <a:picLocks noChangeAspect="1"/>
          </p:cNvPicPr>
          <p:nvPr/>
        </p:nvPicPr>
        <p:blipFill>
          <a:blip r:embed="rId3" cstate="print"/>
          <a:srcRect t="9180"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4350" name="AutoShape 14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13</a:t>
            </a:r>
          </a:p>
        </p:txBody>
      </p:sp>
      <p:pic>
        <p:nvPicPr>
          <p:cNvPr id="14351" name="Penie-ptic- (mp3cut.ru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486886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14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Выгнутая вниз стрелка 21"/>
          <p:cNvSpPr/>
          <p:nvPr/>
        </p:nvSpPr>
        <p:spPr>
          <a:xfrm rot="10800000">
            <a:off x="1500188" y="1000125"/>
            <a:ext cx="6072187" cy="5214938"/>
          </a:xfrm>
          <a:prstGeom prst="curvedUpArrow">
            <a:avLst>
              <a:gd name="adj1" fmla="val 3826"/>
              <a:gd name="adj2" fmla="val 15898"/>
              <a:gd name="adj3" fmla="val 1215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3" name="Рисунок 12" descr="дерево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75" t="5208" r="7875" b="18750"/>
          <a:stretch>
            <a:fillRect/>
          </a:stretch>
        </p:blipFill>
        <p:spPr bwMode="auto">
          <a:xfrm>
            <a:off x="2428875" y="857250"/>
            <a:ext cx="4429125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скворец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0" y="4357688"/>
            <a:ext cx="2919413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8" descr="0eda53b30924.png"/>
          <p:cNvPicPr>
            <a:picLocks noChangeAspect="1"/>
          </p:cNvPicPr>
          <p:nvPr/>
        </p:nvPicPr>
        <p:blipFill>
          <a:blip r:embed="rId4" cstate="print"/>
          <a:srcRect l="48894" r="27882" b="67708"/>
          <a:stretch>
            <a:fillRect/>
          </a:stretch>
        </p:blipFill>
        <p:spPr bwMode="auto">
          <a:xfrm>
            <a:off x="4000500" y="1316038"/>
            <a:ext cx="128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WordArt 2" descr="Коричневый мрамор"/>
          <p:cNvSpPr>
            <a:spLocks noChangeArrowheads="1" noChangeShapeType="1" noTextEdit="1"/>
          </p:cNvSpPr>
          <p:nvPr/>
        </p:nvSpPr>
        <p:spPr bwMode="auto">
          <a:xfrm>
            <a:off x="3857625" y="5786438"/>
            <a:ext cx="1743075" cy="9048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4400" kern="10">
                <a:ln w="9525">
                  <a:solidFill>
                    <a:srgbClr val="3612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Impact"/>
              </a:rPr>
              <a:t>-лет-</a:t>
            </a:r>
          </a:p>
        </p:txBody>
      </p:sp>
      <p:sp>
        <p:nvSpPr>
          <p:cNvPr id="16" name="Выгнутая вниз стрелка 15"/>
          <p:cNvSpPr/>
          <p:nvPr/>
        </p:nvSpPr>
        <p:spPr>
          <a:xfrm rot="12654754">
            <a:off x="4440238" y="2014538"/>
            <a:ext cx="3087687" cy="898525"/>
          </a:xfrm>
          <a:prstGeom prst="curvedUpArrow">
            <a:avLst>
              <a:gd name="adj1" fmla="val 17073"/>
              <a:gd name="adj2" fmla="val 53030"/>
              <a:gd name="adj3" fmla="val 3568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0063" y="1357313"/>
            <a:ext cx="1071562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при-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0063" y="2357438"/>
            <a:ext cx="1000125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в-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0063" y="3357563"/>
            <a:ext cx="928687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вы-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0063" y="4357688"/>
            <a:ext cx="1357312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пере-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0063" y="5429250"/>
            <a:ext cx="928687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у-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1472" y="214290"/>
            <a:ext cx="821537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Приставка- значимая часть слова</a:t>
            </a:r>
          </a:p>
        </p:txBody>
      </p:sp>
      <p:sp>
        <p:nvSpPr>
          <p:cNvPr id="25" name="Выгнутая вниз стрелка 24"/>
          <p:cNvSpPr/>
          <p:nvPr/>
        </p:nvSpPr>
        <p:spPr>
          <a:xfrm rot="8778917">
            <a:off x="1658938" y="2212975"/>
            <a:ext cx="3086100" cy="790575"/>
          </a:xfrm>
          <a:prstGeom prst="curvedUpArrow">
            <a:avLst>
              <a:gd name="adj1" fmla="val 25000"/>
              <a:gd name="adj2" fmla="val 59222"/>
              <a:gd name="adj3" fmla="val 307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5378" name="AutoShape 18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14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99306 -0.839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00" y="-4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8 -0.87152 L 3.33333E-6 -4.81481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4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6" grpId="0" animBg="1"/>
      <p:bldP spid="16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71500" y="1785938"/>
            <a:ext cx="1071563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при-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1500" y="2714625"/>
            <a:ext cx="1000125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в-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1500" y="3643313"/>
            <a:ext cx="1000125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вы-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8625" y="4572000"/>
            <a:ext cx="1214438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пере-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71500" y="5429250"/>
            <a:ext cx="1000125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у-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1472" y="214290"/>
            <a:ext cx="821537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Словарик значения морфем</a:t>
            </a:r>
          </a:p>
        </p:txBody>
      </p:sp>
      <p:pic>
        <p:nvPicPr>
          <p:cNvPr id="16392" name="Рисунок 47" descr="н 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3500438"/>
            <a:ext cx="163036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857375" y="1785938"/>
            <a:ext cx="6643688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«приближение, присоединение»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57375" y="2714625"/>
            <a:ext cx="5143500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«движение внутрь»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57375" y="3643313"/>
            <a:ext cx="5143500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«движение изнутри»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57375" y="4572000"/>
            <a:ext cx="5143500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«движение через что-то»»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57375" y="5429250"/>
            <a:ext cx="5143500" cy="642938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«удалиться, устраниться»</a:t>
            </a: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6401" name="AutoShape 17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9" descr="дерево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75" t="5208" r="7875" b="18750"/>
          <a:stretch>
            <a:fillRect/>
          </a:stretch>
        </p:blipFill>
        <p:spPr bwMode="auto">
          <a:xfrm>
            <a:off x="4714875" y="857250"/>
            <a:ext cx="3714750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214313" y="3714750"/>
            <a:ext cx="1357312" cy="2786063"/>
            <a:chOff x="2281844" y="2143116"/>
            <a:chExt cx="2461169" cy="4714884"/>
          </a:xfrm>
        </p:grpSpPr>
        <p:pic>
          <p:nvPicPr>
            <p:cNvPr id="19480" name="Рисунок 1" descr="н 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1844" y="2143116"/>
              <a:ext cx="2461169" cy="471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6" name="Прямоугольник 5"/>
            <p:cNvSpPr/>
            <p:nvPr/>
          </p:nvSpPr>
          <p:spPr>
            <a:xfrm>
              <a:off x="2284722" y="2143116"/>
              <a:ext cx="782969" cy="3573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10" name="Рисунок 9" descr="корзина.png"/>
          <p:cNvPicPr>
            <a:picLocks noChangeAspect="1"/>
          </p:cNvPicPr>
          <p:nvPr/>
        </p:nvPicPr>
        <p:blipFill>
          <a:blip r:embed="rId4" cstate="print"/>
          <a:srcRect l="76990" t="41985" r="2499" b="3510"/>
          <a:stretch>
            <a:fillRect/>
          </a:stretch>
        </p:blipFill>
        <p:spPr bwMode="auto">
          <a:xfrm>
            <a:off x="7358063" y="4000500"/>
            <a:ext cx="11430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Скругленный прямоугольник 6"/>
          <p:cNvSpPr/>
          <p:nvPr/>
        </p:nvSpPr>
        <p:spPr>
          <a:xfrm>
            <a:off x="5929313" y="121443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отважный</a:t>
            </a:r>
          </a:p>
        </p:txBody>
      </p:sp>
      <p:sp useBgFill="1">
        <p:nvSpPr>
          <p:cNvPr id="11" name="Скругленный прямоугольник 10"/>
          <p:cNvSpPr/>
          <p:nvPr/>
        </p:nvSpPr>
        <p:spPr>
          <a:xfrm>
            <a:off x="642938" y="121443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Отбросить</a:t>
            </a:r>
          </a:p>
        </p:txBody>
      </p:sp>
      <p:sp useBgFill="1">
        <p:nvSpPr>
          <p:cNvPr id="12" name="Скругленный прямоугольник 11"/>
          <p:cNvSpPr/>
          <p:nvPr/>
        </p:nvSpPr>
        <p:spPr>
          <a:xfrm>
            <a:off x="3214688" y="121443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solidFill>
                  <a:schemeClr val="accent2">
                    <a:lumMod val="50000"/>
                  </a:schemeClr>
                </a:solidFill>
              </a:rPr>
              <a:t>отход</a:t>
            </a: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5929313" y="207168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отвердеть</a:t>
            </a:r>
          </a:p>
        </p:txBody>
      </p:sp>
      <p:sp useBgFill="1">
        <p:nvSpPr>
          <p:cNvPr id="14" name="Скругленный прямоугольник 13"/>
          <p:cNvSpPr/>
          <p:nvPr/>
        </p:nvSpPr>
        <p:spPr>
          <a:xfrm>
            <a:off x="3214688" y="292893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ответить</a:t>
            </a:r>
          </a:p>
        </p:txBody>
      </p:sp>
      <p:sp useBgFill="1">
        <p:nvSpPr>
          <p:cNvPr id="15" name="Скругленный прямоугольник 14"/>
          <p:cNvSpPr/>
          <p:nvPr/>
        </p:nvSpPr>
        <p:spPr>
          <a:xfrm>
            <a:off x="3214688" y="207168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отбежать</a:t>
            </a:r>
          </a:p>
        </p:txBody>
      </p:sp>
      <p:sp useBgFill="1">
        <p:nvSpPr>
          <p:cNvPr id="16" name="Скругленный прямоугольник 15"/>
          <p:cNvSpPr/>
          <p:nvPr/>
        </p:nvSpPr>
        <p:spPr>
          <a:xfrm>
            <a:off x="5929313" y="292893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отчизна</a:t>
            </a:r>
          </a:p>
        </p:txBody>
      </p:sp>
      <p:sp useBgFill="1">
        <p:nvSpPr>
          <p:cNvPr id="17" name="Скругленный прямоугольник 16"/>
          <p:cNvSpPr/>
          <p:nvPr/>
        </p:nvSpPr>
        <p:spPr>
          <a:xfrm>
            <a:off x="642938" y="207168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отступить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3929063"/>
            <a:ext cx="1543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4786313"/>
            <a:ext cx="1543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63" y="3714750"/>
            <a:ext cx="1543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4357688"/>
            <a:ext cx="1543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643438"/>
            <a:ext cx="1543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785918" y="214290"/>
            <a:ext cx="607223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Слова с приставкой ОТ-</a:t>
            </a:r>
          </a:p>
        </p:txBody>
      </p:sp>
      <p:grpSp>
        <p:nvGrpSpPr>
          <p:cNvPr id="3" name="Группа 24"/>
          <p:cNvGrpSpPr>
            <a:grpSpLocks/>
          </p:cNvGrpSpPr>
          <p:nvPr/>
        </p:nvGrpSpPr>
        <p:grpSpPr bwMode="auto">
          <a:xfrm>
            <a:off x="0" y="3500438"/>
            <a:ext cx="2143125" cy="3087687"/>
            <a:chOff x="0" y="3500438"/>
            <a:chExt cx="2143140" cy="3088098"/>
          </a:xfrm>
        </p:grpSpPr>
        <p:pic>
          <p:nvPicPr>
            <p:cNvPr id="19478" name="Рисунок 21" descr="Незнайка 4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500438"/>
              <a:ext cx="2143140" cy="3088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3" name="Скругленный прямоугольник 22"/>
            <p:cNvSpPr/>
            <p:nvPr/>
          </p:nvSpPr>
          <p:spPr>
            <a:xfrm>
              <a:off x="0" y="3500438"/>
              <a:ext cx="785819" cy="35723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 useBgFill="1">
        <p:nvSpPr>
          <p:cNvPr id="18" name="Скругленный прямоугольник 17"/>
          <p:cNvSpPr/>
          <p:nvPr/>
        </p:nvSpPr>
        <p:spPr>
          <a:xfrm>
            <a:off x="642938" y="2928938"/>
            <a:ext cx="2214562" cy="642937"/>
          </a:xfrm>
          <a:prstGeom prst="round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отплыть</a:t>
            </a:r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9484" name="AutoShape 28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16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14290"/>
            <a:ext cx="442915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Скворец.</a:t>
            </a:r>
          </a:p>
        </p:txBody>
      </p:sp>
      <p:pic>
        <p:nvPicPr>
          <p:cNvPr id="17411" name="Рисунок 2" descr="скворец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3213100"/>
            <a:ext cx="2357437" cy="3214688"/>
          </a:xfrm>
          <a:prstGeom prst="rect">
            <a:avLst/>
          </a:prstGeom>
          <a:noFill/>
          <a:ln w="25400">
            <a:solidFill>
              <a:srgbClr val="7A0000"/>
            </a:solidFill>
            <a:miter lim="800000"/>
            <a:headEnd/>
            <a:tailEnd/>
          </a:ln>
        </p:spPr>
      </p:pic>
      <p:pic>
        <p:nvPicPr>
          <p:cNvPr id="17414" name="Рисунок 7" descr="скворец розовый.jpg"/>
          <p:cNvPicPr>
            <a:picLocks noChangeAspect="1"/>
          </p:cNvPicPr>
          <p:nvPr/>
        </p:nvPicPr>
        <p:blipFill>
          <a:blip r:embed="rId3" cstate="print"/>
          <a:srcRect l="2620"/>
          <a:stretch>
            <a:fillRect/>
          </a:stretch>
        </p:blipFill>
        <p:spPr bwMode="auto">
          <a:xfrm>
            <a:off x="4500563" y="4005263"/>
            <a:ext cx="3581400" cy="2420937"/>
          </a:xfrm>
          <a:prstGeom prst="rect">
            <a:avLst/>
          </a:prstGeom>
          <a:noFill/>
          <a:ln w="25400">
            <a:solidFill>
              <a:srgbClr val="7A0000"/>
            </a:solidFill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9" name="Picture 11" descr="skvoret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92150"/>
            <a:ext cx="2860675" cy="2276475"/>
          </a:xfrm>
          <a:prstGeom prst="rect">
            <a:avLst/>
          </a:prstGeom>
          <a:noFill/>
          <a:ln w="25400">
            <a:solidFill>
              <a:srgbClr val="7A0000"/>
            </a:solidFill>
            <a:miter lim="800000"/>
            <a:headEnd/>
            <a:tailEnd/>
          </a:ln>
        </p:spPr>
      </p:pic>
      <p:pic>
        <p:nvPicPr>
          <p:cNvPr id="17421" name="Picture 13" descr="skvores_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476250"/>
            <a:ext cx="2414587" cy="3327400"/>
          </a:xfrm>
          <a:prstGeom prst="rect">
            <a:avLst/>
          </a:prstGeom>
          <a:noFill/>
          <a:ln w="25400">
            <a:solidFill>
              <a:srgbClr val="7A0000"/>
            </a:solidFill>
            <a:miter lim="800000"/>
            <a:headEnd/>
            <a:tailEnd/>
          </a:ln>
        </p:spPr>
      </p:pic>
      <p:sp useBgFill="1">
        <p:nvSpPr>
          <p:cNvPr id="17422" name="AutoShape 14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17</a:t>
            </a: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6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441">
            <a:off x="-214313" y="142875"/>
            <a:ext cx="938371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928688" y="2586038"/>
            <a:ext cx="7715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sz="2800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8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18436" name="Рисунок 5" descr="скворец 2.jpg"/>
          <p:cNvPicPr>
            <a:picLocks noChangeAspect="1"/>
          </p:cNvPicPr>
          <p:nvPr/>
        </p:nvPicPr>
        <p:blipFill>
          <a:blip r:embed="rId3" cstate="print"/>
          <a:srcRect l="7562" r="4201"/>
          <a:stretch>
            <a:fillRect/>
          </a:stretch>
        </p:blipFill>
        <p:spPr bwMode="auto">
          <a:xfrm>
            <a:off x="5940425" y="4437063"/>
            <a:ext cx="22145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18438" name="AutoShape 6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18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116013" y="620713"/>
            <a:ext cx="755967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Удивительная птица.</a:t>
            </a:r>
            <a:endParaRPr lang="ru-RU" sz="2800" i="1">
              <a:latin typeface="Times New Roman" pitchFamily="18" charset="0"/>
            </a:endParaRPr>
          </a:p>
          <a:p>
            <a:r>
              <a:rPr lang="ru-RU" sz="2800" i="1">
                <a:latin typeface="Times New Roman" pitchFamily="18" charset="0"/>
              </a:rPr>
              <a:t>	Кто не знает скворца, который </a:t>
            </a:r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прилетает</a:t>
            </a:r>
            <a:r>
              <a:rPr lang="ru-RU" sz="2800" i="1">
                <a:solidFill>
                  <a:srgbClr val="7A0000"/>
                </a:solidFill>
                <a:latin typeface="Times New Roman" pitchFamily="18" charset="0"/>
              </a:rPr>
              <a:t>  </a:t>
            </a:r>
            <a:r>
              <a:rPr lang="ru-RU" sz="2800" i="1">
                <a:latin typeface="Times New Roman" pitchFamily="18" charset="0"/>
              </a:rPr>
              <a:t>к нам ранней весной?</a:t>
            </a:r>
          </a:p>
          <a:p>
            <a:r>
              <a:rPr lang="ru-RU" sz="2800" i="1">
                <a:latin typeface="Times New Roman" pitchFamily="18" charset="0"/>
              </a:rPr>
              <a:t>	Его облик и окраска </a:t>
            </a:r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удивительны</a:t>
            </a:r>
            <a:r>
              <a:rPr lang="ru-RU" sz="2800" i="1">
                <a:solidFill>
                  <a:srgbClr val="632523"/>
                </a:solidFill>
                <a:latin typeface="Times New Roman" pitchFamily="18" charset="0"/>
              </a:rPr>
              <a:t>.</a:t>
            </a:r>
            <a:r>
              <a:rPr lang="ru-RU" sz="2800" i="1">
                <a:latin typeface="Times New Roman" pitchFamily="18" charset="0"/>
              </a:rPr>
              <a:t>                    </a:t>
            </a:r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Оперение</a:t>
            </a:r>
            <a:r>
              <a:rPr lang="ru-RU" sz="2800" i="1">
                <a:latin typeface="Times New Roman" pitchFamily="18" charset="0"/>
              </a:rPr>
              <a:t> скворца очень тёмное, с мелкими светлыми крапинками, с блестящим зеленоватым или фиолетовым отливом.</a:t>
            </a:r>
          </a:p>
          <a:p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Переливается</a:t>
            </a:r>
            <a:r>
              <a:rPr lang="ru-RU" sz="2800" i="1">
                <a:latin typeface="Times New Roman" pitchFamily="18" charset="0"/>
              </a:rPr>
              <a:t> скворец, весело распевая на ярком весеннем солнце свои песни. Он </a:t>
            </a:r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вытягивается</a:t>
            </a:r>
            <a:r>
              <a:rPr lang="ru-RU" sz="2800" i="1">
                <a:latin typeface="Times New Roman" pitchFamily="18" charset="0"/>
              </a:rPr>
              <a:t>, широко </a:t>
            </a:r>
          </a:p>
          <a:p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раскрывает</a:t>
            </a:r>
            <a:r>
              <a:rPr lang="ru-RU" sz="2800" i="1">
                <a:latin typeface="Times New Roman" pitchFamily="18" charset="0"/>
              </a:rPr>
              <a:t> клюв, </a:t>
            </a:r>
          </a:p>
          <a:p>
            <a:r>
              <a:rPr lang="ru-RU" sz="2800" i="1">
                <a:latin typeface="Times New Roman" pitchFamily="18" charset="0"/>
              </a:rPr>
              <a:t>свистит и </a:t>
            </a:r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взвизгивает</a:t>
            </a:r>
            <a:r>
              <a:rPr lang="ru-RU" sz="2800" i="1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6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441">
            <a:off x="-214313" y="142875"/>
            <a:ext cx="938371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42988" y="620713"/>
            <a:ext cx="77057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i="1">
                <a:latin typeface="Times New Roman" pitchFamily="18" charset="0"/>
              </a:rPr>
              <a:t>	Скворец – мастер перенимать чужие голоса. Он может точно передать песни дрозда, жаворонка, ласточки. Хороший певец может повторить даже кваканье лягушек, скрип телеги, кудахтанье курицы и многое другое. </a:t>
            </a:r>
          </a:p>
          <a:p>
            <a:r>
              <a:rPr lang="ru-RU" sz="2800" i="1">
                <a:latin typeface="Times New Roman" pitchFamily="18" charset="0"/>
              </a:rPr>
              <a:t>	Скворец – очень полезная птица. Он уничтожает различных огородных вредителей. </a:t>
            </a:r>
          </a:p>
          <a:p>
            <a:r>
              <a:rPr lang="ru-RU" sz="2800" i="1">
                <a:latin typeface="Times New Roman" pitchFamily="18" charset="0"/>
              </a:rPr>
              <a:t>	К сожалению, в последние годы скворцов становится всё меньше, </a:t>
            </a:r>
          </a:p>
          <a:p>
            <a:r>
              <a:rPr lang="ru-RU" sz="2800" i="1">
                <a:latin typeface="Times New Roman" pitchFamily="18" charset="0"/>
              </a:rPr>
              <a:t>поэтому ___________ .</a:t>
            </a:r>
          </a:p>
        </p:txBody>
      </p:sp>
      <p:pic>
        <p:nvPicPr>
          <p:cNvPr id="36871" name="Picture 7" descr="Прикрепленный файл (Дрозды.jpg, 90385 байт, скачан: 146 раз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508500"/>
            <a:ext cx="3168650" cy="1928813"/>
          </a:xfrm>
          <a:prstGeom prst="rect">
            <a:avLst/>
          </a:prstGeom>
          <a:noFill/>
        </p:spPr>
      </p:pic>
      <p:sp useBgFill="1">
        <p:nvSpPr>
          <p:cNvPr id="36872" name="AutoShape 8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19</a:t>
            </a: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 descr="Лингвиния.jpg"/>
          <p:cNvPicPr>
            <a:picLocks noChangeAspect="1"/>
          </p:cNvPicPr>
          <p:nvPr/>
        </p:nvPicPr>
        <p:blipFill>
          <a:blip r:embed="rId2" cstate="print"/>
          <a:srcRect l="6519" r="2873" b="10431"/>
          <a:stretch>
            <a:fillRect/>
          </a:stretch>
        </p:blipFill>
        <p:spPr bwMode="auto">
          <a:xfrm>
            <a:off x="0" y="0"/>
            <a:ext cx="9493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2" descr="5%"/>
          <p:cNvSpPr>
            <a:spLocks noChangeArrowheads="1" noChangeShapeType="1" noTextEdit="1"/>
          </p:cNvSpPr>
          <p:nvPr/>
        </p:nvSpPr>
        <p:spPr bwMode="auto">
          <a:xfrm rot="1375904">
            <a:off x="4724400" y="1219200"/>
            <a:ext cx="4090988" cy="1428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Лингвиния</a:t>
            </a:r>
          </a:p>
        </p:txBody>
      </p:sp>
      <p:sp>
        <p:nvSpPr>
          <p:cNvPr id="3076" name="WordArt 3" descr="5%"/>
          <p:cNvSpPr>
            <a:spLocks noChangeArrowheads="1" noChangeShapeType="1" noTextEdit="1"/>
          </p:cNvSpPr>
          <p:nvPr/>
        </p:nvSpPr>
        <p:spPr bwMode="auto">
          <a:xfrm rot="-1143817">
            <a:off x="5022850" y="5413375"/>
            <a:ext cx="2171700" cy="5000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16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Части речи</a:t>
            </a:r>
          </a:p>
        </p:txBody>
      </p:sp>
      <p:sp>
        <p:nvSpPr>
          <p:cNvPr id="3077" name="WordArt 4" descr="5%"/>
          <p:cNvSpPr>
            <a:spLocks noChangeArrowheads="1" noChangeShapeType="1" noTextEdit="1"/>
          </p:cNvSpPr>
          <p:nvPr/>
        </p:nvSpPr>
        <p:spPr bwMode="auto">
          <a:xfrm rot="1319411">
            <a:off x="177800" y="5151438"/>
            <a:ext cx="3571875" cy="5000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Синонимы и антонимы</a:t>
            </a:r>
          </a:p>
        </p:txBody>
      </p:sp>
      <p:sp>
        <p:nvSpPr>
          <p:cNvPr id="3078" name="WordArt 6" descr="5%"/>
          <p:cNvSpPr>
            <a:spLocks noChangeArrowheads="1" noChangeShapeType="1" noTextEdit="1"/>
          </p:cNvSpPr>
          <p:nvPr/>
        </p:nvSpPr>
        <p:spPr bwMode="auto">
          <a:xfrm rot="-1300175">
            <a:off x="1706563" y="3017838"/>
            <a:ext cx="21717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Члены</a:t>
            </a:r>
          </a:p>
          <a:p>
            <a:pPr algn="ctr"/>
            <a:r>
              <a:rPr lang="ru-RU" sz="3600" kern="10">
                <a:ln w="952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 предложения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00875" y="2643188"/>
            <a:ext cx="785813" cy="1000125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72438" y="6357938"/>
            <a:ext cx="571500" cy="285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2</a:t>
            </a:r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6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441">
            <a:off x="-214313" y="142875"/>
            <a:ext cx="938371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042988" y="620713"/>
            <a:ext cx="77057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ru-RU" sz="2800" i="1">
                <a:latin typeface="Times New Roman" pitchFamily="18" charset="0"/>
              </a:rPr>
              <a:t>	</a:t>
            </a:r>
            <a:r>
              <a:rPr lang="ru-RU" sz="2800" b="1" i="1">
                <a:solidFill>
                  <a:srgbClr val="632523"/>
                </a:solidFill>
                <a:latin typeface="Times New Roman" pitchFamily="18" charset="0"/>
              </a:rPr>
              <a:t>План</a:t>
            </a:r>
          </a:p>
          <a:p>
            <a:pPr marL="342900" indent="-342900">
              <a:buFontTx/>
              <a:buAutoNum type="arabicPeriod"/>
            </a:pPr>
            <a:r>
              <a:rPr lang="ru-RU" sz="2800" i="1">
                <a:latin typeface="Times New Roman" pitchFamily="18" charset="0"/>
              </a:rPr>
              <a:t>Удивительный облик скворца</a:t>
            </a:r>
          </a:p>
          <a:p>
            <a:pPr marL="342900" indent="-342900">
              <a:buFontTx/>
              <a:buAutoNum type="arabicPeriod"/>
            </a:pPr>
            <a:r>
              <a:rPr lang="ru-RU" sz="2800" i="1">
                <a:latin typeface="Times New Roman" pitchFamily="18" charset="0"/>
              </a:rPr>
              <a:t>Пение скворца</a:t>
            </a:r>
          </a:p>
          <a:p>
            <a:pPr marL="342900" indent="-342900">
              <a:buFontTx/>
              <a:buAutoNum type="arabicPeriod"/>
            </a:pPr>
            <a:r>
              <a:rPr lang="ru-RU" sz="2800" i="1">
                <a:latin typeface="Times New Roman" pitchFamily="18" charset="0"/>
              </a:rPr>
              <a:t>Скворец – полезная птица</a:t>
            </a:r>
          </a:p>
          <a:p>
            <a:pPr marL="342900" indent="-342900">
              <a:buFontTx/>
              <a:buAutoNum type="arabicPeriod"/>
            </a:pPr>
            <a:r>
              <a:rPr lang="ru-RU" sz="2800" i="1">
                <a:latin typeface="Times New Roman" pitchFamily="18" charset="0"/>
              </a:rPr>
              <a:t>Берегите скворцов!</a:t>
            </a:r>
          </a:p>
        </p:txBody>
      </p:sp>
      <p:sp useBgFill="1">
        <p:nvSpPr>
          <p:cNvPr id="41989" name="AutoShape 5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20</a:t>
            </a:r>
          </a:p>
        </p:txBody>
      </p:sp>
      <p:pic>
        <p:nvPicPr>
          <p:cNvPr id="41991" name="Picture 7" descr="0_28346_33dd1a76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141663"/>
            <a:ext cx="3089275" cy="3027362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асик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2286000"/>
            <a:ext cx="1666875" cy="2268538"/>
          </a:xfrm>
          <a:prstGeom prst="rect">
            <a:avLst/>
          </a:prstGeom>
          <a:noFill/>
          <a:ln w="25400">
            <a:solidFill>
              <a:srgbClr val="7A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14546" y="214290"/>
            <a:ext cx="521497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Что узнали на уроке?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85813" y="1143000"/>
            <a:ext cx="500062" cy="357188"/>
          </a:xfrm>
          <a:prstGeom prst="rightArrow">
            <a:avLst/>
          </a:prstGeom>
          <a:solidFill>
            <a:srgbClr val="C00000"/>
          </a:solidFill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785813" y="2928938"/>
            <a:ext cx="500062" cy="357187"/>
          </a:xfrm>
          <a:prstGeom prst="rightArrow">
            <a:avLst/>
          </a:prstGeom>
          <a:solidFill>
            <a:srgbClr val="C00000"/>
          </a:solidFill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928813" y="3857625"/>
            <a:ext cx="500062" cy="357188"/>
          </a:xfrm>
          <a:prstGeom prst="rightArrow">
            <a:avLst/>
          </a:prstGeom>
          <a:solidFill>
            <a:srgbClr val="C00000"/>
          </a:solidFill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928813" y="4643438"/>
            <a:ext cx="500062" cy="357187"/>
          </a:xfrm>
          <a:prstGeom prst="rightArrow">
            <a:avLst/>
          </a:prstGeom>
          <a:solidFill>
            <a:srgbClr val="C00000"/>
          </a:solidFill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85938" y="1071563"/>
            <a:ext cx="6286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Что такое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морфемы?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7375" y="2571750"/>
            <a:ext cx="63579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Почему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приставка, корень, суффикс,  окончание – значимые части слова?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4625" y="3786188"/>
            <a:ext cx="6429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Почему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корень – главная часть слова?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4625" y="4429125"/>
            <a:ext cx="542925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О чём необходимо помнить,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подбирая однокоренные слова?</a:t>
            </a:r>
          </a:p>
        </p:txBody>
      </p:sp>
      <p:grpSp>
        <p:nvGrpSpPr>
          <p:cNvPr id="20493" name="Группа 21"/>
          <p:cNvGrpSpPr>
            <a:grpSpLocks/>
          </p:cNvGrpSpPr>
          <p:nvPr/>
        </p:nvGrpSpPr>
        <p:grpSpPr bwMode="auto">
          <a:xfrm>
            <a:off x="428625" y="3729038"/>
            <a:ext cx="1357313" cy="2660650"/>
            <a:chOff x="428596" y="3728994"/>
            <a:chExt cx="1357322" cy="2661416"/>
          </a:xfrm>
        </p:grpSpPr>
        <p:pic>
          <p:nvPicPr>
            <p:cNvPr id="20497" name="Рисунок 19" descr="н зн 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6" y="3728994"/>
              <a:ext cx="1357322" cy="2661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1" name="Прямоугольник 20"/>
            <p:cNvSpPr/>
            <p:nvPr/>
          </p:nvSpPr>
          <p:spPr>
            <a:xfrm>
              <a:off x="1214414" y="3786160"/>
              <a:ext cx="571504" cy="285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785813" y="2000250"/>
            <a:ext cx="500062" cy="357188"/>
          </a:xfrm>
          <a:prstGeom prst="rightArrow">
            <a:avLst/>
          </a:prstGeom>
          <a:solidFill>
            <a:srgbClr val="C00000"/>
          </a:solidFill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857375" y="1928813"/>
            <a:ext cx="6357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Какие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морфемы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вам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известны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 useBgFill="1">
        <p:nvSpPr>
          <p:cNvPr id="20501" name="AutoShape 21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21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14546" y="214290"/>
            <a:ext cx="521497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Домашнее задание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1000125"/>
            <a:ext cx="8105775" cy="3508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ru-RU" sz="2800">
                <a:solidFill>
                  <a:srgbClr val="632523"/>
                </a:solidFill>
                <a:latin typeface="Calibri" pitchFamily="34" charset="0"/>
              </a:rPr>
              <a:t>Упр. 103, стр. 37-38 (по заданию).</a:t>
            </a:r>
          </a:p>
          <a:p>
            <a:pPr marL="514350" indent="-514350">
              <a:buFontTx/>
              <a:buAutoNum type="arabicPeriod"/>
            </a:pPr>
            <a:r>
              <a:rPr lang="ru-RU" sz="2800">
                <a:solidFill>
                  <a:srgbClr val="632523"/>
                </a:solidFill>
                <a:latin typeface="Calibri" pitchFamily="34" charset="0"/>
              </a:rPr>
              <a:t>На выбор:</a:t>
            </a:r>
          </a:p>
          <a:p>
            <a:pPr marL="514350" indent="-514350">
              <a:buClr>
                <a:srgbClr val="7A0000"/>
              </a:buClr>
              <a:buFont typeface="Wingdings" pitchFamily="2" charset="2"/>
              <a:buChar char="Ø"/>
            </a:pPr>
            <a:r>
              <a:rPr lang="ru-RU" sz="2800">
                <a:solidFill>
                  <a:srgbClr val="632523"/>
                </a:solidFill>
                <a:latin typeface="Calibri" pitchFamily="34" charset="0"/>
              </a:rPr>
              <a:t>составить и записать небольшой текст (8-10 предложений) об интересном растении, животном (по образцу текста «Скворец»). Выделить корни и приставки в глаголах.</a:t>
            </a:r>
          </a:p>
          <a:p>
            <a:pPr marL="514350" indent="-514350">
              <a:buClr>
                <a:srgbClr val="7A0000"/>
              </a:buClr>
              <a:buFont typeface="Wingdings" pitchFamily="2" charset="2"/>
              <a:buChar char="Ø"/>
            </a:pPr>
            <a:r>
              <a:rPr lang="ru-RU" sz="2800">
                <a:solidFill>
                  <a:srgbClr val="632523"/>
                </a:solidFill>
                <a:latin typeface="Calibri" pitchFamily="34" charset="0"/>
              </a:rPr>
              <a:t>упр. 107 (по заданию, выделить </a:t>
            </a:r>
          </a:p>
          <a:p>
            <a:pPr marL="514350" indent="-514350">
              <a:buClr>
                <a:srgbClr val="7A0000"/>
              </a:buClr>
              <a:buFont typeface="Wingdings" pitchFamily="2" charset="2"/>
              <a:buNone/>
            </a:pPr>
            <a:r>
              <a:rPr lang="ru-RU" sz="2800">
                <a:solidFill>
                  <a:srgbClr val="632523"/>
                </a:solidFill>
                <a:latin typeface="Calibri" pitchFamily="34" charset="0"/>
              </a:rPr>
              <a:t>	корни в словах с орфограммами).</a:t>
            </a:r>
          </a:p>
        </p:txBody>
      </p:sp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6084888" y="3500438"/>
            <a:ext cx="1573212" cy="2990850"/>
            <a:chOff x="5000628" y="214290"/>
            <a:chExt cx="3073016" cy="6349207"/>
          </a:xfrm>
        </p:grpSpPr>
        <p:pic>
          <p:nvPicPr>
            <p:cNvPr id="34824" name="Рисунок 3" descr="н 2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28" y="214290"/>
              <a:ext cx="3073016" cy="6349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5" name="Прямоугольник 4"/>
            <p:cNvSpPr/>
            <p:nvPr/>
          </p:nvSpPr>
          <p:spPr>
            <a:xfrm>
              <a:off x="5071948" y="355833"/>
              <a:ext cx="1215563" cy="5021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 useBgFill="1">
        <p:nvSpPr>
          <p:cNvPr id="34826" name="AutoShape 10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22</a:t>
            </a: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900438205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928938"/>
            <a:ext cx="27098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1928813" y="928688"/>
            <a:ext cx="5486400" cy="1604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Impact"/>
              </a:rPr>
              <a:t>Спасибо за урок!</a:t>
            </a:r>
          </a:p>
        </p:txBody>
      </p:sp>
      <p:sp useBgFill="1">
        <p:nvSpPr>
          <p:cNvPr id="22534" name="AutoShape 6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23</a:t>
            </a: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Лингвиния.jpg"/>
          <p:cNvPicPr>
            <a:picLocks noChangeAspect="1"/>
          </p:cNvPicPr>
          <p:nvPr/>
        </p:nvPicPr>
        <p:blipFill>
          <a:blip r:embed="rId2" cstate="print"/>
          <a:srcRect l="46875" t="11595" r="10416" b="44299"/>
          <a:stretch>
            <a:fillRect/>
          </a:stretch>
        </p:blipFill>
        <p:spPr bwMode="auto">
          <a:xfrm>
            <a:off x="1428750" y="1143000"/>
            <a:ext cx="6357938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6572250" y="1285875"/>
            <a:ext cx="785813" cy="1000125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643174" y="285728"/>
            <a:ext cx="392909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Части слова</a:t>
            </a:r>
          </a:p>
        </p:txBody>
      </p:sp>
      <p:sp>
        <p:nvSpPr>
          <p:cNvPr id="56" name="Управляющая кнопка: далее 55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4106" name="AutoShape 10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10" descr="Облож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1754188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2" name="Группа 17"/>
          <p:cNvGrpSpPr>
            <a:grpSpLocks/>
          </p:cNvGrpSpPr>
          <p:nvPr/>
        </p:nvGrpSpPr>
        <p:grpSpPr bwMode="auto">
          <a:xfrm>
            <a:off x="6929438" y="3143250"/>
            <a:ext cx="1430337" cy="2776538"/>
            <a:chOff x="5000628" y="214290"/>
            <a:chExt cx="3073016" cy="6349207"/>
          </a:xfrm>
        </p:grpSpPr>
        <p:pic>
          <p:nvPicPr>
            <p:cNvPr id="5131" name="Рисунок 18" descr="н 2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28" y="214290"/>
              <a:ext cx="3073016" cy="6349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51" name="Прямоугольник 50"/>
            <p:cNvSpPr/>
            <p:nvPr/>
          </p:nvSpPr>
          <p:spPr>
            <a:xfrm>
              <a:off x="5072251" y="355869"/>
              <a:ext cx="1214200" cy="5009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123" name="Группа 58"/>
          <p:cNvGrpSpPr>
            <a:grpSpLocks/>
          </p:cNvGrpSpPr>
          <p:nvPr/>
        </p:nvGrpSpPr>
        <p:grpSpPr bwMode="auto">
          <a:xfrm>
            <a:off x="755650" y="3429000"/>
            <a:ext cx="1531938" cy="2784475"/>
            <a:chOff x="571472" y="3643314"/>
            <a:chExt cx="1531718" cy="2784942"/>
          </a:xfrm>
        </p:grpSpPr>
        <p:pic>
          <p:nvPicPr>
            <p:cNvPr id="5129" name="Рисунок 52" descr="знайка 3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472" y="3643314"/>
              <a:ext cx="1531718" cy="2784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54" name="Овал 53"/>
            <p:cNvSpPr/>
            <p:nvPr/>
          </p:nvSpPr>
          <p:spPr>
            <a:xfrm>
              <a:off x="1571453" y="4786506"/>
              <a:ext cx="499991" cy="285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571604" y="285728"/>
            <a:ext cx="650085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Николай Носов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«Приключения Незнайки»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43808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429000"/>
            <a:ext cx="17478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MCH978-5-389-00238-8_gallery_MCH978-5-389-00238-8_L.jpg"/>
          <p:cNvPicPr>
            <a:picLocks noChangeAspect="1"/>
          </p:cNvPicPr>
          <p:nvPr/>
        </p:nvPicPr>
        <p:blipFill>
          <a:blip r:embed="rId6" cstate="print"/>
          <a:srcRect l="10655"/>
          <a:stretch>
            <a:fillRect/>
          </a:stretch>
        </p:blipFill>
        <p:spPr bwMode="auto">
          <a:xfrm>
            <a:off x="3276600" y="2492375"/>
            <a:ext cx="17970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135" name="AutoShape 15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4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429375" y="2643188"/>
            <a:ext cx="2000250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окончание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0" y="2643188"/>
            <a:ext cx="1857375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суффикс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500" y="2643188"/>
            <a:ext cx="1714500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корень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550" y="2643188"/>
            <a:ext cx="1885950" cy="642937"/>
          </a:xfrm>
          <a:prstGeom prst="roundRect">
            <a:avLst>
              <a:gd name="adj" fmla="val 610"/>
            </a:avLst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приставка</a:t>
            </a:r>
          </a:p>
        </p:txBody>
      </p:sp>
      <p:grpSp>
        <p:nvGrpSpPr>
          <p:cNvPr id="6" name="Группа 23"/>
          <p:cNvGrpSpPr>
            <a:grpSpLocks/>
          </p:cNvGrpSpPr>
          <p:nvPr/>
        </p:nvGrpSpPr>
        <p:grpSpPr bwMode="auto">
          <a:xfrm>
            <a:off x="1571625" y="1500188"/>
            <a:ext cx="1357313" cy="642937"/>
            <a:chOff x="857224" y="2071678"/>
            <a:chExt cx="1500198" cy="642942"/>
          </a:xfrm>
        </p:grpSpPr>
        <p:sp useBgFill="1">
          <p:nvSpPr>
            <p:cNvPr id="7" name="Блок-схема: сохраненные данные 6"/>
            <p:cNvSpPr/>
            <p:nvPr/>
          </p:nvSpPr>
          <p:spPr>
            <a:xfrm>
              <a:off x="857224" y="2071678"/>
              <a:ext cx="1500198" cy="642942"/>
            </a:xfrm>
            <a:prstGeom prst="flowChartOnlineStorag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6174" name="Группа 21"/>
            <p:cNvGrpSpPr>
              <a:grpSpLocks/>
            </p:cNvGrpSpPr>
            <p:nvPr/>
          </p:nvGrpSpPr>
          <p:grpSpPr bwMode="auto">
            <a:xfrm>
              <a:off x="1071538" y="2285992"/>
              <a:ext cx="721206" cy="195960"/>
              <a:chOff x="571473" y="1357297"/>
              <a:chExt cx="438151" cy="214315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571321" y="1357297"/>
                <a:ext cx="428522" cy="1737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898730" y="1458410"/>
                <a:ext cx="211818" cy="9594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Группа 24"/>
          <p:cNvGrpSpPr>
            <a:grpSpLocks/>
          </p:cNvGrpSpPr>
          <p:nvPr/>
        </p:nvGrpSpPr>
        <p:grpSpPr bwMode="auto">
          <a:xfrm>
            <a:off x="2643188" y="1500188"/>
            <a:ext cx="2428875" cy="963612"/>
            <a:chOff x="2071670" y="2071678"/>
            <a:chExt cx="2000264" cy="962887"/>
          </a:xfrm>
        </p:grpSpPr>
        <p:sp useBgFill="1">
          <p:nvSpPr>
            <p:cNvPr id="8" name="Блок-схема: сохраненные данные 7"/>
            <p:cNvSpPr/>
            <p:nvPr/>
          </p:nvSpPr>
          <p:spPr>
            <a:xfrm>
              <a:off x="2071670" y="2071678"/>
              <a:ext cx="2000264" cy="642453"/>
            </a:xfrm>
            <a:prstGeom prst="flowChartOnlineStorag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" name="Арка 16"/>
            <p:cNvSpPr/>
            <p:nvPr/>
          </p:nvSpPr>
          <p:spPr>
            <a:xfrm>
              <a:off x="2500485" y="2214446"/>
              <a:ext cx="1018435" cy="820119"/>
            </a:xfrm>
            <a:prstGeom prst="blockArc">
              <a:avLst>
                <a:gd name="adj1" fmla="val 11109845"/>
                <a:gd name="adj2" fmla="val 21139356"/>
                <a:gd name="adj3" fmla="val 194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25"/>
          <p:cNvGrpSpPr>
            <a:grpSpLocks/>
          </p:cNvGrpSpPr>
          <p:nvPr/>
        </p:nvGrpSpPr>
        <p:grpSpPr bwMode="auto">
          <a:xfrm>
            <a:off x="4572000" y="1500188"/>
            <a:ext cx="2000250" cy="642937"/>
            <a:chOff x="3714744" y="2071678"/>
            <a:chExt cx="1714512" cy="642942"/>
          </a:xfrm>
        </p:grpSpPr>
        <p:sp useBgFill="1">
          <p:nvSpPr>
            <p:cNvPr id="9" name="Блок-схема: сохраненные данные 8"/>
            <p:cNvSpPr/>
            <p:nvPr/>
          </p:nvSpPr>
          <p:spPr>
            <a:xfrm>
              <a:off x="3714744" y="2071678"/>
              <a:ext cx="1714512" cy="642942"/>
            </a:xfrm>
            <a:prstGeom prst="flowChartOnlineStorag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6168" name="Группа 30"/>
            <p:cNvGrpSpPr>
              <a:grpSpLocks/>
            </p:cNvGrpSpPr>
            <p:nvPr/>
          </p:nvGrpSpPr>
          <p:grpSpPr bwMode="auto">
            <a:xfrm>
              <a:off x="4214810" y="2143116"/>
              <a:ext cx="595576" cy="400448"/>
              <a:chOff x="1285849" y="2214554"/>
              <a:chExt cx="276231" cy="142876"/>
            </a:xfrm>
          </p:grpSpPr>
          <p:cxnSp>
            <p:nvCxnSpPr>
              <p:cNvPr id="20" name="Прямая соединительная линия 19"/>
              <p:cNvCxnSpPr/>
              <p:nvPr/>
            </p:nvCxnSpPr>
            <p:spPr>
              <a:xfrm rot="5400000" flipH="1" flipV="1">
                <a:off x="1286113" y="2214606"/>
                <a:ext cx="142735" cy="142631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rot="16200000" flipH="1">
                <a:off x="1428825" y="2214525"/>
                <a:ext cx="133106" cy="133164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Группа 26"/>
          <p:cNvGrpSpPr>
            <a:grpSpLocks/>
          </p:cNvGrpSpPr>
          <p:nvPr/>
        </p:nvGrpSpPr>
        <p:grpSpPr bwMode="auto">
          <a:xfrm>
            <a:off x="6215063" y="1500188"/>
            <a:ext cx="928687" cy="642937"/>
            <a:chOff x="5072066" y="2071678"/>
            <a:chExt cx="857256" cy="642942"/>
          </a:xfrm>
        </p:grpSpPr>
        <p:sp useBgFill="1">
          <p:nvSpPr>
            <p:cNvPr id="11" name="Блок-схема: задержка 10"/>
            <p:cNvSpPr/>
            <p:nvPr/>
          </p:nvSpPr>
          <p:spPr>
            <a:xfrm rot="10800000">
              <a:off x="5072066" y="2071678"/>
              <a:ext cx="857256" cy="642942"/>
            </a:xfrm>
            <a:prstGeom prst="flowChartDelay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357818" y="2214554"/>
              <a:ext cx="357557" cy="357190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   </a:t>
              </a: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2357438" y="4071938"/>
            <a:ext cx="4286250" cy="1143000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wavy" dirty="0">
                <a:solidFill>
                  <a:srgbClr val="C00000"/>
                </a:solidFill>
                <a:uFill>
                  <a:solidFill>
                    <a:srgbClr val="7A0000"/>
                  </a:solidFill>
                </a:uFill>
              </a:rPr>
              <a:t>значимые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</a:rPr>
              <a:t>части слова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643174" y="285728"/>
            <a:ext cx="392909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Морфемы</a:t>
            </a:r>
          </a:p>
        </p:txBody>
      </p:sp>
      <p:cxnSp>
        <p:nvCxnSpPr>
          <p:cNvPr id="34" name="Прямая со стрелкой 33"/>
          <p:cNvCxnSpPr>
            <a:stCxn id="5" idx="2"/>
          </p:cNvCxnSpPr>
          <p:nvPr/>
        </p:nvCxnSpPr>
        <p:spPr>
          <a:xfrm rot="16200000" flipH="1">
            <a:off x="2790031" y="2426494"/>
            <a:ext cx="785813" cy="2536825"/>
          </a:xfrm>
          <a:prstGeom prst="straightConnector1">
            <a:avLst/>
          </a:prstGeom>
          <a:ln w="31750">
            <a:solidFill>
              <a:srgbClr val="7A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2"/>
            <a:endCxn id="28" idx="0"/>
          </p:cNvCxnSpPr>
          <p:nvPr/>
        </p:nvCxnSpPr>
        <p:spPr>
          <a:xfrm rot="16200000" flipH="1">
            <a:off x="3714750" y="3286125"/>
            <a:ext cx="785813" cy="785813"/>
          </a:xfrm>
          <a:prstGeom prst="straightConnector1">
            <a:avLst/>
          </a:prstGeom>
          <a:ln w="31750">
            <a:solidFill>
              <a:srgbClr val="7A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" idx="2"/>
            <a:endCxn id="28" idx="0"/>
          </p:cNvCxnSpPr>
          <p:nvPr/>
        </p:nvCxnSpPr>
        <p:spPr>
          <a:xfrm rot="5400000">
            <a:off x="5572125" y="2214563"/>
            <a:ext cx="785813" cy="2928937"/>
          </a:xfrm>
          <a:prstGeom prst="straightConnector1">
            <a:avLst/>
          </a:prstGeom>
          <a:ln w="31750">
            <a:solidFill>
              <a:srgbClr val="7A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3" idx="2"/>
          </p:cNvCxnSpPr>
          <p:nvPr/>
        </p:nvCxnSpPr>
        <p:spPr>
          <a:xfrm rot="5400000">
            <a:off x="4607719" y="3178969"/>
            <a:ext cx="785813" cy="1000125"/>
          </a:xfrm>
          <a:prstGeom prst="straightConnector1">
            <a:avLst/>
          </a:prstGeom>
          <a:ln w="31750">
            <a:solidFill>
              <a:srgbClr val="7A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1" name="Рисунок 47" descr="н 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3500438"/>
            <a:ext cx="163036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Рисунок 48" descr="Знайка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3571875"/>
            <a:ext cx="17859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2" name="Скругленный прямоугольник 31"/>
          <p:cNvSpPr/>
          <p:nvPr/>
        </p:nvSpPr>
        <p:spPr>
          <a:xfrm>
            <a:off x="2857500" y="4214813"/>
            <a:ext cx="3357563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</a:rPr>
              <a:t>?</a:t>
            </a:r>
          </a:p>
        </p:txBody>
      </p:sp>
      <p:sp useBgFill="1">
        <p:nvSpPr>
          <p:cNvPr id="35" name="Выноска-облако 34"/>
          <p:cNvSpPr/>
          <p:nvPr/>
        </p:nvSpPr>
        <p:spPr>
          <a:xfrm>
            <a:off x="2214563" y="785813"/>
            <a:ext cx="5072062" cy="1071562"/>
          </a:xfrm>
          <a:prstGeom prst="cloudCallout">
            <a:avLst>
              <a:gd name="adj1" fmla="val 47455"/>
              <a:gd name="adj2" fmla="val 224908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</a:p>
        </p:txBody>
      </p:sp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6178" name="AutoShape 34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3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" descr="bumag22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6441">
            <a:off x="-214313" y="142875"/>
            <a:ext cx="938371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7" descr="незнайка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4000500"/>
            <a:ext cx="288925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7176" name="AutoShape 8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5825" y="549275"/>
            <a:ext cx="7358063" cy="2714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endParaRPr lang="ru-RU" sz="2800" b="1" i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Классная работа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приставка, корень, суффикс, окончание – значимые части слова?</a:t>
            </a:r>
            <a:endParaRPr lang="ru-RU" sz="2800" b="1" i="1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i="1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i="1">
                <a:solidFill>
                  <a:srgbClr val="632523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107"/>
          <p:cNvGrpSpPr>
            <a:grpSpLocks/>
          </p:cNvGrpSpPr>
          <p:nvPr/>
        </p:nvGrpSpPr>
        <p:grpSpPr bwMode="auto">
          <a:xfrm>
            <a:off x="1143000" y="357188"/>
            <a:ext cx="6108700" cy="6156325"/>
            <a:chOff x="1464372" y="178418"/>
            <a:chExt cx="6108024" cy="6155721"/>
          </a:xfrm>
        </p:grpSpPr>
        <p:pic>
          <p:nvPicPr>
            <p:cNvPr id="8198" name="Рисунок 10" descr="дерево 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875" t="5208" r="7875" b="18750"/>
            <a:stretch>
              <a:fillRect/>
            </a:stretch>
          </p:blipFill>
          <p:spPr bwMode="auto">
            <a:xfrm>
              <a:off x="2428860" y="357166"/>
              <a:ext cx="4572032" cy="5214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9" name="WordArt 2" descr="Коричневый мрамор"/>
            <p:cNvSpPr>
              <a:spLocks noChangeArrowheads="1" noChangeShapeType="1" noTextEdit="1"/>
            </p:cNvSpPr>
            <p:nvPr/>
          </p:nvSpPr>
          <p:spPr bwMode="auto">
            <a:xfrm>
              <a:off x="3857620" y="5429264"/>
              <a:ext cx="1743075" cy="90487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/>
              <a:r>
                <a:rPr lang="ru-RU" sz="4400" kern="10">
                  <a:ln w="9525">
                    <a:solidFill>
                      <a:srgbClr val="361200"/>
                    </a:solidFill>
                    <a:round/>
                    <a:headEnd/>
                    <a:tailEnd/>
                  </a:ln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atin typeface="Impact"/>
                </a:rPr>
                <a:t>корень</a:t>
              </a:r>
            </a:p>
          </p:txBody>
        </p:sp>
        <p:pic>
          <p:nvPicPr>
            <p:cNvPr id="8200" name="Рисунок 16" descr="морфемы.png"/>
            <p:cNvPicPr>
              <a:picLocks noChangeAspect="1"/>
            </p:cNvPicPr>
            <p:nvPr/>
          </p:nvPicPr>
          <p:blipFill>
            <a:blip r:embed="rId4" cstate="print"/>
            <a:srcRect l="3683" r="55263" b="10416"/>
            <a:stretch>
              <a:fillRect/>
            </a:stretch>
          </p:blipFill>
          <p:spPr bwMode="auto">
            <a:xfrm rot="-4037591">
              <a:off x="2755966" y="766565"/>
              <a:ext cx="862793" cy="252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Рисунок 62" descr="морфемы.png"/>
            <p:cNvPicPr>
              <a:picLocks noChangeAspect="1"/>
            </p:cNvPicPr>
            <p:nvPr/>
          </p:nvPicPr>
          <p:blipFill>
            <a:blip r:embed="rId5" cstate="print"/>
            <a:srcRect l="3683" r="55263" b="10416"/>
            <a:stretch>
              <a:fillRect/>
            </a:stretch>
          </p:blipFill>
          <p:spPr bwMode="auto">
            <a:xfrm rot="2539281">
              <a:off x="4913986" y="178418"/>
              <a:ext cx="820287" cy="239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2" name="Рисунок 73" descr="морфемы.png"/>
            <p:cNvPicPr>
              <a:picLocks noChangeAspect="1"/>
            </p:cNvPicPr>
            <p:nvPr/>
          </p:nvPicPr>
          <p:blipFill>
            <a:blip r:embed="rId6" cstate="print"/>
            <a:srcRect l="3683" r="55263" b="10416"/>
            <a:stretch>
              <a:fillRect/>
            </a:stretch>
          </p:blipFill>
          <p:spPr bwMode="auto">
            <a:xfrm rot="-4928060">
              <a:off x="2675885" y="1573070"/>
              <a:ext cx="738256" cy="316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3" name="Рисунок 99" descr="морфемы.png"/>
            <p:cNvPicPr>
              <a:picLocks noChangeAspect="1"/>
            </p:cNvPicPr>
            <p:nvPr/>
          </p:nvPicPr>
          <p:blipFill>
            <a:blip r:embed="rId5" cstate="print"/>
            <a:srcRect l="3683" r="55263" b="10416"/>
            <a:stretch>
              <a:fillRect/>
            </a:stretch>
          </p:blipFill>
          <p:spPr bwMode="auto">
            <a:xfrm rot="4494638">
              <a:off x="5710312" y="1153506"/>
              <a:ext cx="820287" cy="239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4" name="Рисунок 106" descr="морфемы.png"/>
            <p:cNvPicPr>
              <a:picLocks noChangeAspect="1"/>
            </p:cNvPicPr>
            <p:nvPr/>
          </p:nvPicPr>
          <p:blipFill>
            <a:blip r:embed="rId7" cstate="print"/>
            <a:srcRect l="3683" r="55263" b="10416"/>
            <a:stretch>
              <a:fillRect/>
            </a:stretch>
          </p:blipFill>
          <p:spPr bwMode="auto">
            <a:xfrm rot="5400000">
              <a:off x="5822165" y="2178838"/>
              <a:ext cx="785818" cy="271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5" name="Рисунок 9" descr="Незнайка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" y="3714750"/>
            <a:ext cx="1592262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214290"/>
            <a:ext cx="807249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Корень – значимая часть слова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8207" name="AutoShape 15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7</a:t>
            </a: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0" descr="дерево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75" t="5208" r="7875" b="18750"/>
          <a:stretch>
            <a:fillRect/>
          </a:stretch>
        </p:blipFill>
        <p:spPr bwMode="auto">
          <a:xfrm>
            <a:off x="1679575" y="322263"/>
            <a:ext cx="4572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2"/>
          <p:cNvGrpSpPr>
            <a:grpSpLocks/>
          </p:cNvGrpSpPr>
          <p:nvPr/>
        </p:nvGrpSpPr>
        <p:grpSpPr bwMode="auto">
          <a:xfrm rot="-991158">
            <a:off x="1071563" y="3000375"/>
            <a:ext cx="2551112" cy="862013"/>
            <a:chOff x="1147885" y="1560839"/>
            <a:chExt cx="2550691" cy="862793"/>
          </a:xfrm>
        </p:grpSpPr>
        <p:pic>
          <p:nvPicPr>
            <p:cNvPr id="9266" name="Рисунок 16" descr="морфемы.png"/>
            <p:cNvPicPr>
              <a:picLocks noChangeAspect="1"/>
            </p:cNvPicPr>
            <p:nvPr/>
          </p:nvPicPr>
          <p:blipFill>
            <a:blip r:embed="rId3" cstate="print"/>
            <a:srcRect l="3683" r="55263" b="10416"/>
            <a:stretch>
              <a:fillRect/>
            </a:stretch>
          </p:blipFill>
          <p:spPr bwMode="auto">
            <a:xfrm rot="-4037591">
              <a:off x="2005942" y="730999"/>
              <a:ext cx="862793" cy="252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Скругленный прямоугольник 56"/>
            <p:cNvSpPr/>
            <p:nvPr/>
          </p:nvSpPr>
          <p:spPr>
            <a:xfrm rot="1315642">
              <a:off x="1147559" y="1667430"/>
              <a:ext cx="2342763" cy="55453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         </a:t>
              </a:r>
              <a:r>
                <a:rPr lang="ru-RU" sz="2000" b="1" dirty="0" err="1">
                  <a:solidFill>
                    <a:schemeClr val="bg1"/>
                  </a:solidFill>
                </a:rPr>
                <a:t>ок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Арка 57"/>
            <p:cNvSpPr/>
            <p:nvPr/>
          </p:nvSpPr>
          <p:spPr>
            <a:xfrm rot="1315642">
              <a:off x="1725045" y="1626025"/>
              <a:ext cx="585691" cy="473503"/>
            </a:xfrm>
            <a:prstGeom prst="blockArc">
              <a:avLst>
                <a:gd name="adj1" fmla="val 11109845"/>
                <a:gd name="adj2" fmla="val 21139356"/>
                <a:gd name="adj3" fmla="val 1943"/>
              </a:avLst>
            </a:prstGeom>
            <a:solidFill>
              <a:srgbClr val="0099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 rot="6715642" flipH="1" flipV="1">
              <a:off x="2446285" y="1811486"/>
              <a:ext cx="157304" cy="166660"/>
            </a:xfrm>
            <a:prstGeom prst="line">
              <a:avLst/>
            </a:prstGeom>
            <a:ln w="317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17515642" flipH="1">
              <a:off x="2597447" y="1862163"/>
              <a:ext cx="147771" cy="155549"/>
            </a:xfrm>
            <a:prstGeom prst="line">
              <a:avLst/>
            </a:prstGeom>
            <a:ln w="317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рямоугольник 59"/>
            <p:cNvSpPr/>
            <p:nvPr/>
          </p:nvSpPr>
          <p:spPr>
            <a:xfrm rot="1315642">
              <a:off x="2768177" y="2058319"/>
              <a:ext cx="326971" cy="330499"/>
            </a:xfrm>
            <a:prstGeom prst="rect">
              <a:avLst/>
            </a:prstGeom>
            <a:noFill/>
            <a:ln w="31750"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   </a:t>
              </a:r>
            </a:p>
          </p:txBody>
        </p:sp>
      </p:grpSp>
      <p:grpSp>
        <p:nvGrpSpPr>
          <p:cNvPr id="3" name="Группа 102"/>
          <p:cNvGrpSpPr>
            <a:grpSpLocks/>
          </p:cNvGrpSpPr>
          <p:nvPr/>
        </p:nvGrpSpPr>
        <p:grpSpPr bwMode="auto">
          <a:xfrm rot="-1906855">
            <a:off x="2974975" y="981075"/>
            <a:ext cx="2665413" cy="979488"/>
            <a:chOff x="4021637" y="1889346"/>
            <a:chExt cx="2664300" cy="980138"/>
          </a:xfrm>
        </p:grpSpPr>
        <p:pic>
          <p:nvPicPr>
            <p:cNvPr id="9259" name="Рисунок 99" descr="морфемы.png"/>
            <p:cNvPicPr>
              <a:picLocks noChangeAspect="1"/>
            </p:cNvPicPr>
            <p:nvPr/>
          </p:nvPicPr>
          <p:blipFill>
            <a:blip r:embed="rId4" cstate="print"/>
            <a:srcRect l="3683" r="55263" b="10416"/>
            <a:stretch>
              <a:fillRect/>
            </a:stretch>
          </p:blipFill>
          <p:spPr bwMode="auto">
            <a:xfrm rot="4494638">
              <a:off x="4949061" y="1132607"/>
              <a:ext cx="980138" cy="2493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60" name="Группа 95"/>
            <p:cNvGrpSpPr>
              <a:grpSpLocks/>
            </p:cNvGrpSpPr>
            <p:nvPr/>
          </p:nvGrpSpPr>
          <p:grpSpPr bwMode="auto">
            <a:xfrm>
              <a:off x="4021637" y="2085251"/>
              <a:ext cx="2329203" cy="701728"/>
              <a:chOff x="4021637" y="2085251"/>
              <a:chExt cx="2329203" cy="701728"/>
            </a:xfrm>
          </p:grpSpPr>
          <p:sp>
            <p:nvSpPr>
              <p:cNvPr id="87" name="Скругленный прямоугольник 86"/>
              <p:cNvSpPr/>
              <p:nvPr/>
            </p:nvSpPr>
            <p:spPr>
              <a:xfrm rot="20602735">
                <a:off x="4017201" y="2138585"/>
                <a:ext cx="2329477" cy="55440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schemeClr val="accent6">
                        <a:lumMod val="50000"/>
                      </a:schemeClr>
                    </a:solidFill>
                  </a:rPr>
                  <a:t>         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sz="2000" b="1" dirty="0" err="1">
                    <a:solidFill>
                      <a:schemeClr val="bg1"/>
                    </a:solidFill>
                  </a:rPr>
                  <a:t>н</a:t>
                </a:r>
                <a:endParaRPr lang="ru-RU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Арка 87"/>
              <p:cNvSpPr/>
              <p:nvPr/>
            </p:nvSpPr>
            <p:spPr>
              <a:xfrm rot="20602735">
                <a:off x="4623719" y="2305131"/>
                <a:ext cx="582370" cy="474977"/>
              </a:xfrm>
              <a:prstGeom prst="blockArc">
                <a:avLst>
                  <a:gd name="adj1" fmla="val 11109845"/>
                  <a:gd name="adj2" fmla="val 21139356"/>
                  <a:gd name="adj3" fmla="val 1943"/>
                </a:avLst>
              </a:prstGeom>
              <a:solidFill>
                <a:srgbClr val="009900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1" name="Прямая соединительная линия 90"/>
              <p:cNvCxnSpPr/>
              <p:nvPr/>
            </p:nvCxnSpPr>
            <p:spPr>
              <a:xfrm rot="4402735" flipH="1" flipV="1">
                <a:off x="5228880" y="2162756"/>
                <a:ext cx="157266" cy="16661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 rot="15202735" flipH="1">
                <a:off x="5381082" y="2126140"/>
                <a:ext cx="147735" cy="155510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Прямоугольник 89"/>
              <p:cNvSpPr/>
              <p:nvPr/>
            </p:nvSpPr>
            <p:spPr>
              <a:xfrm rot="20602735">
                <a:off x="5609772" y="2078515"/>
                <a:ext cx="506202" cy="392373"/>
              </a:xfrm>
              <a:prstGeom prst="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>
                    <a:solidFill>
                      <a:schemeClr val="bg1"/>
                    </a:solidFill>
                  </a:rPr>
                  <a:t>ой</a:t>
                </a:r>
              </a:p>
            </p:txBody>
          </p:sp>
        </p:grpSp>
      </p:grpSp>
      <p:grpSp>
        <p:nvGrpSpPr>
          <p:cNvPr id="5" name="Группа 100"/>
          <p:cNvGrpSpPr>
            <a:grpSpLocks/>
          </p:cNvGrpSpPr>
          <p:nvPr/>
        </p:nvGrpSpPr>
        <p:grpSpPr bwMode="auto">
          <a:xfrm>
            <a:off x="4108450" y="3108325"/>
            <a:ext cx="2714625" cy="785813"/>
            <a:chOff x="4107728" y="3107685"/>
            <a:chExt cx="2714644" cy="785818"/>
          </a:xfrm>
        </p:grpSpPr>
        <p:pic>
          <p:nvPicPr>
            <p:cNvPr id="9254" name="Рисунок 106" descr="морфемы.png"/>
            <p:cNvPicPr>
              <a:picLocks noChangeAspect="1"/>
            </p:cNvPicPr>
            <p:nvPr/>
          </p:nvPicPr>
          <p:blipFill>
            <a:blip r:embed="rId5" cstate="print"/>
            <a:srcRect l="3683" r="55263" b="10416"/>
            <a:stretch>
              <a:fillRect/>
            </a:stretch>
          </p:blipFill>
          <p:spPr bwMode="auto">
            <a:xfrm rot="5400000">
              <a:off x="5072141" y="2143272"/>
              <a:ext cx="785818" cy="271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Арка 101"/>
            <p:cNvSpPr/>
            <p:nvPr/>
          </p:nvSpPr>
          <p:spPr>
            <a:xfrm rot="9810">
              <a:off x="5303124" y="3383912"/>
              <a:ext cx="554041" cy="428628"/>
            </a:xfrm>
            <a:prstGeom prst="blockArc">
              <a:avLst>
                <a:gd name="adj1" fmla="val 11109845"/>
                <a:gd name="adj2" fmla="val 21139356"/>
                <a:gd name="adj3" fmla="val 19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 rot="9810">
              <a:off x="4380780" y="3318824"/>
              <a:ext cx="2214579" cy="5000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             </a:t>
              </a:r>
              <a:r>
                <a:rPr lang="ru-RU" sz="2000" b="1" dirty="0">
                  <a:solidFill>
                    <a:schemeClr val="bg1"/>
                  </a:solidFill>
                </a:rPr>
                <a:t>о </a:t>
              </a:r>
              <a:r>
                <a:rPr lang="ru-RU" sz="2000" b="1" dirty="0" err="1">
                  <a:solidFill>
                    <a:schemeClr val="bg1"/>
                  </a:solidFill>
                </a:rPr>
                <a:t>руб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Арка 104"/>
            <p:cNvSpPr/>
            <p:nvPr/>
          </p:nvSpPr>
          <p:spPr>
            <a:xfrm rot="9810">
              <a:off x="4568106" y="3390262"/>
              <a:ext cx="554042" cy="428628"/>
            </a:xfrm>
            <a:prstGeom prst="blockArc">
              <a:avLst>
                <a:gd name="adj1" fmla="val 11109845"/>
                <a:gd name="adj2" fmla="val 21139356"/>
                <a:gd name="adj3" fmla="val 1943"/>
              </a:avLst>
            </a:prstGeom>
            <a:solidFill>
              <a:srgbClr val="00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6" name="Прямоугольник 105"/>
            <p:cNvSpPr/>
            <p:nvPr/>
          </p:nvSpPr>
          <p:spPr>
            <a:xfrm rot="9810">
              <a:off x="5961941" y="3463287"/>
              <a:ext cx="315915" cy="254002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   </a:t>
              </a:r>
            </a:p>
          </p:txBody>
        </p:sp>
      </p:grpSp>
      <p:sp>
        <p:nvSpPr>
          <p:cNvPr id="9222" name="WordArt 2" descr="Коричневый мрамор"/>
          <p:cNvSpPr>
            <a:spLocks noChangeArrowheads="1" noChangeShapeType="1" noTextEdit="1"/>
          </p:cNvSpPr>
          <p:nvPr/>
        </p:nvSpPr>
        <p:spPr bwMode="auto">
          <a:xfrm>
            <a:off x="3108325" y="5322888"/>
            <a:ext cx="1743075" cy="9048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4400" b="1" i="1" kern="10">
                <a:ln w="9525">
                  <a:solidFill>
                    <a:srgbClr val="361200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-ЛЕС-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500813" y="2286000"/>
            <a:ext cx="2214562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Перелесок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6572250" y="3143250"/>
            <a:ext cx="2214563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Лесной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6572250" y="4071938"/>
            <a:ext cx="2214563" cy="642937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Лесник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572250" y="4929188"/>
            <a:ext cx="2214563" cy="642937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Лесоруб</a:t>
            </a:r>
          </a:p>
        </p:txBody>
      </p:sp>
      <p:grpSp>
        <p:nvGrpSpPr>
          <p:cNvPr id="6" name="Группа 94"/>
          <p:cNvGrpSpPr>
            <a:grpSpLocks/>
          </p:cNvGrpSpPr>
          <p:nvPr/>
        </p:nvGrpSpPr>
        <p:grpSpPr bwMode="auto">
          <a:xfrm rot="1025989">
            <a:off x="4538663" y="1114425"/>
            <a:ext cx="1152525" cy="2417763"/>
            <a:chOff x="3981289" y="139822"/>
            <a:chExt cx="1152774" cy="2417669"/>
          </a:xfrm>
        </p:grpSpPr>
        <p:pic>
          <p:nvPicPr>
            <p:cNvPr id="9244" name="Рисунок 62" descr="морфемы.png"/>
            <p:cNvPicPr>
              <a:picLocks noChangeAspect="1"/>
            </p:cNvPicPr>
            <p:nvPr/>
          </p:nvPicPr>
          <p:blipFill>
            <a:blip r:embed="rId4" cstate="print"/>
            <a:srcRect l="3683" r="55263" b="10416"/>
            <a:stretch>
              <a:fillRect/>
            </a:stretch>
          </p:blipFill>
          <p:spPr bwMode="auto">
            <a:xfrm rot="2539281">
              <a:off x="4156136" y="139822"/>
              <a:ext cx="820287" cy="2417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Арка 48"/>
            <p:cNvSpPr/>
            <p:nvPr/>
          </p:nvSpPr>
          <p:spPr>
            <a:xfrm rot="18706923">
              <a:off x="3918727" y="1558932"/>
              <a:ext cx="552429" cy="428718"/>
            </a:xfrm>
            <a:prstGeom prst="blockArc">
              <a:avLst>
                <a:gd name="adj1" fmla="val 11109845"/>
                <a:gd name="adj2" fmla="val 21139356"/>
                <a:gd name="adj3" fmla="val 1943"/>
              </a:avLst>
            </a:prstGeom>
            <a:solidFill>
              <a:srgbClr val="00990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 rot="18706923">
              <a:off x="3384033" y="1155289"/>
              <a:ext cx="2216064" cy="5001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                  </a:t>
              </a:r>
              <a:r>
                <a:rPr lang="ru-RU" sz="2000" b="1" dirty="0" err="1">
                  <a:solidFill>
                    <a:schemeClr val="bg1"/>
                  </a:solidFill>
                </a:rPr>
                <a:t>н</a:t>
              </a:r>
              <a:r>
                <a:rPr lang="ru-RU" sz="2000" b="1" dirty="0">
                  <a:solidFill>
                    <a:schemeClr val="bg1"/>
                  </a:solidFill>
                </a:rPr>
                <a:t>  </a:t>
              </a:r>
              <a:r>
                <a:rPr lang="ru-RU" sz="2000" b="1" dirty="0" err="1">
                  <a:solidFill>
                    <a:schemeClr val="bg1"/>
                  </a:solidFill>
                </a:rPr>
                <a:t>ик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9247" name="Группа 30"/>
            <p:cNvGrpSpPr>
              <a:grpSpLocks/>
            </p:cNvGrpSpPr>
            <p:nvPr/>
          </p:nvGrpSpPr>
          <p:grpSpPr bwMode="auto">
            <a:xfrm rot="-2893077">
              <a:off x="4431368" y="1018855"/>
              <a:ext cx="305824" cy="142876"/>
              <a:chOff x="1285852" y="2214554"/>
              <a:chExt cx="276228" cy="142876"/>
            </a:xfrm>
          </p:grpSpPr>
          <p:cxnSp>
            <p:nvCxnSpPr>
              <p:cNvPr id="54" name="Прямая соединительная линия 53"/>
              <p:cNvCxnSpPr/>
              <p:nvPr/>
            </p:nvCxnSpPr>
            <p:spPr>
              <a:xfrm rot="5400000" flipH="1" flipV="1">
                <a:off x="1276251" y="2201800"/>
                <a:ext cx="142906" cy="144816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rot="16200000" flipH="1">
                <a:off x="1418002" y="2197523"/>
                <a:ext cx="133379" cy="136213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Прямоугольник 50"/>
            <p:cNvSpPr/>
            <p:nvPr/>
          </p:nvSpPr>
          <p:spPr>
            <a:xfrm rot="18706923">
              <a:off x="4831509" y="790369"/>
              <a:ext cx="284151" cy="315981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   </a:t>
              </a:r>
            </a:p>
          </p:txBody>
        </p:sp>
        <p:grpSp>
          <p:nvGrpSpPr>
            <p:cNvPr id="9249" name="Группа 30"/>
            <p:cNvGrpSpPr>
              <a:grpSpLocks/>
            </p:cNvGrpSpPr>
            <p:nvPr/>
          </p:nvGrpSpPr>
          <p:grpSpPr bwMode="auto">
            <a:xfrm rot="-2893077">
              <a:off x="4217054" y="1233169"/>
              <a:ext cx="305824" cy="142876"/>
              <a:chOff x="1285852" y="2214554"/>
              <a:chExt cx="276228" cy="142876"/>
            </a:xfrm>
          </p:grpSpPr>
          <p:cxnSp>
            <p:nvCxnSpPr>
              <p:cNvPr id="84" name="Прямая соединительная линия 83"/>
              <p:cNvCxnSpPr/>
              <p:nvPr/>
            </p:nvCxnSpPr>
            <p:spPr>
              <a:xfrm rot="5400000" flipH="1" flipV="1">
                <a:off x="1274517" y="2190319"/>
                <a:ext cx="144494" cy="144815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 rot="16200000" flipH="1">
                <a:off x="1417177" y="2188902"/>
                <a:ext cx="133379" cy="136213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Группа 88"/>
          <p:cNvGrpSpPr>
            <a:grpSpLocks/>
          </p:cNvGrpSpPr>
          <p:nvPr/>
        </p:nvGrpSpPr>
        <p:grpSpPr bwMode="auto">
          <a:xfrm rot="775437">
            <a:off x="714375" y="1643063"/>
            <a:ext cx="3160713" cy="738187"/>
            <a:chOff x="714348" y="2749017"/>
            <a:chExt cx="3161282" cy="738256"/>
          </a:xfrm>
        </p:grpSpPr>
        <p:grpSp>
          <p:nvGrpSpPr>
            <p:cNvPr id="9235" name="Группа 85"/>
            <p:cNvGrpSpPr>
              <a:grpSpLocks/>
            </p:cNvGrpSpPr>
            <p:nvPr/>
          </p:nvGrpSpPr>
          <p:grpSpPr bwMode="auto">
            <a:xfrm>
              <a:off x="714348" y="2749017"/>
              <a:ext cx="3161282" cy="738256"/>
              <a:chOff x="714348" y="2749017"/>
              <a:chExt cx="3161282" cy="738256"/>
            </a:xfrm>
          </p:grpSpPr>
          <p:pic>
            <p:nvPicPr>
              <p:cNvPr id="9237" name="Рисунок 73" descr="морфемы.png"/>
              <p:cNvPicPr>
                <a:picLocks noChangeAspect="1"/>
              </p:cNvPicPr>
              <p:nvPr/>
            </p:nvPicPr>
            <p:blipFill>
              <a:blip r:embed="rId7" cstate="print"/>
              <a:srcRect l="3683" r="55263" b="10416"/>
              <a:stretch>
                <a:fillRect/>
              </a:stretch>
            </p:blipFill>
            <p:spPr bwMode="auto">
              <a:xfrm rot="-4928060">
                <a:off x="1925861" y="1537504"/>
                <a:ext cx="738256" cy="316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1523239" y="2882802"/>
                <a:ext cx="514443" cy="68269"/>
              </a:xfrm>
              <a:prstGeom prst="line">
                <a:avLst/>
              </a:prstGeom>
              <a:ln w="31750">
                <a:solidFill>
                  <a:srgbClr val="F8F8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rot="5909810">
                <a:off x="2012830" y="2991541"/>
                <a:ext cx="71444" cy="7938"/>
              </a:xfrm>
              <a:prstGeom prst="line">
                <a:avLst/>
              </a:prstGeom>
              <a:ln w="31750">
                <a:solidFill>
                  <a:srgbClr val="F8F8F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Арка 66"/>
              <p:cNvSpPr/>
              <p:nvPr/>
            </p:nvSpPr>
            <p:spPr>
              <a:xfrm rot="509810">
                <a:off x="2100777" y="2931225"/>
                <a:ext cx="554138" cy="428665"/>
              </a:xfrm>
              <a:prstGeom prst="blockArc">
                <a:avLst>
                  <a:gd name="adj1" fmla="val 11109845"/>
                  <a:gd name="adj2" fmla="val 21139356"/>
                  <a:gd name="adj3" fmla="val 1943"/>
                </a:avLst>
              </a:prstGeom>
              <a:solidFill>
                <a:srgbClr val="00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Прямая соединительная линия 69"/>
              <p:cNvCxnSpPr/>
              <p:nvPr/>
            </p:nvCxnSpPr>
            <p:spPr>
              <a:xfrm rot="5909810" flipH="1" flipV="1">
                <a:off x="2756170" y="2992290"/>
                <a:ext cx="142888" cy="158779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 rot="16709810" flipH="1">
                <a:off x="2924605" y="3018932"/>
                <a:ext cx="133362" cy="147665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Прямоугольник 68"/>
              <p:cNvSpPr/>
              <p:nvPr/>
            </p:nvSpPr>
            <p:spPr>
              <a:xfrm rot="509810">
                <a:off x="3123474" y="3136993"/>
                <a:ext cx="315969" cy="254024"/>
              </a:xfrm>
              <a:prstGeom prst="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p:grpSp>
        <p:sp>
          <p:nvSpPr>
            <p:cNvPr id="65" name="Скругленный прямоугольник 64"/>
            <p:cNvSpPr/>
            <p:nvPr/>
          </p:nvSpPr>
          <p:spPr>
            <a:xfrm rot="509810">
              <a:off x="1367411" y="2953740"/>
              <a:ext cx="2386442" cy="5001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bg1"/>
                  </a:solidFill>
                </a:rPr>
                <a:t>Пере</a:t>
              </a:r>
              <a:r>
                <a:rPr lang="ru-RU" sz="2000" dirty="0">
                  <a:solidFill>
                    <a:schemeClr val="tx1"/>
                  </a:solidFill>
                </a:rPr>
                <a:t> </a:t>
              </a:r>
              <a:r>
                <a:rPr lang="ru-RU" dirty="0">
                  <a:solidFill>
                    <a:schemeClr val="tx1"/>
                  </a:solidFill>
                </a:rPr>
                <a:t>             </a:t>
              </a:r>
              <a:r>
                <a:rPr lang="ru-RU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 err="1">
                  <a:solidFill>
                    <a:schemeClr val="bg1"/>
                  </a:solidFill>
                </a:rPr>
                <a:t>ок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29" name="Группа 58"/>
          <p:cNvGrpSpPr>
            <a:grpSpLocks/>
          </p:cNvGrpSpPr>
          <p:nvPr/>
        </p:nvGrpSpPr>
        <p:grpSpPr bwMode="auto">
          <a:xfrm>
            <a:off x="571500" y="3643313"/>
            <a:ext cx="1531938" cy="2784475"/>
            <a:chOff x="571472" y="3643314"/>
            <a:chExt cx="1531718" cy="2784942"/>
          </a:xfrm>
        </p:grpSpPr>
        <p:pic>
          <p:nvPicPr>
            <p:cNvPr id="9233" name="Рисунок 52" descr="знайка 3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472" y="3643314"/>
              <a:ext cx="1531718" cy="2784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56" name="Овал 55"/>
            <p:cNvSpPr/>
            <p:nvPr/>
          </p:nvSpPr>
          <p:spPr>
            <a:xfrm>
              <a:off x="1571453" y="4786506"/>
              <a:ext cx="499991" cy="285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64" name="Скругленный прямоугольник 63"/>
          <p:cNvSpPr/>
          <p:nvPr/>
        </p:nvSpPr>
        <p:spPr>
          <a:xfrm>
            <a:off x="6500813" y="1428750"/>
            <a:ext cx="2214562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Лесок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346708" y="404791"/>
            <a:ext cx="311181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Чудо-дерево</a:t>
            </a:r>
          </a:p>
        </p:txBody>
      </p:sp>
      <p:sp>
        <p:nvSpPr>
          <p:cNvPr id="63" name="Управляющая кнопка: далее 62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9274" name="AutoShape 58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8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  <p:bldP spid="81" grpId="0" animBg="1"/>
      <p:bldP spid="82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Скругленный прямоугольник 77"/>
          <p:cNvSpPr/>
          <p:nvPr/>
        </p:nvSpPr>
        <p:spPr>
          <a:xfrm>
            <a:off x="5857875" y="3071813"/>
            <a:ext cx="2214563" cy="642937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Перелесок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786438" y="4286250"/>
            <a:ext cx="2214562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Лесной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1500" y="4286250"/>
            <a:ext cx="2214563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Лесник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3286125" y="5643563"/>
            <a:ext cx="2214563" cy="642937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Лесоруб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072063" y="1857375"/>
            <a:ext cx="2214562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Лесок</a:t>
            </a:r>
          </a:p>
        </p:txBody>
      </p:sp>
      <p:sp>
        <p:nvSpPr>
          <p:cNvPr id="63" name="Управляющая кнопка: далее 62">
            <a:hlinkClick r:id="" action="ppaction://hlinkshowjump?jump=nextslide" highlightClick="1"/>
          </p:cNvPr>
          <p:cNvSpPr/>
          <p:nvPr/>
        </p:nvSpPr>
        <p:spPr>
          <a:xfrm>
            <a:off x="8286750" y="6357938"/>
            <a:ext cx="571500" cy="285750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642910" y="285728"/>
            <a:ext cx="778674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Однокоренные (родственные)  слова</a:t>
            </a:r>
          </a:p>
        </p:txBody>
      </p:sp>
      <p:pic>
        <p:nvPicPr>
          <p:cNvPr id="10249" name="Рисунок 73" descr="н 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214563"/>
            <a:ext cx="200025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Скругленный прямоугольник 74"/>
          <p:cNvSpPr/>
          <p:nvPr/>
        </p:nvSpPr>
        <p:spPr>
          <a:xfrm>
            <a:off x="714375" y="2857500"/>
            <a:ext cx="1571625" cy="642938"/>
          </a:xfrm>
          <a:prstGeom prst="round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Лес</a:t>
            </a:r>
          </a:p>
        </p:txBody>
      </p:sp>
      <p:sp useBgFill="1">
        <p:nvSpPr>
          <p:cNvPr id="11" name="Выноска-облако 10"/>
          <p:cNvSpPr/>
          <p:nvPr/>
        </p:nvSpPr>
        <p:spPr>
          <a:xfrm>
            <a:off x="500063" y="1714500"/>
            <a:ext cx="3571875" cy="714375"/>
          </a:xfrm>
          <a:prstGeom prst="cloudCallout">
            <a:avLst>
              <a:gd name="adj1" fmla="val 37139"/>
              <a:gd name="adj2" fmla="val 165696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верю!</a:t>
            </a:r>
          </a:p>
        </p:txBody>
      </p:sp>
      <p:sp useBgFill="1">
        <p:nvSpPr>
          <p:cNvPr id="10254" name="AutoShape 14"/>
          <p:cNvSpPr>
            <a:spLocks noChangeArrowheads="1"/>
          </p:cNvSpPr>
          <p:nvPr/>
        </p:nvSpPr>
        <p:spPr bwMode="auto">
          <a:xfrm>
            <a:off x="8532813" y="404813"/>
            <a:ext cx="395287" cy="503237"/>
          </a:xfrm>
          <a:prstGeom prst="diamond">
            <a:avLst/>
          </a:prstGeom>
          <a:ln w="19050">
            <a:solidFill>
              <a:srgbClr val="7A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9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</TotalTime>
  <Words>343</Words>
  <Application>Microsoft Office PowerPoint</Application>
  <PresentationFormat>Экран (4:3)</PresentationFormat>
  <Paragraphs>157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Неизвестный пользователь</cp:lastModifiedBy>
  <cp:revision>177</cp:revision>
  <dcterms:created xsi:type="dcterms:W3CDTF">2011-10-26T19:39:56Z</dcterms:created>
  <dcterms:modified xsi:type="dcterms:W3CDTF">2021-02-01T14:49:54Z</dcterms:modified>
</cp:coreProperties>
</file>