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57" r:id="rId4"/>
    <p:sldId id="264" r:id="rId5"/>
    <p:sldId id="265" r:id="rId6"/>
    <p:sldId id="267" r:id="rId7"/>
    <p:sldId id="259" r:id="rId8"/>
    <p:sldId id="260" r:id="rId9"/>
    <p:sldId id="262" r:id="rId10"/>
    <p:sldId id="261" r:id="rId11"/>
    <p:sldId id="263"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2F8EBA0-A079-4E10-ABEE-CDBEF86A5948}" type="datetimeFigureOut">
              <a:rPr lang="ru-RU" smtClean="0"/>
              <a:t>12.09.2018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E677149-81B2-4C95-A1E6-850AC2C2EB9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F8EBA0-A079-4E10-ABEE-CDBEF86A5948}" type="datetimeFigureOut">
              <a:rPr lang="ru-RU" smtClean="0"/>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677149-81B2-4C95-A1E6-850AC2C2EB9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F8EBA0-A079-4E10-ABEE-CDBEF86A5948}" type="datetimeFigureOut">
              <a:rPr lang="ru-RU" smtClean="0"/>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677149-81B2-4C95-A1E6-850AC2C2EB9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F8EBA0-A079-4E10-ABEE-CDBEF86A5948}" type="datetimeFigureOut">
              <a:rPr lang="ru-RU" smtClean="0"/>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677149-81B2-4C95-A1E6-850AC2C2EB9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2F8EBA0-A079-4E10-ABEE-CDBEF86A5948}" type="datetimeFigureOut">
              <a:rPr lang="ru-RU" smtClean="0"/>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E677149-81B2-4C95-A1E6-850AC2C2EB9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2F8EBA0-A079-4E10-ABEE-CDBEF86A5948}" type="datetimeFigureOut">
              <a:rPr lang="ru-RU" smtClean="0"/>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677149-81B2-4C95-A1E6-850AC2C2EB9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2F8EBA0-A079-4E10-ABEE-CDBEF86A5948}" type="datetimeFigureOut">
              <a:rPr lang="ru-RU" smtClean="0"/>
              <a:t>12.09.2018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677149-81B2-4C95-A1E6-850AC2C2EB9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2F8EBA0-A079-4E10-ABEE-CDBEF86A5948}" type="datetimeFigureOut">
              <a:rPr lang="ru-RU" smtClean="0"/>
              <a:t>12.09.2018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677149-81B2-4C95-A1E6-850AC2C2EB9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F8EBA0-A079-4E10-ABEE-CDBEF86A5948}" type="datetimeFigureOut">
              <a:rPr lang="ru-RU" smtClean="0"/>
              <a:t>12.09.2018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677149-81B2-4C95-A1E6-850AC2C2EB9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2F8EBA0-A079-4E10-ABEE-CDBEF86A5948}" type="datetimeFigureOut">
              <a:rPr lang="ru-RU" smtClean="0"/>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677149-81B2-4C95-A1E6-850AC2C2EB9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2F8EBA0-A079-4E10-ABEE-CDBEF86A5948}" type="datetimeFigureOut">
              <a:rPr lang="ru-RU" smtClean="0"/>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677149-81B2-4C95-A1E6-850AC2C2EB9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2F8EBA0-A079-4E10-ABEE-CDBEF86A5948}" type="datetimeFigureOut">
              <a:rPr lang="ru-RU" smtClean="0"/>
              <a:t>12.09.2018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E677149-81B2-4C95-A1E6-850AC2C2EB9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476672"/>
            <a:ext cx="8229600" cy="2723728"/>
          </a:xfrm>
          <a:ln>
            <a:solidFill>
              <a:schemeClr val="bg1"/>
            </a:solidFill>
          </a:ln>
        </p:spPr>
        <p:txBody>
          <a:bodyPr>
            <a:normAutofit/>
          </a:bodyPr>
          <a:lstStyle/>
          <a:p>
            <a:r>
              <a:rPr lang="ru-RU" dirty="0" smtClean="0">
                <a:solidFill>
                  <a:schemeClr val="tx1"/>
                </a:solidFill>
              </a:rPr>
              <a:t>СЛОВОСОЧЕТАНИЕ.</a:t>
            </a:r>
            <a:br>
              <a:rPr lang="ru-RU" dirty="0" smtClean="0">
                <a:solidFill>
                  <a:schemeClr val="tx1"/>
                </a:solidFill>
              </a:rPr>
            </a:br>
            <a:r>
              <a:rPr lang="ru-RU" dirty="0" smtClean="0">
                <a:solidFill>
                  <a:schemeClr val="tx1"/>
                </a:solidFill>
              </a:rPr>
              <a:t>Простое предложение..</a:t>
            </a:r>
            <a:endParaRPr lang="ru-RU" dirty="0">
              <a:solidFill>
                <a:schemeClr val="tx1"/>
              </a:solidFill>
            </a:endParaRPr>
          </a:p>
        </p:txBody>
      </p:sp>
      <p:sp>
        <p:nvSpPr>
          <p:cNvPr id="3" name="Подзаголовок 2"/>
          <p:cNvSpPr>
            <a:spLocks noGrp="1"/>
          </p:cNvSpPr>
          <p:nvPr>
            <p:ph type="subTitle" idx="1"/>
          </p:nvPr>
        </p:nvSpPr>
        <p:spPr>
          <a:xfrm>
            <a:off x="467544" y="3331698"/>
            <a:ext cx="8136904" cy="1249430"/>
          </a:xfrm>
        </p:spPr>
        <p:txBody>
          <a:bodyPr>
            <a:noAutofit/>
          </a:bodyPr>
          <a:lstStyle/>
          <a:p>
            <a:r>
              <a:rPr lang="ru-RU" sz="3200" b="1" dirty="0" smtClean="0"/>
              <a:t>Повторение изученного материала</a:t>
            </a:r>
          </a:p>
          <a:p>
            <a:r>
              <a:rPr lang="ru-RU" sz="3200" b="1" smtClean="0"/>
              <a:t> </a:t>
            </a:r>
            <a:r>
              <a:rPr lang="ru-RU" sz="3200" b="1" dirty="0" smtClean="0"/>
              <a:t>в 5 классе </a:t>
            </a:r>
            <a:endParaRPr lang="ru-RU" sz="3200" b="1" dirty="0"/>
          </a:p>
        </p:txBody>
      </p:sp>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7744" y="4653136"/>
            <a:ext cx="4680520" cy="20162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632848" cy="6322714"/>
          </a:xfrm>
        </p:spPr>
        <p:txBody>
          <a:bodyPr>
            <a:normAutofit/>
          </a:bodyPr>
          <a:lstStyle/>
          <a:p>
            <a:pPr marL="609600" indent="-609600" algn="l">
              <a:lnSpc>
                <a:spcPct val="90000"/>
              </a:lnSpc>
            </a:pPr>
            <a:r>
              <a:rPr lang="ru-RU" sz="2000" i="1" dirty="0" smtClean="0">
                <a:solidFill>
                  <a:schemeClr val="bg1"/>
                </a:solidFill>
                <a:latin typeface="+mn-lt"/>
              </a:rPr>
              <a:t>           </a:t>
            </a:r>
            <a:r>
              <a:rPr lang="ru-RU" sz="2400" dirty="0">
                <a:solidFill>
                  <a:schemeClr val="tx1"/>
                </a:solidFill>
                <a:latin typeface="+mn-lt"/>
              </a:rPr>
              <a:t/>
            </a:r>
            <a:br>
              <a:rPr lang="ru-RU" sz="2400" dirty="0">
                <a:solidFill>
                  <a:schemeClr val="tx1"/>
                </a:solidFill>
                <a:latin typeface="+mn-lt"/>
              </a:rPr>
            </a:br>
            <a:r>
              <a:rPr lang="ru-RU" sz="2400" i="1" dirty="0" smtClean="0">
                <a:solidFill>
                  <a:schemeClr val="tx1"/>
                </a:solidFill>
                <a:latin typeface="+mn-lt"/>
              </a:rPr>
              <a:t>На какие группы делятся простые предложения по наличию второстепенных членов?</a:t>
            </a:r>
            <a:r>
              <a:rPr lang="ru-RU" sz="2400" i="1" dirty="0">
                <a:solidFill>
                  <a:schemeClr val="tx1"/>
                </a:solidFill>
                <a:latin typeface="+mn-lt"/>
              </a:rPr>
              <a:t/>
            </a:r>
            <a:br>
              <a:rPr lang="ru-RU" sz="2400" i="1" dirty="0">
                <a:solidFill>
                  <a:schemeClr val="tx1"/>
                </a:solidFill>
                <a:latin typeface="+mn-lt"/>
              </a:rPr>
            </a:br>
            <a:r>
              <a:rPr lang="ru-RU" sz="2400" i="1" dirty="0" smtClean="0">
                <a:solidFill>
                  <a:schemeClr val="tx1"/>
                </a:solidFill>
                <a:latin typeface="+mn-lt"/>
              </a:rPr>
              <a:t/>
            </a:r>
            <a:br>
              <a:rPr lang="ru-RU" sz="2400" i="1" dirty="0" smtClean="0">
                <a:solidFill>
                  <a:schemeClr val="tx1"/>
                </a:solidFill>
                <a:latin typeface="+mn-lt"/>
              </a:rPr>
            </a:br>
            <a:r>
              <a:rPr lang="ru-RU" sz="2400" i="1" dirty="0" smtClean="0">
                <a:solidFill>
                  <a:schemeClr val="tx1"/>
                </a:solidFill>
                <a:latin typeface="+mn-lt"/>
              </a:rPr>
              <a:t>Какие бывают предложения по цели высказывания?</a:t>
            </a:r>
            <a:r>
              <a:rPr lang="ru-RU" sz="2400" i="1" dirty="0" smtClean="0">
                <a:solidFill>
                  <a:schemeClr val="bg1"/>
                </a:solidFill>
                <a:latin typeface="+mn-lt"/>
              </a:rPr>
              <a:t/>
            </a:r>
            <a:br>
              <a:rPr lang="ru-RU" sz="2400" i="1" dirty="0" smtClean="0">
                <a:solidFill>
                  <a:schemeClr val="bg1"/>
                </a:solidFill>
                <a:latin typeface="+mn-lt"/>
              </a:rPr>
            </a:br>
            <a:r>
              <a:rPr lang="ru-RU" sz="2000" dirty="0" smtClean="0">
                <a:solidFill>
                  <a:schemeClr val="bg1"/>
                </a:solidFill>
                <a:latin typeface="+mn-lt"/>
              </a:rPr>
              <a:t/>
            </a:r>
            <a:br>
              <a:rPr lang="ru-RU" sz="2000" dirty="0" smtClean="0">
                <a:solidFill>
                  <a:schemeClr val="bg1"/>
                </a:solidFill>
                <a:latin typeface="+mn-lt"/>
              </a:rPr>
            </a:br>
            <a:r>
              <a:rPr lang="ru-RU" sz="2000" dirty="0" smtClean="0">
                <a:solidFill>
                  <a:schemeClr val="bg1"/>
                </a:solidFill>
                <a:latin typeface="+mn-lt"/>
              </a:rPr>
              <a:t>                   </a:t>
            </a:r>
            <a:r>
              <a:rPr lang="ru-RU" sz="2000" dirty="0" smtClean="0">
                <a:solidFill>
                  <a:srgbClr val="FF0000"/>
                </a:solidFill>
                <a:latin typeface="+mn-lt"/>
              </a:rPr>
              <a:t>ПРОСТЫЕ ПРЕДЛОЖЕНИЯ</a:t>
            </a:r>
            <a:r>
              <a:rPr lang="ru-RU" sz="3600" dirty="0" smtClean="0">
                <a:solidFill>
                  <a:srgbClr val="0070C0"/>
                </a:solidFill>
                <a:latin typeface="+mn-lt"/>
              </a:rPr>
              <a:t/>
            </a:r>
            <a:br>
              <a:rPr lang="ru-RU" sz="3600" dirty="0" smtClean="0">
                <a:solidFill>
                  <a:srgbClr val="0070C0"/>
                </a:solidFill>
                <a:latin typeface="+mn-lt"/>
              </a:rPr>
            </a:br>
            <a:r>
              <a:rPr lang="ru-RU" sz="2000" dirty="0" smtClean="0">
                <a:solidFill>
                  <a:schemeClr val="bg1"/>
                </a:solidFill>
                <a:latin typeface="+mn-lt"/>
              </a:rPr>
              <a:t/>
            </a:r>
            <a:br>
              <a:rPr lang="ru-RU" sz="2000" dirty="0" smtClean="0">
                <a:solidFill>
                  <a:schemeClr val="bg1"/>
                </a:solidFill>
                <a:latin typeface="+mn-lt"/>
              </a:rPr>
            </a:br>
            <a:r>
              <a:rPr lang="ru-RU" sz="2000" dirty="0" smtClean="0">
                <a:solidFill>
                  <a:schemeClr val="tx1"/>
                </a:solidFill>
                <a:latin typeface="+mn-lt"/>
              </a:rPr>
              <a:t>По цели высказывания:                         По наличию        </a:t>
            </a:r>
            <a:br>
              <a:rPr lang="ru-RU" sz="2000" dirty="0" smtClean="0">
                <a:solidFill>
                  <a:schemeClr val="tx1"/>
                </a:solidFill>
                <a:latin typeface="+mn-lt"/>
              </a:rPr>
            </a:br>
            <a:r>
              <a:rPr lang="ru-RU" sz="2000" dirty="0" smtClean="0">
                <a:solidFill>
                  <a:schemeClr val="tx1"/>
                </a:solidFill>
                <a:latin typeface="+mn-lt"/>
              </a:rPr>
              <a:t>- повествовательные                                второстепенных членов:</a:t>
            </a:r>
            <a:br>
              <a:rPr lang="ru-RU" sz="2000" dirty="0" smtClean="0">
                <a:solidFill>
                  <a:schemeClr val="tx1"/>
                </a:solidFill>
                <a:latin typeface="+mn-lt"/>
              </a:rPr>
            </a:br>
            <a:r>
              <a:rPr lang="ru-RU" sz="2000" dirty="0" smtClean="0">
                <a:solidFill>
                  <a:schemeClr val="tx1"/>
                </a:solidFill>
                <a:latin typeface="+mn-lt"/>
              </a:rPr>
              <a:t>- вопросительные                                     - распространенные</a:t>
            </a:r>
            <a:br>
              <a:rPr lang="ru-RU" sz="2000" dirty="0" smtClean="0">
                <a:solidFill>
                  <a:schemeClr val="tx1"/>
                </a:solidFill>
                <a:latin typeface="+mn-lt"/>
              </a:rPr>
            </a:br>
            <a:r>
              <a:rPr lang="ru-RU" sz="2000" dirty="0" smtClean="0">
                <a:solidFill>
                  <a:schemeClr val="tx1"/>
                </a:solidFill>
                <a:latin typeface="+mn-lt"/>
              </a:rPr>
              <a:t>- побудительные                                         - нераспространенные</a:t>
            </a:r>
            <a:r>
              <a:rPr lang="ru-RU" sz="2000" dirty="0" smtClean="0">
                <a:solidFill>
                  <a:schemeClr val="bg1"/>
                </a:solidFill>
                <a:latin typeface="+mn-lt"/>
              </a:rPr>
              <a:t/>
            </a:r>
            <a:br>
              <a:rPr lang="ru-RU" sz="2000" dirty="0" smtClean="0">
                <a:solidFill>
                  <a:schemeClr val="bg1"/>
                </a:solidFill>
                <a:latin typeface="+mn-lt"/>
              </a:rPr>
            </a:br>
            <a:r>
              <a:rPr lang="ru-RU" sz="1800" dirty="0">
                <a:latin typeface="+mn-lt"/>
              </a:rPr>
              <a:t/>
            </a:r>
            <a:br>
              <a:rPr lang="ru-RU" sz="1800" dirty="0">
                <a:latin typeface="+mn-lt"/>
              </a:rPr>
            </a:br>
            <a:endParaRPr lang="ru-RU" sz="18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3140968"/>
            <a:ext cx="6624736" cy="2952328"/>
          </a:xfrm>
        </p:spPr>
        <p:txBody>
          <a:bodyPr>
            <a:normAutofit fontScale="90000"/>
          </a:bodyPr>
          <a:lstStyle/>
          <a:p>
            <a:r>
              <a:rPr lang="ru-RU" sz="3600" dirty="0">
                <a:solidFill>
                  <a:schemeClr val="tx1"/>
                </a:solidFill>
                <a:latin typeface="Times New Roman"/>
              </a:rPr>
              <a:t>Поставьте самостоятельно знаки препинания в конце приведенных ниже примеров. </a:t>
            </a:r>
            <a:r>
              <a:rPr lang="ru-RU" sz="3600" dirty="0" smtClean="0">
                <a:solidFill>
                  <a:schemeClr val="tx1"/>
                </a:solidFill>
                <a:latin typeface="Times New Roman"/>
              </a:rPr>
              <a:t/>
            </a:r>
            <a:br>
              <a:rPr lang="ru-RU" sz="3600" dirty="0" smtClean="0">
                <a:solidFill>
                  <a:schemeClr val="tx1"/>
                </a:solidFill>
                <a:latin typeface="Times New Roman"/>
              </a:rPr>
            </a:br>
            <a:r>
              <a:rPr lang="ru-RU" sz="3600" dirty="0" smtClean="0">
                <a:solidFill>
                  <a:schemeClr val="tx1"/>
                </a:solidFill>
                <a:latin typeface="Times New Roman"/>
              </a:rPr>
              <a:t>Какие </a:t>
            </a:r>
            <a:r>
              <a:rPr lang="ru-RU" sz="3600" dirty="0">
                <a:solidFill>
                  <a:schemeClr val="tx1"/>
                </a:solidFill>
                <a:latin typeface="Times New Roman"/>
              </a:rPr>
              <a:t>это предложения ?</a:t>
            </a:r>
            <a:r>
              <a:rPr lang="ru-RU" sz="3200" dirty="0">
                <a:solidFill>
                  <a:schemeClr val="bg1"/>
                </a:solidFill>
                <a:latin typeface="Times New Roman"/>
              </a:rPr>
              <a:t/>
            </a:r>
            <a:br>
              <a:rPr lang="ru-RU" sz="3200" dirty="0">
                <a:solidFill>
                  <a:schemeClr val="bg1"/>
                </a:solidFill>
                <a:latin typeface="Times New Roman"/>
              </a:rPr>
            </a:br>
            <a:r>
              <a:rPr lang="ru-RU" sz="3200" dirty="0">
                <a:solidFill>
                  <a:schemeClr val="bg1"/>
                </a:solidFill>
                <a:latin typeface="Times New Roman"/>
              </a:rPr>
              <a:t/>
            </a:r>
            <a:br>
              <a:rPr lang="ru-RU" sz="3200" dirty="0">
                <a:solidFill>
                  <a:schemeClr val="bg1"/>
                </a:solidFill>
                <a:latin typeface="Times New Roman"/>
              </a:rPr>
            </a:br>
            <a:r>
              <a:rPr lang="ru-RU" sz="3200" dirty="0" smtClean="0">
                <a:solidFill>
                  <a:schemeClr val="bg1"/>
                </a:solidFill>
                <a:latin typeface="Times New Roman"/>
              </a:rPr>
              <a:t/>
            </a:r>
            <a:br>
              <a:rPr lang="ru-RU" sz="3200" dirty="0" smtClean="0">
                <a:solidFill>
                  <a:schemeClr val="bg1"/>
                </a:solidFill>
                <a:latin typeface="Times New Roman"/>
              </a:rPr>
            </a:br>
            <a:r>
              <a:rPr lang="ru-RU" sz="3200" dirty="0" smtClean="0">
                <a:solidFill>
                  <a:schemeClr val="bg1"/>
                </a:solidFill>
                <a:latin typeface="Times New Roman"/>
              </a:rPr>
              <a:t/>
            </a:r>
            <a:br>
              <a:rPr lang="ru-RU" sz="3200" dirty="0" smtClean="0">
                <a:solidFill>
                  <a:schemeClr val="bg1"/>
                </a:solidFill>
                <a:latin typeface="Times New Roman"/>
              </a:rPr>
            </a:br>
            <a:r>
              <a:rPr lang="ru-RU" sz="16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latin typeface="Times New Roman"/>
              </a:rPr>
              <a:t/>
            </a:r>
            <a:br>
              <a:rPr lang="ru-RU" sz="16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latin typeface="Times New Roman"/>
              </a:rPr>
            </a:br>
            <a:endParaRPr lang="ru-RU" sz="9600" dirty="0">
              <a:latin typeface="+mn-lt"/>
            </a:endParaRPr>
          </a:p>
        </p:txBody>
      </p:sp>
      <p:sp>
        <p:nvSpPr>
          <p:cNvPr id="3" name="TextBox 2"/>
          <p:cNvSpPr txBox="1"/>
          <p:nvPr/>
        </p:nvSpPr>
        <p:spPr>
          <a:xfrm>
            <a:off x="1403648" y="4005064"/>
            <a:ext cx="5760640" cy="1569660"/>
          </a:xfrm>
          <a:prstGeom prst="rect">
            <a:avLst/>
          </a:prstGeom>
          <a:noFill/>
        </p:spPr>
        <p:txBody>
          <a:bodyPr wrap="square" rtlCol="0">
            <a:spAutoFit/>
          </a:bodyPr>
          <a:lstStyle/>
          <a:p>
            <a:r>
              <a:rPr lang="ru-RU" sz="4800" dirty="0" smtClean="0">
                <a:solidFill>
                  <a:schemeClr val="bg1"/>
                </a:solidFill>
              </a:rPr>
              <a:t>       </a:t>
            </a:r>
          </a:p>
          <a:p>
            <a:r>
              <a:rPr lang="ru-RU" sz="4800" dirty="0" smtClean="0">
                <a:solidFill>
                  <a:schemeClr val="bg1"/>
                </a:solidFill>
              </a:rPr>
              <a:t>         </a:t>
            </a:r>
            <a:endParaRPr lang="ru-RU" sz="3200" b="1"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sp>
        <p:nvSpPr>
          <p:cNvPr id="3" name="Прямоугольник 2"/>
          <p:cNvSpPr/>
          <p:nvPr/>
        </p:nvSpPr>
        <p:spPr>
          <a:xfrm>
            <a:off x="1691680" y="1916832"/>
            <a:ext cx="5472608" cy="3108543"/>
          </a:xfrm>
          <a:prstGeom prst="rect">
            <a:avLst/>
          </a:prstGeom>
        </p:spPr>
        <p:txBody>
          <a:bodyPr wrap="square">
            <a:spAutoFit/>
          </a:bodyPr>
          <a:lstStyle/>
          <a:p>
            <a:r>
              <a:rPr lang="ru-RU" sz="2800" b="1" dirty="0"/>
              <a:t>1. Как хорош лес в багряном уборе осени</a:t>
            </a:r>
            <a:br>
              <a:rPr lang="ru-RU" sz="2800" b="1" dirty="0"/>
            </a:br>
            <a:r>
              <a:rPr lang="ru-RU" sz="2800" b="1" dirty="0"/>
              <a:t>2. В моховых болотах ожерельем рассыпана по кочкам румяная клюква</a:t>
            </a:r>
            <a:br>
              <a:rPr lang="ru-RU" sz="2800" b="1" dirty="0"/>
            </a:br>
            <a:r>
              <a:rPr lang="ru-RU" sz="2800" b="1" dirty="0"/>
              <a:t>3. Какие приметы осени вы знаете </a:t>
            </a:r>
          </a:p>
        </p:txBody>
      </p:sp>
    </p:spTree>
    <p:extLst>
      <p:ext uri="{BB962C8B-B14F-4D97-AF65-F5344CB8AC3E}">
        <p14:creationId xmlns:p14="http://schemas.microsoft.com/office/powerpoint/2010/main" val="270588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56792"/>
            <a:ext cx="8229600" cy="3528392"/>
          </a:xfrm>
        </p:spPr>
        <p:txBody>
          <a:bodyPr>
            <a:normAutofit/>
          </a:bodyPr>
          <a:lstStyle/>
          <a:p>
            <a:r>
              <a:rPr lang="ru-RU" sz="4800" dirty="0" smtClean="0">
                <a:solidFill>
                  <a:schemeClr val="tx1"/>
                </a:solidFill>
              </a:rPr>
              <a:t>СПАСИБО</a:t>
            </a:r>
            <a:br>
              <a:rPr lang="ru-RU" sz="4800" dirty="0" smtClean="0">
                <a:solidFill>
                  <a:schemeClr val="tx1"/>
                </a:solidFill>
              </a:rPr>
            </a:br>
            <a:r>
              <a:rPr lang="ru-RU" sz="4800" dirty="0" smtClean="0">
                <a:solidFill>
                  <a:schemeClr val="tx1"/>
                </a:solidFill>
              </a:rPr>
              <a:t> ЗА УРОК!</a:t>
            </a:r>
            <a:endParaRPr lang="ru-RU" sz="4800" dirty="0">
              <a:solidFill>
                <a:schemeClr val="tx1"/>
              </a:solidFill>
            </a:endParaRPr>
          </a:p>
        </p:txBody>
      </p:sp>
    </p:spTree>
    <p:extLst>
      <p:ext uri="{BB962C8B-B14F-4D97-AF65-F5344CB8AC3E}">
        <p14:creationId xmlns:p14="http://schemas.microsoft.com/office/powerpoint/2010/main" val="407416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smtClean="0">
                <a:solidFill>
                  <a:srgbClr val="FF0000"/>
                </a:solidFill>
              </a:rPr>
              <a:t>               </a:t>
            </a:r>
            <a:r>
              <a:rPr lang="ru-RU" sz="3600" b="1" dirty="0" smtClean="0">
                <a:solidFill>
                  <a:srgbClr val="FF0000"/>
                </a:solidFill>
              </a:rPr>
              <a:t>Лексический диктант.</a:t>
            </a:r>
          </a:p>
          <a:p>
            <a:r>
              <a:rPr lang="ru-RU" sz="2400" dirty="0" smtClean="0"/>
              <a:t>1.Основная единица языка.</a:t>
            </a:r>
          </a:p>
          <a:p>
            <a:r>
              <a:rPr lang="ru-RU" sz="2400" dirty="0" smtClean="0"/>
              <a:t>2. Словарный состав языка.</a:t>
            </a:r>
          </a:p>
          <a:p>
            <a:r>
              <a:rPr lang="ru-RU" sz="2400" dirty="0" smtClean="0"/>
              <a:t>3. Слова, близкие по значению, но разные по </a:t>
            </a:r>
          </a:p>
          <a:p>
            <a:r>
              <a:rPr lang="ru-RU" sz="2400" dirty="0" smtClean="0"/>
              <a:t>звучанию и написанию.</a:t>
            </a:r>
          </a:p>
          <a:p>
            <a:r>
              <a:rPr lang="ru-RU" sz="2400" dirty="0" smtClean="0"/>
              <a:t>4.Слова, вышедшие из употребления.</a:t>
            </a:r>
          </a:p>
          <a:p>
            <a:r>
              <a:rPr lang="ru-RU" sz="2400" dirty="0" smtClean="0"/>
              <a:t>5. Грамматическая основа предложения.</a:t>
            </a:r>
            <a:endParaRPr lang="ru-RU" sz="2400" dirty="0"/>
          </a:p>
        </p:txBody>
      </p:sp>
    </p:spTree>
    <p:extLst>
      <p:ext uri="{BB962C8B-B14F-4D97-AF65-F5344CB8AC3E}">
        <p14:creationId xmlns:p14="http://schemas.microsoft.com/office/powerpoint/2010/main" val="302276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704856" cy="2177752"/>
          </a:xfrm>
        </p:spPr>
        <p:txBody>
          <a:bodyPr/>
          <a:lstStyle/>
          <a:p>
            <a:pPr algn="ctr"/>
            <a:r>
              <a:rPr lang="ru-RU" dirty="0" smtClean="0"/>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dirty="0">
              <a:solidFill>
                <a:srgbClr val="0070C0"/>
              </a:solidFill>
            </a:endParaRPr>
          </a:p>
        </p:txBody>
      </p:sp>
      <p:sp>
        <p:nvSpPr>
          <p:cNvPr id="3" name="Текст 2"/>
          <p:cNvSpPr>
            <a:spLocks noGrp="1"/>
          </p:cNvSpPr>
          <p:nvPr>
            <p:ph type="body" idx="1"/>
          </p:nvPr>
        </p:nvSpPr>
        <p:spPr>
          <a:xfrm>
            <a:off x="1475656" y="1412776"/>
            <a:ext cx="6624736" cy="4464496"/>
          </a:xfrm>
        </p:spPr>
        <p:txBody>
          <a:bodyPr>
            <a:normAutofit/>
          </a:bodyPr>
          <a:lstStyle/>
          <a:p>
            <a:pPr algn="ctr"/>
            <a:r>
              <a:rPr lang="ru-RU" sz="4000" b="1" dirty="0" smtClean="0"/>
              <a:t>СЛОВО, </a:t>
            </a:r>
          </a:p>
          <a:p>
            <a:pPr algn="ctr"/>
            <a:r>
              <a:rPr lang="ru-RU" sz="4000" b="1" dirty="0" smtClean="0"/>
              <a:t>ЛЕКСИКА, </a:t>
            </a:r>
          </a:p>
          <a:p>
            <a:pPr algn="ctr"/>
            <a:r>
              <a:rPr lang="ru-RU" sz="4000" b="1" dirty="0" smtClean="0"/>
              <a:t>СИНОНИМЫ, </a:t>
            </a:r>
          </a:p>
          <a:p>
            <a:pPr algn="ctr"/>
            <a:r>
              <a:rPr lang="ru-RU" sz="4000" b="1" dirty="0" smtClean="0"/>
              <a:t>АРХАИЗМЫ, ПОДЛЕЖАЩЕЕ И СКАЗУЕМОЕ</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908720"/>
            <a:ext cx="7086600" cy="1872208"/>
          </a:xfrm>
        </p:spPr>
        <p:txBody>
          <a:bodyPr/>
          <a:lstStyle/>
          <a:p>
            <a:pPr algn="ctr"/>
            <a:r>
              <a:rPr lang="ru-RU" sz="4000" dirty="0" smtClean="0">
                <a:solidFill>
                  <a:schemeClr val="tx1"/>
                </a:solidFill>
              </a:rPr>
              <a:t/>
            </a:r>
            <a:br>
              <a:rPr lang="ru-RU" sz="4000" dirty="0" smtClean="0">
                <a:solidFill>
                  <a:schemeClr val="tx1"/>
                </a:solidFill>
              </a:rPr>
            </a:br>
            <a:r>
              <a:rPr lang="ru-RU" sz="4000" dirty="0">
                <a:solidFill>
                  <a:schemeClr val="tx1"/>
                </a:solidFill>
              </a:rPr>
              <a:t/>
            </a:r>
            <a:br>
              <a:rPr lang="ru-RU" sz="4000" dirty="0">
                <a:solidFill>
                  <a:schemeClr val="tx1"/>
                </a:solidFill>
              </a:rPr>
            </a:br>
            <a:r>
              <a:rPr lang="ru-RU" sz="4000" dirty="0" smtClean="0">
                <a:solidFill>
                  <a:schemeClr val="tx1"/>
                </a:solidFill>
              </a:rPr>
              <a:t/>
            </a:r>
            <a:br>
              <a:rPr lang="ru-RU" sz="4000" dirty="0" smtClean="0">
                <a:solidFill>
                  <a:schemeClr val="tx1"/>
                </a:solidFill>
              </a:rPr>
            </a:br>
            <a:r>
              <a:rPr lang="ru-RU" sz="4000" dirty="0" smtClean="0">
                <a:solidFill>
                  <a:schemeClr val="tx1"/>
                </a:solidFill>
              </a:rPr>
              <a:t/>
            </a:r>
            <a:br>
              <a:rPr lang="ru-RU" sz="4000" dirty="0" smtClean="0">
                <a:solidFill>
                  <a:schemeClr val="tx1"/>
                </a:solidFill>
              </a:rPr>
            </a:br>
            <a:r>
              <a:rPr lang="ru-RU" sz="4000" dirty="0">
                <a:solidFill>
                  <a:schemeClr val="tx1"/>
                </a:solidFill>
              </a:rPr>
              <a:t/>
            </a:r>
            <a:br>
              <a:rPr lang="ru-RU" sz="4000" dirty="0">
                <a:solidFill>
                  <a:schemeClr val="tx1"/>
                </a:solidFill>
              </a:rPr>
            </a:br>
            <a:r>
              <a:rPr lang="ru-RU" sz="4000" dirty="0" smtClean="0">
                <a:solidFill>
                  <a:schemeClr val="tx1"/>
                </a:solidFill>
              </a:rPr>
              <a:t/>
            </a:r>
            <a:br>
              <a:rPr lang="ru-RU" sz="4000" dirty="0" smtClean="0">
                <a:solidFill>
                  <a:schemeClr val="tx1"/>
                </a:solidFill>
              </a:rPr>
            </a:br>
            <a:r>
              <a:rPr lang="ru-RU" sz="4000" dirty="0">
                <a:solidFill>
                  <a:schemeClr val="tx1"/>
                </a:solidFill>
              </a:rPr>
              <a:t/>
            </a:r>
            <a:br>
              <a:rPr lang="ru-RU" sz="4000" dirty="0">
                <a:solidFill>
                  <a:schemeClr val="tx1"/>
                </a:solidFill>
              </a:rPr>
            </a:br>
            <a:r>
              <a:rPr lang="ru-RU" sz="4000" dirty="0">
                <a:solidFill>
                  <a:schemeClr val="tx1"/>
                </a:solidFill>
              </a:rPr>
              <a:t/>
            </a:r>
            <a:br>
              <a:rPr lang="ru-RU" sz="4000" dirty="0">
                <a:solidFill>
                  <a:schemeClr val="tx1"/>
                </a:solidFill>
              </a:rPr>
            </a:br>
            <a:r>
              <a:rPr lang="ru-RU" sz="4000" dirty="0" smtClean="0">
                <a:solidFill>
                  <a:srgbClr val="FF0000"/>
                </a:solidFill>
              </a:rPr>
              <a:t>СИНТАКСИЧЕСКАЯ ПЯТИМИНУТКА</a:t>
            </a:r>
            <a:endParaRPr lang="ru-RU" sz="4000" dirty="0">
              <a:solidFill>
                <a:srgbClr val="FF0000"/>
              </a:solidFill>
            </a:endParaRPr>
          </a:p>
        </p:txBody>
      </p:sp>
      <p:sp>
        <p:nvSpPr>
          <p:cNvPr id="3" name="Текст 2"/>
          <p:cNvSpPr>
            <a:spLocks noGrp="1"/>
          </p:cNvSpPr>
          <p:nvPr>
            <p:ph type="body" idx="1"/>
          </p:nvPr>
        </p:nvSpPr>
        <p:spPr>
          <a:xfrm>
            <a:off x="1331640" y="3140968"/>
            <a:ext cx="6696744" cy="1800200"/>
          </a:xfrm>
        </p:spPr>
        <p:txBody>
          <a:bodyPr>
            <a:normAutofit/>
          </a:bodyPr>
          <a:lstStyle/>
          <a:p>
            <a:r>
              <a:rPr lang="ru-RU" sz="2400" dirty="0" smtClean="0"/>
              <a:t>Наступили осенние дни, и по небу поплыли серебристые облака.</a:t>
            </a:r>
          </a:p>
          <a:p>
            <a:r>
              <a:rPr lang="ru-RU" sz="2400" dirty="0" smtClean="0"/>
              <a:t>Осенние листья темнеют и теряют свои яркие краски.</a:t>
            </a:r>
            <a:endParaRPr lang="ru-RU" sz="2400" dirty="0"/>
          </a:p>
        </p:txBody>
      </p:sp>
    </p:spTree>
    <p:extLst>
      <p:ext uri="{BB962C8B-B14F-4D97-AF65-F5344CB8AC3E}">
        <p14:creationId xmlns:p14="http://schemas.microsoft.com/office/powerpoint/2010/main" val="10490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Задание:</a:t>
            </a:r>
            <a:endParaRPr lang="ru-RU" dirty="0">
              <a:solidFill>
                <a:srgbClr val="FF0000"/>
              </a:solidFill>
            </a:endParaRPr>
          </a:p>
        </p:txBody>
      </p:sp>
      <p:sp>
        <p:nvSpPr>
          <p:cNvPr id="3" name="Текст 2"/>
          <p:cNvSpPr>
            <a:spLocks noGrp="1"/>
          </p:cNvSpPr>
          <p:nvPr>
            <p:ph type="body" idx="1"/>
          </p:nvPr>
        </p:nvSpPr>
        <p:spPr/>
        <p:txBody>
          <a:bodyPr>
            <a:noAutofit/>
          </a:bodyPr>
          <a:lstStyle/>
          <a:p>
            <a:r>
              <a:rPr lang="ru-RU" sz="2400" dirty="0" smtClean="0"/>
              <a:t>Найти грамматическую основу в каждом предложении.</a:t>
            </a:r>
          </a:p>
          <a:p>
            <a:r>
              <a:rPr lang="ru-RU" sz="2400" dirty="0" smtClean="0"/>
              <a:t>Найти в тексте </a:t>
            </a:r>
            <a:r>
              <a:rPr lang="ru-RU" sz="2400" dirty="0" smtClean="0">
                <a:solidFill>
                  <a:srgbClr val="FF0000"/>
                </a:solidFill>
              </a:rPr>
              <a:t>простое предложение.</a:t>
            </a:r>
          </a:p>
          <a:p>
            <a:r>
              <a:rPr lang="ru-RU" sz="2400" dirty="0" smtClean="0"/>
              <a:t>Отобразить схему простого предложения.</a:t>
            </a:r>
          </a:p>
          <a:p>
            <a:r>
              <a:rPr lang="ru-RU" sz="2400" dirty="0" smtClean="0"/>
              <a:t>Выписать словосочетания.</a:t>
            </a:r>
            <a:endParaRPr lang="ru-RU" sz="2400" dirty="0"/>
          </a:p>
        </p:txBody>
      </p:sp>
    </p:spTree>
    <p:extLst>
      <p:ext uri="{BB962C8B-B14F-4D97-AF65-F5344CB8AC3E}">
        <p14:creationId xmlns:p14="http://schemas.microsoft.com/office/powerpoint/2010/main" val="67483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
            </a:r>
            <a:br>
              <a:rPr lang="ru-RU" sz="2400" dirty="0" smtClean="0"/>
            </a:br>
            <a:r>
              <a:rPr lang="ru-RU" sz="2800" dirty="0" smtClean="0">
                <a:solidFill>
                  <a:schemeClr val="tx1"/>
                </a:solidFill>
              </a:rPr>
              <a:t>1. Листья темнеют и теряют.</a:t>
            </a:r>
            <a:br>
              <a:rPr lang="ru-RU" sz="2800" dirty="0" smtClean="0">
                <a:solidFill>
                  <a:schemeClr val="tx1"/>
                </a:solidFill>
              </a:rPr>
            </a:br>
            <a:endParaRPr lang="ru-RU" sz="2800" dirty="0">
              <a:solidFill>
                <a:schemeClr val="tx1"/>
              </a:solidFill>
            </a:endParaRPr>
          </a:p>
        </p:txBody>
      </p:sp>
      <p:sp>
        <p:nvSpPr>
          <p:cNvPr id="3" name="Текст 2"/>
          <p:cNvSpPr>
            <a:spLocks noGrp="1"/>
          </p:cNvSpPr>
          <p:nvPr>
            <p:ph type="body" idx="1"/>
          </p:nvPr>
        </p:nvSpPr>
        <p:spPr/>
        <p:txBody>
          <a:bodyPr>
            <a:normAutofit fontScale="25000" lnSpcReduction="20000"/>
          </a:bodyPr>
          <a:lstStyle/>
          <a:p>
            <a:endParaRPr lang="ru-RU" dirty="0" smtClean="0"/>
          </a:p>
          <a:p>
            <a:r>
              <a:rPr lang="ru-RU" sz="4000" dirty="0" smtClean="0"/>
              <a:t>   </a:t>
            </a:r>
            <a:r>
              <a:rPr lang="ru-RU" sz="7000" dirty="0" smtClean="0"/>
              <a:t>  2. </a:t>
            </a:r>
            <a:r>
              <a:rPr lang="en-US" sz="7000" dirty="0" smtClean="0"/>
              <a:t>[- = </a:t>
            </a:r>
            <a:r>
              <a:rPr lang="ru-RU" sz="7000" dirty="0"/>
              <a:t>и</a:t>
            </a:r>
            <a:r>
              <a:rPr lang="en-US" sz="7000" dirty="0" smtClean="0"/>
              <a:t> =]</a:t>
            </a:r>
            <a:endParaRPr lang="ru-RU" sz="7000" dirty="0" smtClean="0"/>
          </a:p>
          <a:p>
            <a:endParaRPr lang="ru-RU" sz="4000" dirty="0"/>
          </a:p>
          <a:p>
            <a:r>
              <a:rPr lang="ru-RU" sz="8600" dirty="0" smtClean="0"/>
              <a:t>3. Осенние листья; яркие краски; </a:t>
            </a:r>
          </a:p>
          <a:p>
            <a:r>
              <a:rPr lang="ru-RU" sz="8600" dirty="0"/>
              <a:t> </a:t>
            </a:r>
            <a:r>
              <a:rPr lang="ru-RU" sz="8600" dirty="0" smtClean="0"/>
              <a:t>   теряют краски</a:t>
            </a:r>
            <a:endParaRPr lang="ru-RU" sz="8600" dirty="0"/>
          </a:p>
        </p:txBody>
      </p:sp>
    </p:spTree>
    <p:extLst>
      <p:ext uri="{BB962C8B-B14F-4D97-AF65-F5344CB8AC3E}">
        <p14:creationId xmlns:p14="http://schemas.microsoft.com/office/powerpoint/2010/main" val="231376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692696"/>
            <a:ext cx="6984776" cy="5832648"/>
          </a:xfrm>
        </p:spPr>
        <p:txBody>
          <a:bodyPr>
            <a:normAutofit/>
          </a:bodyPr>
          <a:lstStyle/>
          <a:p>
            <a:pPr algn="l"/>
            <a:r>
              <a:rPr lang="ru-RU" sz="3600" dirty="0" smtClean="0">
                <a:solidFill>
                  <a:schemeClr val="tx1"/>
                </a:solidFill>
                <a:latin typeface="+mn-lt"/>
              </a:rPr>
              <a:t>1. Дать характеристику предложения.</a:t>
            </a:r>
            <a:br>
              <a:rPr lang="ru-RU" sz="3600" dirty="0" smtClean="0">
                <a:solidFill>
                  <a:schemeClr val="tx1"/>
                </a:solidFill>
                <a:latin typeface="+mn-lt"/>
              </a:rPr>
            </a:br>
            <a:r>
              <a:rPr lang="ru-RU" sz="3600" dirty="0" smtClean="0">
                <a:solidFill>
                  <a:schemeClr val="tx1"/>
                </a:solidFill>
                <a:latin typeface="+mn-lt"/>
              </a:rPr>
              <a:t>2. Найти грамматическую основу</a:t>
            </a:r>
            <a:br>
              <a:rPr lang="ru-RU" sz="3600" dirty="0" smtClean="0">
                <a:solidFill>
                  <a:schemeClr val="tx1"/>
                </a:solidFill>
                <a:latin typeface="+mn-lt"/>
              </a:rPr>
            </a:br>
            <a:r>
              <a:rPr lang="ru-RU" sz="3600" dirty="0" smtClean="0">
                <a:solidFill>
                  <a:schemeClr val="tx1"/>
                </a:solidFill>
                <a:latin typeface="+mn-lt"/>
              </a:rPr>
              <a:t>3. Пояснить постановку знака препинания</a:t>
            </a:r>
            <a:br>
              <a:rPr lang="ru-RU" sz="3600" dirty="0" smtClean="0">
                <a:solidFill>
                  <a:schemeClr val="tx1"/>
                </a:solidFill>
                <a:latin typeface="+mn-lt"/>
              </a:rPr>
            </a:br>
            <a:r>
              <a:rPr lang="ru-RU" sz="3600" dirty="0" smtClean="0">
                <a:solidFill>
                  <a:schemeClr val="tx1"/>
                </a:solidFill>
                <a:latin typeface="+mn-lt"/>
              </a:rPr>
              <a:t>4. </a:t>
            </a:r>
            <a:r>
              <a:rPr lang="ru-RU" sz="3600" dirty="0">
                <a:solidFill>
                  <a:schemeClr val="tx1"/>
                </a:solidFill>
                <a:latin typeface="+mn-lt"/>
              </a:rPr>
              <a:t>Н</a:t>
            </a:r>
            <a:r>
              <a:rPr lang="ru-RU" sz="3600" dirty="0" smtClean="0">
                <a:solidFill>
                  <a:schemeClr val="tx1"/>
                </a:solidFill>
                <a:latin typeface="+mn-lt"/>
              </a:rPr>
              <a:t>арисовать схему</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232248"/>
          </a:xfrm>
        </p:spPr>
        <p:txBody>
          <a:bodyPr>
            <a:normAutofit/>
          </a:bodyPr>
          <a:lstStyle/>
          <a:p>
            <a:r>
              <a:rPr lang="ru-RU" sz="4800" dirty="0" smtClean="0">
                <a:solidFill>
                  <a:schemeClr val="bg1"/>
                </a:solidFill>
                <a:latin typeface="+mn-lt"/>
              </a:rPr>
              <a:t>.</a:t>
            </a:r>
            <a:endParaRPr lang="ru-RU" sz="4800" dirty="0">
              <a:solidFill>
                <a:schemeClr val="bg1"/>
              </a:solidFill>
              <a:latin typeface="+mn-lt"/>
            </a:endParaRPr>
          </a:p>
        </p:txBody>
      </p:sp>
      <p:sp>
        <p:nvSpPr>
          <p:cNvPr id="3" name="TextBox 2"/>
          <p:cNvSpPr txBox="1"/>
          <p:nvPr/>
        </p:nvSpPr>
        <p:spPr>
          <a:xfrm>
            <a:off x="1475656" y="1700808"/>
            <a:ext cx="7056784" cy="3385542"/>
          </a:xfrm>
          <a:prstGeom prst="rect">
            <a:avLst/>
          </a:prstGeom>
          <a:noFill/>
        </p:spPr>
        <p:txBody>
          <a:bodyPr wrap="square" rtlCol="0">
            <a:spAutoFit/>
          </a:bodyPr>
          <a:lstStyle/>
          <a:p>
            <a:r>
              <a:rPr lang="ru-RU" sz="3600" i="1" dirty="0" smtClean="0"/>
              <a:t>В огороде растет душистая, сладкая, вкусная клубника.</a:t>
            </a:r>
          </a:p>
          <a:p>
            <a:endParaRPr lang="ru-RU" sz="4000" dirty="0">
              <a:solidFill>
                <a:schemeClr val="bg1"/>
              </a:solidFill>
            </a:endParaRPr>
          </a:p>
          <a:p>
            <a:r>
              <a:rPr lang="en-US" sz="6600" dirty="0" smtClean="0">
                <a:solidFill>
                  <a:schemeClr val="bg1"/>
                </a:solidFill>
              </a:rPr>
              <a:t>O</a:t>
            </a:r>
            <a:r>
              <a:rPr lang="ru-RU" sz="6600" dirty="0" smtClean="0">
                <a:solidFill>
                  <a:schemeClr val="bg1"/>
                </a:solidFill>
              </a:rPr>
              <a:t>,</a:t>
            </a:r>
            <a:r>
              <a:rPr lang="en-US" sz="6600" dirty="0" smtClean="0">
                <a:solidFill>
                  <a:schemeClr val="bg1"/>
                </a:solidFill>
              </a:rPr>
              <a:t>O</a:t>
            </a:r>
            <a:r>
              <a:rPr lang="ru-RU" sz="6600" dirty="0" smtClean="0">
                <a:solidFill>
                  <a:schemeClr val="bg1"/>
                </a:solidFill>
              </a:rPr>
              <a:t>,</a:t>
            </a:r>
            <a:r>
              <a:rPr lang="en-US" sz="6600" dirty="0" smtClean="0">
                <a:solidFill>
                  <a:schemeClr val="bg1"/>
                </a:solidFill>
              </a:rPr>
              <a:t>O</a:t>
            </a:r>
            <a:r>
              <a:rPr lang="ru-RU" sz="6600" dirty="0" smtClean="0">
                <a:solidFill>
                  <a:schemeClr val="bg1"/>
                </a:solidFill>
              </a:rPr>
              <a:t>.</a:t>
            </a:r>
          </a:p>
          <a:p>
            <a:endParaRPr lang="ru-RU" dirty="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700808"/>
            <a:ext cx="6336704" cy="3528392"/>
          </a:xfrm>
        </p:spPr>
        <p:txBody>
          <a:bodyPr>
            <a:normAutofit fontScale="90000"/>
          </a:bodyPr>
          <a:lstStyle/>
          <a:p>
            <a:pPr algn="l">
              <a:lnSpc>
                <a:spcPct val="90000"/>
              </a:lnSpc>
            </a:pPr>
            <a:r>
              <a:rPr lang="ru-RU" sz="3100" i="1" u="sng" dirty="0" smtClean="0">
                <a:solidFill>
                  <a:schemeClr val="tx1"/>
                </a:solidFill>
              </a:rPr>
              <a:t>Правила постановки знаков препинания при однородных членах</a:t>
            </a:r>
            <a:r>
              <a:rPr lang="ru-RU" sz="3600" i="1" u="sng" dirty="0" smtClean="0">
                <a:solidFill>
                  <a:schemeClr val="tx1"/>
                </a:solidFill>
              </a:rPr>
              <a:t/>
            </a:r>
            <a:br>
              <a:rPr lang="ru-RU" sz="3600" i="1" u="sng" dirty="0" smtClean="0">
                <a:solidFill>
                  <a:schemeClr val="tx1"/>
                </a:solidFill>
              </a:rPr>
            </a:br>
            <a:r>
              <a:rPr lang="ru-RU" sz="2200" dirty="0" smtClean="0">
                <a:solidFill>
                  <a:schemeClr val="tx1"/>
                </a:solidFill>
              </a:rPr>
              <a:t>1. Если однородные члены соединяются одиночным союзом </a:t>
            </a:r>
            <a:r>
              <a:rPr lang="ru-RU" sz="2200" i="1" u="sng" dirty="0" smtClean="0">
                <a:solidFill>
                  <a:schemeClr val="tx1"/>
                </a:solidFill>
              </a:rPr>
              <a:t>и</a:t>
            </a:r>
            <a:r>
              <a:rPr lang="ru-RU" sz="2200" dirty="0" smtClean="0">
                <a:solidFill>
                  <a:schemeClr val="tx1"/>
                </a:solidFill>
              </a:rPr>
              <a:t>, запятая не ставится.</a:t>
            </a:r>
            <a:br>
              <a:rPr lang="ru-RU" sz="2200" dirty="0" smtClean="0">
                <a:solidFill>
                  <a:schemeClr val="tx1"/>
                </a:solidFill>
              </a:rPr>
            </a:br>
            <a:r>
              <a:rPr lang="ru-RU" sz="2200" dirty="0" smtClean="0">
                <a:solidFill>
                  <a:schemeClr val="tx1"/>
                </a:solidFill>
              </a:rPr>
              <a:t>2. Если однородные члены связаны бессоюзной связью, запятая ставится.</a:t>
            </a:r>
            <a:br>
              <a:rPr lang="ru-RU" sz="2200" dirty="0" smtClean="0">
                <a:solidFill>
                  <a:schemeClr val="tx1"/>
                </a:solidFill>
              </a:rPr>
            </a:br>
            <a:r>
              <a:rPr lang="ru-RU" sz="2200" dirty="0" smtClean="0">
                <a:solidFill>
                  <a:schemeClr val="tx1"/>
                </a:solidFill>
              </a:rPr>
              <a:t>3. Если однородные члены соединены  противительными союзами </a:t>
            </a:r>
            <a:r>
              <a:rPr lang="ru-RU" sz="2200" i="1" u="sng" dirty="0" smtClean="0">
                <a:solidFill>
                  <a:schemeClr val="tx1"/>
                </a:solidFill>
              </a:rPr>
              <a:t>а, но, да,</a:t>
            </a:r>
            <a:r>
              <a:rPr lang="ru-RU" sz="2200" dirty="0" smtClean="0">
                <a:solidFill>
                  <a:schemeClr val="tx1"/>
                </a:solidFill>
              </a:rPr>
              <a:t> запятая ставится.</a:t>
            </a:r>
            <a:br>
              <a:rPr lang="ru-RU" sz="2200" dirty="0" smtClean="0">
                <a:solidFill>
                  <a:schemeClr val="tx1"/>
                </a:solidFill>
              </a:rPr>
            </a:br>
            <a:r>
              <a:rPr lang="ru-RU" sz="2200" dirty="0" smtClean="0">
                <a:solidFill>
                  <a:schemeClr val="tx1"/>
                </a:solidFill>
              </a:rPr>
              <a:t>4. Если однородные члены соединены </a:t>
            </a:r>
            <a:r>
              <a:rPr lang="ru-RU" sz="2200" i="1" dirty="0" smtClean="0">
                <a:solidFill>
                  <a:schemeClr val="tx1"/>
                </a:solidFill>
              </a:rPr>
              <a:t>повторяющимися  союзами и</a:t>
            </a:r>
            <a:r>
              <a:rPr lang="ru-RU" sz="2200" dirty="0" smtClean="0">
                <a:solidFill>
                  <a:schemeClr val="tx1"/>
                </a:solidFill>
              </a:rPr>
              <a:t>, запятые ставятся.</a:t>
            </a:r>
            <a:br>
              <a:rPr lang="ru-RU" sz="2200" dirty="0" smtClean="0">
                <a:solidFill>
                  <a:schemeClr val="tx1"/>
                </a:solidFill>
              </a:rPr>
            </a:br>
            <a:r>
              <a:rPr lang="ru-RU" sz="2200" dirty="0" smtClean="0">
                <a:solidFill>
                  <a:schemeClr val="tx1"/>
                </a:solidFill>
              </a:rPr>
              <a:t>5. Если однородные члены объединены в пары, то запятая ставится только на границе пар.</a:t>
            </a:r>
            <a:r>
              <a:rPr lang="ru-RU" sz="2200" dirty="0" smtClean="0">
                <a:solidFill>
                  <a:srgbClr val="002060"/>
                </a:solidFill>
              </a:rPr>
              <a:t/>
            </a:r>
            <a:br>
              <a:rPr lang="ru-RU" sz="2200" dirty="0" smtClean="0">
                <a:solidFill>
                  <a:srgbClr val="002060"/>
                </a:solidFill>
              </a:rPr>
            </a:br>
            <a:endParaRPr lang="ru-RU" sz="2200" dirty="0">
              <a:solidFill>
                <a:srgbClr val="002060"/>
              </a:solidFill>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213</TotalTime>
  <Words>176</Words>
  <Application>Microsoft Office PowerPoint</Application>
  <PresentationFormat>Экран (4:3)</PresentationFormat>
  <Paragraphs>42</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Book Antiqua</vt:lpstr>
      <vt:lpstr>Lucida Sans</vt:lpstr>
      <vt:lpstr>Times New Roman</vt:lpstr>
      <vt:lpstr>Wingdings</vt:lpstr>
      <vt:lpstr>Wingdings 2</vt:lpstr>
      <vt:lpstr>Wingdings 3</vt:lpstr>
      <vt:lpstr>Апекс</vt:lpstr>
      <vt:lpstr>СЛОВОСОЧЕТАНИЕ. Простое предложение..</vt:lpstr>
      <vt:lpstr>Презентация PowerPoint</vt:lpstr>
      <vt:lpstr>     </vt:lpstr>
      <vt:lpstr>        СИНТАКСИЧЕСКАЯ ПЯТИМИНУТКА</vt:lpstr>
      <vt:lpstr>Задание:</vt:lpstr>
      <vt:lpstr> 1. Листья темнеют и теряют. </vt:lpstr>
      <vt:lpstr>1. Дать характеристику предложения. 2. Найти грамматическую основу 3. Пояснить постановку знака препинания 4. Нарисовать схему </vt:lpstr>
      <vt:lpstr>.</vt:lpstr>
      <vt:lpstr>Правила постановки знаков препинания при однородных членах 1. Если однородные члены соединяются одиночным союзом и, запятая не ставится. 2. Если однородные члены связаны бессоюзной связью, запятая ставится. 3. Если однородные члены соединены  противительными союзами а, но, да, запятая ставится. 4. Если однородные члены соединены повторяющимися  союзами и, запятые ставятся. 5. Если однородные члены объединены в пары, то запятая ставится только на границе пар. </vt:lpstr>
      <vt:lpstr>            На какие группы делятся простые предложения по наличию второстепенных членов?  Какие бывают предложения по цели высказывания?                     ПРОСТЫЕ ПРЕДЛОЖЕНИЯ  По цели высказывания:                         По наличию         - повествовательные                                второстепенных членов: - вопросительные                                     - распространенные - побудительные                                         - нераспространенные  </vt:lpstr>
      <vt:lpstr>Поставьте самостоятельно знаки препинания в конце приведенных ниже примеров.  Какие это предложения ?     </vt:lpstr>
      <vt:lpstr>.</vt:lpstr>
      <vt:lpstr>СПАСИБО  ЗА УРОК!</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Однородные члены предложения</dc:title>
  <dc:creator>Galya</dc:creator>
  <cp:lastModifiedBy>Muslim Asilderov</cp:lastModifiedBy>
  <cp:revision>14</cp:revision>
  <dcterms:created xsi:type="dcterms:W3CDTF">2013-10-26T11:49:55Z</dcterms:created>
  <dcterms:modified xsi:type="dcterms:W3CDTF">2018-09-11T22:40:09Z</dcterms:modified>
</cp:coreProperties>
</file>