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530" r:id="rId3"/>
    <p:sldId id="539" r:id="rId4"/>
    <p:sldId id="541" r:id="rId5"/>
    <p:sldId id="545" r:id="rId6"/>
    <p:sldId id="546" r:id="rId7"/>
    <p:sldId id="547" r:id="rId8"/>
    <p:sldId id="548" r:id="rId9"/>
    <p:sldId id="555" r:id="rId10"/>
    <p:sldId id="551" r:id="rId11"/>
    <p:sldId id="5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llogg College" initials="O" lastIdx="0" clrIdx="0"/>
  <p:cmAuthor id="1" name="navar" initials="n" lastIdx="3" clrIdx="1"/>
  <p:cmAuthor id="2" name="Work" initials="W" lastIdx="1" clrIdx="2"/>
  <p:cmAuthor id="3" name="Alex" initials="A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FF"/>
    <a:srgbClr val="F222BC"/>
    <a:srgbClr val="A10F77"/>
    <a:srgbClr val="F5F2AD"/>
    <a:srgbClr val="D0B700"/>
    <a:srgbClr val="D6BD00"/>
    <a:srgbClr val="EADF00"/>
    <a:srgbClr val="D2AA00"/>
    <a:srgbClr val="B8AF00"/>
    <a:srgbClr val="F2EE9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0" autoAdjust="0"/>
    <p:restoredTop sz="95337" autoAdjust="0"/>
  </p:normalViewPr>
  <p:slideViewPr>
    <p:cSldViewPr>
      <p:cViewPr varScale="1">
        <p:scale>
          <a:sx n="66" d="100"/>
          <a:sy n="66" d="100"/>
        </p:scale>
        <p:origin x="-13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83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9B225-5EFA-48B1-8FB3-6D60A59A3036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61E2C-2AD3-4BB1-988E-BEFFAD97DA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54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61E2C-2AD3-4BB1-988E-BEFFAD97DA8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33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EC1E-233B-47AF-B297-C44C993EC026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02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F2241-4D0A-4847-B416-0190A9836A3A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26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5DEC-AC5D-4BD1-9A2F-E96CF10575BE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516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1271-ECDF-4E0D-95AF-26F723CAA663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73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F90C-14BE-41C9-B29E-632C3B157209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94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A7F4-768C-4595-A5CA-58F49532CDEF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85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AC11-2776-4FC9-AA95-DA4718CBE983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65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9B46-D5E9-47EE-B0C0-0DAC3F8D8D5D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23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B1BB-70BE-4F78-ACC8-D4E5E9933E3A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8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319D-59BD-4ECC-9689-71417CCB5EBC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202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1365-2641-4DFE-BFEF-9F1183A6CFB3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72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DA45B-9E6E-47DA-96E6-9BD72F886D5F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8631F-C964-47B5-B9E2-AC2B6FDB9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92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7767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5800" y="0"/>
            <a:ext cx="77724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Текст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Предложение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5800" y="45811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PF Din Text Cond Pro" pitchFamily="2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© </a:t>
            </a:r>
            <a:r>
              <a:rPr lang="sk-SK" dirty="0" smtClean="0">
                <a:solidFill>
                  <a:schemeClr val="bg1"/>
                </a:solidFill>
              </a:rPr>
              <a:t>InfoUrok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 err="1" smtClean="0">
                <a:solidFill>
                  <a:schemeClr val="bg1"/>
                </a:solidFill>
              </a:rPr>
              <a:t>ru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75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27"/>
        <p14:stopEvt time="8379" objId="2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7830" y="404664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</a:rPr>
              <a:t>Виды </a:t>
            </a:r>
            <a:r>
              <a:rPr lang="ru-RU" sz="4400" b="1" dirty="0" smtClean="0">
                <a:solidFill>
                  <a:srgbClr val="00B050"/>
                </a:solidFill>
              </a:rPr>
              <a:t>предложений 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780928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Невосклицательное</a:t>
            </a:r>
            <a:endParaRPr lang="ru-RU" sz="2800" b="1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647903" y="2780928"/>
            <a:ext cx="3049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Восклицательное</a:t>
            </a:r>
            <a:endParaRPr lang="ru-RU" sz="2800" b="1" i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4266" y="4797152"/>
            <a:ext cx="3463951" cy="1589088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 flipH="1">
            <a:off x="2483768" y="1772816"/>
            <a:ext cx="144016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436096" y="1772816"/>
            <a:ext cx="136815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647538" y="1052736"/>
            <a:ext cx="1997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по </a:t>
            </a:r>
            <a:r>
              <a:rPr lang="ru-RU" sz="2400" dirty="0" smtClean="0"/>
              <a:t>интонации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3324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28344" y="175261"/>
            <a:ext cx="36767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</a:rPr>
              <a:t>Тест-опросник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42813" y="1071329"/>
            <a:ext cx="1641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предложений.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8480" y="1618011"/>
            <a:ext cx="1285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по смыслу.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23535" y="2204864"/>
            <a:ext cx="3852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тему или основную мысль текста.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7052" y="1071329"/>
            <a:ext cx="2132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- </a:t>
            </a:r>
            <a:r>
              <a:rPr lang="ru-RU" i="1" dirty="0" smtClean="0"/>
              <a:t>Текст </a:t>
            </a:r>
            <a:r>
              <a:rPr lang="ru-RU" i="1" dirty="0"/>
              <a:t>состоит из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7052" y="1618011"/>
            <a:ext cx="3594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- </a:t>
            </a:r>
            <a:r>
              <a:rPr lang="ru-RU" i="1" dirty="0" smtClean="0"/>
              <a:t>Предложения </a:t>
            </a:r>
            <a:r>
              <a:rPr lang="ru-RU" i="1" dirty="0"/>
              <a:t>в тексте связаны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7052" y="2204864"/>
            <a:ext cx="2500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- </a:t>
            </a:r>
            <a:r>
              <a:rPr lang="ru-RU" i="1" dirty="0" smtClean="0"/>
              <a:t>Заголовок </a:t>
            </a:r>
            <a:r>
              <a:rPr lang="ru-RU" i="1" dirty="0"/>
              <a:t>отражает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7052" y="2780928"/>
            <a:ext cx="3090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- </a:t>
            </a:r>
            <a:r>
              <a:rPr lang="ru-RU" i="1" dirty="0" smtClean="0"/>
              <a:t>В </a:t>
            </a:r>
            <a:r>
              <a:rPr lang="ru-RU" i="1" dirty="0"/>
              <a:t>тексте есть три части: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41567" y="2780928"/>
            <a:ext cx="3766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начало, основная часть, концовка.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7052" y="3356992"/>
            <a:ext cx="6813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- </a:t>
            </a:r>
            <a:r>
              <a:rPr lang="ru-RU" i="1" dirty="0" smtClean="0"/>
              <a:t>Часть </a:t>
            </a:r>
            <a:r>
              <a:rPr lang="ru-RU" i="1" dirty="0"/>
              <a:t>текста от одной красной строки до другой </a:t>
            </a:r>
            <a:endParaRPr lang="ru-RU" i="1" dirty="0" smtClean="0"/>
          </a:p>
          <a:p>
            <a:r>
              <a:rPr lang="ru-RU" i="1" dirty="0" smtClean="0"/>
              <a:t>называется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018650" y="3633991"/>
            <a:ext cx="1113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абзацем</a:t>
            </a:r>
            <a:r>
              <a:rPr lang="ru-RU" i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7052" y="4149080"/>
            <a:ext cx="6453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- </a:t>
            </a:r>
            <a:r>
              <a:rPr lang="ru-RU" i="1" dirty="0" smtClean="0"/>
              <a:t>В </a:t>
            </a:r>
            <a:r>
              <a:rPr lang="ru-RU" i="1" dirty="0"/>
              <a:t>речевом общении люди используют </a:t>
            </a:r>
            <a:r>
              <a:rPr lang="ru-RU" i="1" dirty="0" smtClean="0"/>
              <a:t>три вида </a:t>
            </a:r>
            <a:r>
              <a:rPr lang="ru-RU" i="1" dirty="0"/>
              <a:t>текстов: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4518412"/>
            <a:ext cx="724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текст-повествование, текст-описание, текст-рассуждение.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7052" y="50291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- </a:t>
            </a:r>
            <a:r>
              <a:rPr lang="ru-RU" i="1" dirty="0" smtClean="0"/>
              <a:t>Предложения </a:t>
            </a:r>
            <a:r>
              <a:rPr lang="ru-RU" i="1" dirty="0"/>
              <a:t>по цели высказывания бывают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653770" y="5306131"/>
            <a:ext cx="6446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повествовательные, вопросительные и побудительные.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2018" y="5877272"/>
            <a:ext cx="4543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- </a:t>
            </a:r>
            <a:r>
              <a:rPr lang="ru-RU" i="1" dirty="0" smtClean="0"/>
              <a:t>По </a:t>
            </a:r>
            <a:r>
              <a:rPr lang="ru-RU" i="1" dirty="0"/>
              <a:t>интонации </a:t>
            </a:r>
            <a:r>
              <a:rPr lang="ru-RU" i="1" dirty="0" smtClean="0"/>
              <a:t>предложения </a:t>
            </a:r>
            <a:r>
              <a:rPr lang="ru-RU" i="1" dirty="0"/>
              <a:t>могут быть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0152" y="5877272"/>
            <a:ext cx="914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				             восклицательными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и </a:t>
            </a:r>
            <a:r>
              <a:rPr lang="ru-RU" b="1" i="1" dirty="0">
                <a:solidFill>
                  <a:srgbClr val="C00000"/>
                </a:solidFill>
              </a:rPr>
              <a:t>невосклицательными.</a:t>
            </a:r>
          </a:p>
        </p:txBody>
      </p:sp>
    </p:spTree>
    <p:extLst>
      <p:ext uri="{BB962C8B-B14F-4D97-AF65-F5344CB8AC3E}">
        <p14:creationId xmlns:p14="http://schemas.microsoft.com/office/powerpoint/2010/main" xmlns="" val="8759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31416" y="4941168"/>
            <a:ext cx="7632848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4930" y="3645024"/>
            <a:ext cx="7632848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25831" y="2276872"/>
            <a:ext cx="7632848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4930" y="1149893"/>
            <a:ext cx="7632848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55657" flipH="1">
            <a:off x="-288637" y="-23218"/>
            <a:ext cx="2579630" cy="34213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005114" y="1281979"/>
            <a:ext cx="369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устная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письменная.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3386" y="1283927"/>
            <a:ext cx="2347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Речь</a:t>
            </a:r>
            <a:r>
              <a:rPr lang="ru-RU" sz="2800" b="1" dirty="0"/>
              <a:t> </a:t>
            </a:r>
            <a:r>
              <a:rPr lang="ru-RU" sz="2800" b="1" i="1" dirty="0"/>
              <a:t>бывает</a:t>
            </a:r>
            <a:r>
              <a:rPr lang="ru-RU" sz="2800" b="1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3386" y="2591326"/>
            <a:ext cx="2158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Устная речь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05114" y="2375882"/>
            <a:ext cx="38459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та, которую мы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произносим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слышим.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17656" y="3708030"/>
            <a:ext cx="61141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Речь, которую мы пишем и читаем, </a:t>
            </a:r>
            <a:endParaRPr lang="ru-RU" sz="2800" b="1" i="1" dirty="0" smtClean="0"/>
          </a:p>
          <a:p>
            <a:r>
              <a:rPr lang="ru-RU" sz="2800" b="1" i="1" dirty="0" smtClean="0"/>
              <a:t>называют 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53516" y="4166931"/>
            <a:ext cx="218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исьменной.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5040177"/>
            <a:ext cx="53256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Когда мы обдумываем что-то, </a:t>
            </a:r>
            <a:endParaRPr lang="ru-RU" sz="2800" b="1" i="1" dirty="0" smtClean="0"/>
          </a:p>
          <a:p>
            <a:r>
              <a:rPr lang="ru-RU" sz="2800" b="1" i="1" dirty="0" smtClean="0"/>
              <a:t>то </a:t>
            </a:r>
            <a:r>
              <a:rPr lang="ru-RU" sz="2800" b="1" i="1" dirty="0"/>
              <a:t>пользуемся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04261" y="5471065"/>
            <a:ext cx="3296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внутренней речью.</a:t>
            </a:r>
          </a:p>
        </p:txBody>
      </p:sp>
    </p:spTree>
    <p:extLst>
      <p:ext uri="{BB962C8B-B14F-4D97-AF65-F5344CB8AC3E}">
        <p14:creationId xmlns:p14="http://schemas.microsoft.com/office/powerpoint/2010/main" xmlns="" val="112205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25831" y="4224969"/>
            <a:ext cx="7632848" cy="1080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25831" y="2538482"/>
            <a:ext cx="7632848" cy="1152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4930" y="1149893"/>
            <a:ext cx="7632848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55657" flipH="1">
            <a:off x="327863" y="313851"/>
            <a:ext cx="1860197" cy="30180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048234" y="1152041"/>
            <a:ext cx="43733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письменное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или устное   </a:t>
            </a:r>
          </a:p>
          <a:p>
            <a:pPr>
              <a:spcBef>
                <a:spcPts val="0"/>
              </a:spcBef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высказывание.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57112" y="1283927"/>
            <a:ext cx="2254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Текст – это  </a:t>
            </a:r>
            <a:endParaRPr lang="ru-RU" sz="2800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38700" y="2833760"/>
            <a:ext cx="3149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Текст состоит из 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8023" y="2839346"/>
            <a:ext cx="2448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редложений.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40158" y="4503419"/>
            <a:ext cx="3967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/>
              <a:t>Предложения в тексте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74939" y="4513915"/>
            <a:ext cx="3273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связаны по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смыслу.</a:t>
            </a:r>
          </a:p>
        </p:txBody>
      </p:sp>
    </p:spTree>
    <p:extLst>
      <p:ext uri="{BB962C8B-B14F-4D97-AF65-F5344CB8AC3E}">
        <p14:creationId xmlns:p14="http://schemas.microsoft.com/office/powerpoint/2010/main" xmlns="" val="80194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55657" flipH="1">
            <a:off x="-53210" y="392333"/>
            <a:ext cx="2108775" cy="259027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04048" y="2132856"/>
            <a:ext cx="35012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>
                <a:solidFill>
                  <a:srgbClr val="0070C0"/>
                </a:solidFill>
              </a:rPr>
              <a:t>Мы узнаём, </a:t>
            </a:r>
            <a:r>
              <a:rPr lang="ru-RU" sz="2800" b="1" i="1" dirty="0" smtClean="0">
                <a:solidFill>
                  <a:srgbClr val="0070C0"/>
                </a:solidFill>
              </a:rPr>
              <a:t>о </a:t>
            </a:r>
            <a:r>
              <a:rPr lang="ru-RU" sz="2800" b="1" i="1" dirty="0">
                <a:solidFill>
                  <a:srgbClr val="0070C0"/>
                </a:solidFill>
              </a:rPr>
              <a:t>чём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</a:rPr>
              <a:t>пойдёт </a:t>
            </a:r>
            <a:r>
              <a:rPr lang="ru-RU" sz="2800" b="1" i="1" dirty="0">
                <a:solidFill>
                  <a:srgbClr val="0070C0"/>
                </a:solidFill>
              </a:rPr>
              <a:t>речь дальше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27684" y="2246977"/>
            <a:ext cx="3048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Начало текста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1177" y="3917602"/>
            <a:ext cx="3121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Основная часть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67399" y="3732937"/>
            <a:ext cx="33300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>
                <a:solidFill>
                  <a:srgbClr val="0070C0"/>
                </a:solidFill>
              </a:rPr>
              <a:t>Говорится о самом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</a:rPr>
              <a:t>главном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3916" y="5504525"/>
            <a:ext cx="1904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Концовка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5735" y="5319858"/>
            <a:ext cx="54134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>
                <a:solidFill>
                  <a:srgbClr val="0070C0"/>
                </a:solidFill>
              </a:rPr>
              <a:t>Мы понимаем, что </a:t>
            </a:r>
            <a:r>
              <a:rPr lang="ru-RU" sz="2800" b="1" i="1" dirty="0" smtClean="0">
                <a:solidFill>
                  <a:srgbClr val="0070C0"/>
                </a:solidFill>
              </a:rPr>
              <a:t>сказано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</a:rPr>
              <a:t>всё</a:t>
            </a:r>
            <a:r>
              <a:rPr lang="ru-RU" sz="2800" b="1" i="1" dirty="0">
                <a:solidFill>
                  <a:srgbClr val="0070C0"/>
                </a:solidFill>
              </a:rPr>
              <a:t>, о чём хотел сказать автор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24204" y="494091"/>
            <a:ext cx="5346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Часть </a:t>
            </a:r>
            <a:r>
              <a:rPr lang="ru-RU" sz="2400" i="1" dirty="0"/>
              <a:t>текста, которая пишется с красной </a:t>
            </a:r>
            <a:r>
              <a:rPr lang="ru-RU" sz="2400" i="1" dirty="0" smtClean="0"/>
              <a:t>строки – </a:t>
            </a:r>
            <a:r>
              <a:rPr lang="ru-RU" sz="2400" i="1" dirty="0" smtClean="0">
                <a:solidFill>
                  <a:srgbClr val="C00000"/>
                </a:solidFill>
              </a:rPr>
              <a:t>АБЗАЦ.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63688" y="3327097"/>
            <a:ext cx="65527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727684" y="4839265"/>
            <a:ext cx="655272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Скругленная прямоугольная выноска 10"/>
          <p:cNvSpPr/>
          <p:nvPr/>
        </p:nvSpPr>
        <p:spPr>
          <a:xfrm>
            <a:off x="2472236" y="286487"/>
            <a:ext cx="5754556" cy="1246206"/>
          </a:xfrm>
          <a:prstGeom prst="wedgeRoundRectCallout">
            <a:avLst>
              <a:gd name="adj1" fmla="val -64680"/>
              <a:gd name="adj2" fmla="val 66579"/>
              <a:gd name="adj3" fmla="val 1666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8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7" grpId="0"/>
      <p:bldP spid="7" grpId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 rot="528130">
            <a:off x="3551762" y="1992065"/>
            <a:ext cx="2952328" cy="121594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257233" y="3365627"/>
            <a:ext cx="3726162" cy="150571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 rot="374123">
            <a:off x="5855340" y="3700130"/>
            <a:ext cx="3219974" cy="144016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62914" y="496144"/>
            <a:ext cx="33828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Типы текстов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929" y="3795318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Повествование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1918" y="2267744"/>
            <a:ext cx="2162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Описание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5771" y="4097044"/>
            <a:ext cx="2839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Рассуждение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3593" y="5158178"/>
            <a:ext cx="2882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Что произошло?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84448" y="3472079"/>
            <a:ext cx="1286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Какой?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94988" y="5310897"/>
            <a:ext cx="1540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Почему?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55657" flipH="1">
            <a:off x="327863" y="313851"/>
            <a:ext cx="1860197" cy="301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844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3" grpId="0"/>
      <p:bldP spid="11" grpId="0"/>
      <p:bldP spid="12" grpId="0"/>
      <p:bldP spid="18" grpId="0"/>
      <p:bldP spid="21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72450" y="1916113"/>
            <a:ext cx="571500" cy="357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966"/>
            <a:ext cx="3503902" cy="26279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grpSp>
        <p:nvGrpSpPr>
          <p:cNvPr id="12" name="Группа 11"/>
          <p:cNvGrpSpPr/>
          <p:nvPr/>
        </p:nvGrpSpPr>
        <p:grpSpPr>
          <a:xfrm>
            <a:off x="1475656" y="2815365"/>
            <a:ext cx="5976664" cy="3312368"/>
            <a:chOff x="1475656" y="2815365"/>
            <a:chExt cx="5976664" cy="3312368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1475656" y="2815365"/>
              <a:ext cx="5976664" cy="3312368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666088" y="2963216"/>
              <a:ext cx="5786232" cy="3046988"/>
              <a:chOff x="1666088" y="2963216"/>
              <a:chExt cx="5786232" cy="3046988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666088" y="2963216"/>
                <a:ext cx="5786232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i="1" dirty="0" smtClean="0">
                    <a:solidFill>
                      <a:srgbClr val="002060"/>
                    </a:solidFill>
                    <a:latin typeface="Consolas" pitchFamily="49" charset="0"/>
                    <a:cs typeface="Consolas" pitchFamily="49" charset="0"/>
                  </a:rPr>
                  <a:t>Пишет </a:t>
                </a:r>
                <a:r>
                  <a:rPr lang="ru-RU" sz="2400" i="1" dirty="0">
                    <a:solidFill>
                      <a:srgbClr val="002060"/>
                    </a:solidFill>
                    <a:latin typeface="Consolas" pitchFamily="49" charset="0"/>
                    <a:cs typeface="Consolas" pitchFamily="49" charset="0"/>
                  </a:rPr>
                  <a:t>вам известнейший </a:t>
                </a:r>
                <a:r>
                  <a:rPr lang="ru-RU" sz="2400" i="1" dirty="0" smtClean="0">
                    <a:solidFill>
                      <a:srgbClr val="002060"/>
                    </a:solidFill>
                    <a:latin typeface="Consolas" pitchFamily="49" charset="0"/>
                    <a:cs typeface="Consolas" pitchFamily="49" charset="0"/>
                  </a:rPr>
                  <a:t>писатель</a:t>
                </a:r>
              </a:p>
              <a:p>
                <a:r>
                  <a:rPr lang="ru-RU" sz="2400" i="1" dirty="0" smtClean="0">
                    <a:solidFill>
                      <a:srgbClr val="002060"/>
                    </a:solidFill>
                    <a:latin typeface="Consolas" pitchFamily="49" charset="0"/>
                    <a:cs typeface="Consolas" pitchFamily="49" charset="0"/>
                  </a:rPr>
                  <a:t>и </a:t>
                </a:r>
                <a:r>
                  <a:rPr lang="ru-RU" sz="2400" i="1" dirty="0">
                    <a:solidFill>
                      <a:srgbClr val="002060"/>
                    </a:solidFill>
                    <a:latin typeface="Consolas" pitchFamily="49" charset="0"/>
                    <a:cs typeface="Consolas" pitchFamily="49" charset="0"/>
                  </a:rPr>
                  <a:t>поэт – Незнайка! </a:t>
                </a:r>
              </a:p>
              <a:p>
                <a:r>
                  <a:rPr lang="ru-RU" sz="2400" i="1" dirty="0">
                    <a:solidFill>
                      <a:srgbClr val="002060"/>
                    </a:solidFill>
                    <a:latin typeface="Consolas" pitchFamily="49" charset="0"/>
                    <a:cs typeface="Consolas" pitchFamily="49" charset="0"/>
                  </a:rPr>
                  <a:t>Я – Незнайка, великий поэт!</a:t>
                </a:r>
                <a:br>
                  <a:rPr lang="ru-RU" sz="2400" i="1" dirty="0">
                    <a:solidFill>
                      <a:srgbClr val="002060"/>
                    </a:solidFill>
                    <a:latin typeface="Consolas" pitchFamily="49" charset="0"/>
                    <a:cs typeface="Consolas" pitchFamily="49" charset="0"/>
                  </a:rPr>
                </a:br>
                <a:r>
                  <a:rPr lang="ru-RU" sz="2400" i="1" dirty="0">
                    <a:solidFill>
                      <a:srgbClr val="002060"/>
                    </a:solidFill>
                    <a:latin typeface="Consolas" pitchFamily="49" charset="0"/>
                    <a:cs typeface="Consolas" pitchFamily="49" charset="0"/>
                  </a:rPr>
                  <a:t>Меня знает весь белый свет.</a:t>
                </a:r>
                <a:br>
                  <a:rPr lang="ru-RU" sz="2400" i="1" dirty="0">
                    <a:solidFill>
                      <a:srgbClr val="002060"/>
                    </a:solidFill>
                    <a:latin typeface="Consolas" pitchFamily="49" charset="0"/>
                    <a:cs typeface="Consolas" pitchFamily="49" charset="0"/>
                  </a:rPr>
                </a:br>
                <a:r>
                  <a:rPr lang="ru-RU" sz="2400" i="1" dirty="0">
                    <a:solidFill>
                      <a:srgbClr val="002060"/>
                    </a:solidFill>
                    <a:latin typeface="Consolas" pitchFamily="49" charset="0"/>
                    <a:cs typeface="Consolas" pitchFamily="49" charset="0"/>
                  </a:rPr>
                  <a:t>От меня вам всем – привет!</a:t>
                </a:r>
              </a:p>
              <a:p>
                <a:r>
                  <a:rPr lang="ru-RU" sz="2400" i="1" dirty="0">
                    <a:solidFill>
                      <a:srgbClr val="002060"/>
                    </a:solidFill>
                    <a:latin typeface="Consolas" pitchFamily="49" charset="0"/>
                    <a:cs typeface="Consolas" pitchFamily="49" charset="0"/>
                  </a:rPr>
                  <a:t>Помогите мне, пожалуйста, выполнить очень трудное задание.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475401" y="5640872"/>
                <a:ext cx="4363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i="1" dirty="0">
                    <a:solidFill>
                      <a:srgbClr val="002060"/>
                    </a:solidFill>
                    <a:latin typeface="Consolas" pitchFamily="49" charset="0"/>
                    <a:cs typeface="Consolas" pitchFamily="49" charset="0"/>
                  </a:rPr>
                  <a:t> Великий писатель и поэт Незнайка</a:t>
                </a:r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5332596" y="717190"/>
            <a:ext cx="3013000" cy="2146491"/>
            <a:chOff x="5332596" y="717190"/>
            <a:chExt cx="3013000" cy="2146491"/>
          </a:xfrm>
        </p:grpSpPr>
        <p:pic>
          <p:nvPicPr>
            <p:cNvPr id="4" name="Picture 2" descr="C:\Documents and Settings\дом\Рабочий стол\незнайка\Russia_stamp_1992_№1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71501">
              <a:off x="5332596" y="717190"/>
              <a:ext cx="3013000" cy="214649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3" name="Полилиния 12"/>
            <p:cNvSpPr/>
            <p:nvPr/>
          </p:nvSpPr>
          <p:spPr>
            <a:xfrm>
              <a:off x="7629525" y="2249195"/>
              <a:ext cx="266700" cy="486359"/>
            </a:xfrm>
            <a:custGeom>
              <a:avLst/>
              <a:gdLst>
                <a:gd name="connsiteX0" fmla="*/ 200025 w 266700"/>
                <a:gd name="connsiteY0" fmla="*/ 584 h 486359"/>
                <a:gd name="connsiteX1" fmla="*/ 152400 w 266700"/>
                <a:gd name="connsiteY1" fmla="*/ 10109 h 486359"/>
                <a:gd name="connsiteX2" fmla="*/ 114300 w 266700"/>
                <a:gd name="connsiteY2" fmla="*/ 67259 h 486359"/>
                <a:gd name="connsiteX3" fmla="*/ 95250 w 266700"/>
                <a:gd name="connsiteY3" fmla="*/ 124409 h 486359"/>
                <a:gd name="connsiteX4" fmla="*/ 85725 w 266700"/>
                <a:gd name="connsiteY4" fmla="*/ 152984 h 486359"/>
                <a:gd name="connsiteX5" fmla="*/ 76200 w 266700"/>
                <a:gd name="connsiteY5" fmla="*/ 191084 h 486359"/>
                <a:gd name="connsiteX6" fmla="*/ 66675 w 266700"/>
                <a:gd name="connsiteY6" fmla="*/ 219659 h 486359"/>
                <a:gd name="connsiteX7" fmla="*/ 28575 w 266700"/>
                <a:gd name="connsiteY7" fmla="*/ 276809 h 486359"/>
                <a:gd name="connsiteX8" fmla="*/ 9525 w 266700"/>
                <a:gd name="connsiteY8" fmla="*/ 362534 h 486359"/>
                <a:gd name="connsiteX9" fmla="*/ 0 w 266700"/>
                <a:gd name="connsiteY9" fmla="*/ 391109 h 486359"/>
                <a:gd name="connsiteX10" fmla="*/ 38100 w 266700"/>
                <a:gd name="connsiteY10" fmla="*/ 476834 h 486359"/>
                <a:gd name="connsiteX11" fmla="*/ 66675 w 266700"/>
                <a:gd name="connsiteY11" fmla="*/ 486359 h 486359"/>
                <a:gd name="connsiteX12" fmla="*/ 114300 w 266700"/>
                <a:gd name="connsiteY12" fmla="*/ 476834 h 486359"/>
                <a:gd name="connsiteX13" fmla="*/ 123825 w 266700"/>
                <a:gd name="connsiteY13" fmla="*/ 448259 h 486359"/>
                <a:gd name="connsiteX14" fmla="*/ 161925 w 266700"/>
                <a:gd name="connsiteY14" fmla="*/ 391109 h 486359"/>
                <a:gd name="connsiteX15" fmla="*/ 180975 w 266700"/>
                <a:gd name="connsiteY15" fmla="*/ 362534 h 486359"/>
                <a:gd name="connsiteX16" fmla="*/ 209550 w 266700"/>
                <a:gd name="connsiteY16" fmla="*/ 276809 h 486359"/>
                <a:gd name="connsiteX17" fmla="*/ 219075 w 266700"/>
                <a:gd name="connsiteY17" fmla="*/ 248234 h 486359"/>
                <a:gd name="connsiteX18" fmla="*/ 228600 w 266700"/>
                <a:gd name="connsiteY18" fmla="*/ 210134 h 486359"/>
                <a:gd name="connsiteX19" fmla="*/ 257175 w 266700"/>
                <a:gd name="connsiteY19" fmla="*/ 124409 h 486359"/>
                <a:gd name="connsiteX20" fmla="*/ 266700 w 266700"/>
                <a:gd name="connsiteY20" fmla="*/ 95834 h 486359"/>
                <a:gd name="connsiteX21" fmla="*/ 228600 w 266700"/>
                <a:gd name="connsiteY21" fmla="*/ 48209 h 486359"/>
                <a:gd name="connsiteX22" fmla="*/ 209550 w 266700"/>
                <a:gd name="connsiteY22" fmla="*/ 19634 h 486359"/>
                <a:gd name="connsiteX23" fmla="*/ 200025 w 266700"/>
                <a:gd name="connsiteY23" fmla="*/ 584 h 48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6700" h="486359">
                  <a:moveTo>
                    <a:pt x="200025" y="584"/>
                  </a:moveTo>
                  <a:cubicBezTo>
                    <a:pt x="190500" y="-1004"/>
                    <a:pt x="165179" y="170"/>
                    <a:pt x="152400" y="10109"/>
                  </a:cubicBezTo>
                  <a:cubicBezTo>
                    <a:pt x="134328" y="24165"/>
                    <a:pt x="121540" y="45539"/>
                    <a:pt x="114300" y="67259"/>
                  </a:cubicBezTo>
                  <a:lnTo>
                    <a:pt x="95250" y="124409"/>
                  </a:lnTo>
                  <a:cubicBezTo>
                    <a:pt x="92075" y="133934"/>
                    <a:pt x="88160" y="143244"/>
                    <a:pt x="85725" y="152984"/>
                  </a:cubicBezTo>
                  <a:cubicBezTo>
                    <a:pt x="82550" y="165684"/>
                    <a:pt x="79796" y="178497"/>
                    <a:pt x="76200" y="191084"/>
                  </a:cubicBezTo>
                  <a:cubicBezTo>
                    <a:pt x="73442" y="200738"/>
                    <a:pt x="71551" y="210882"/>
                    <a:pt x="66675" y="219659"/>
                  </a:cubicBezTo>
                  <a:cubicBezTo>
                    <a:pt x="55556" y="239673"/>
                    <a:pt x="28575" y="276809"/>
                    <a:pt x="28575" y="276809"/>
                  </a:cubicBezTo>
                  <a:cubicBezTo>
                    <a:pt x="22028" y="309545"/>
                    <a:pt x="18493" y="331147"/>
                    <a:pt x="9525" y="362534"/>
                  </a:cubicBezTo>
                  <a:cubicBezTo>
                    <a:pt x="6767" y="372188"/>
                    <a:pt x="3175" y="381584"/>
                    <a:pt x="0" y="391109"/>
                  </a:cubicBezTo>
                  <a:cubicBezTo>
                    <a:pt x="7955" y="438841"/>
                    <a:pt x="-1492" y="450440"/>
                    <a:pt x="38100" y="476834"/>
                  </a:cubicBezTo>
                  <a:cubicBezTo>
                    <a:pt x="46454" y="482403"/>
                    <a:pt x="57150" y="483184"/>
                    <a:pt x="66675" y="486359"/>
                  </a:cubicBezTo>
                  <a:cubicBezTo>
                    <a:pt x="82550" y="483184"/>
                    <a:pt x="100830" y="485814"/>
                    <a:pt x="114300" y="476834"/>
                  </a:cubicBezTo>
                  <a:cubicBezTo>
                    <a:pt x="122654" y="471265"/>
                    <a:pt x="118949" y="457036"/>
                    <a:pt x="123825" y="448259"/>
                  </a:cubicBezTo>
                  <a:cubicBezTo>
                    <a:pt x="134944" y="428245"/>
                    <a:pt x="149225" y="410159"/>
                    <a:pt x="161925" y="391109"/>
                  </a:cubicBezTo>
                  <a:cubicBezTo>
                    <a:pt x="168275" y="381584"/>
                    <a:pt x="177355" y="373394"/>
                    <a:pt x="180975" y="362534"/>
                  </a:cubicBezTo>
                  <a:lnTo>
                    <a:pt x="209550" y="276809"/>
                  </a:lnTo>
                  <a:cubicBezTo>
                    <a:pt x="212725" y="267284"/>
                    <a:pt x="216640" y="257974"/>
                    <a:pt x="219075" y="248234"/>
                  </a:cubicBezTo>
                  <a:cubicBezTo>
                    <a:pt x="222250" y="235534"/>
                    <a:pt x="224838" y="222673"/>
                    <a:pt x="228600" y="210134"/>
                  </a:cubicBezTo>
                  <a:lnTo>
                    <a:pt x="257175" y="124409"/>
                  </a:lnTo>
                  <a:lnTo>
                    <a:pt x="266700" y="95834"/>
                  </a:lnTo>
                  <a:cubicBezTo>
                    <a:pt x="248157" y="40204"/>
                    <a:pt x="271684" y="91293"/>
                    <a:pt x="228600" y="48209"/>
                  </a:cubicBezTo>
                  <a:cubicBezTo>
                    <a:pt x="220505" y="40114"/>
                    <a:pt x="218489" y="26785"/>
                    <a:pt x="209550" y="19634"/>
                  </a:cubicBezTo>
                  <a:cubicBezTo>
                    <a:pt x="196389" y="9105"/>
                    <a:pt x="209550" y="2172"/>
                    <a:pt x="200025" y="58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1181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InfoUrok.ru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39552" y="2141761"/>
            <a:ext cx="828092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Arial" pitchFamily="34" charset="0"/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	</a:t>
            </a:r>
            <a:r>
              <a:rPr lang="ru-RU" sz="3600" b="1" i="1" dirty="0" smtClean="0">
                <a:solidFill>
                  <a:srgbClr val="002060"/>
                </a:solidFill>
              </a:rPr>
              <a:t>У птиц  и 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звер</a:t>
            </a:r>
            <a:r>
              <a:rPr lang="ru-RU" sz="3600" b="1" i="1" dirty="0" smtClean="0">
                <a:solidFill>
                  <a:srgbClr val="002060"/>
                </a:solidFill>
              </a:rPr>
              <a:t>..ков  в 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л..су</a:t>
            </a:r>
            <a:r>
              <a:rPr lang="ru-RU" sz="3600" b="1" i="1" dirty="0" smtClean="0">
                <a:solidFill>
                  <a:srgbClr val="002060"/>
                </a:solidFill>
              </a:rPr>
              <a:t> есть свои этаж.. 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мыш</a:t>
            </a:r>
            <a:r>
              <a:rPr lang="ru-RU" sz="3600" b="1" i="1" dirty="0" smtClean="0">
                <a:solidFill>
                  <a:srgbClr val="002060"/>
                </a:solidFill>
              </a:rPr>
              <a:t>..  ж..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вут</a:t>
            </a:r>
            <a:r>
              <a:rPr lang="ru-RU" sz="3600" b="1" i="1" dirty="0" smtClean="0">
                <a:solidFill>
                  <a:srgbClr val="002060"/>
                </a:solidFill>
              </a:rPr>
              <a:t> в  к..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рнях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д..рев..ев</a:t>
            </a:r>
            <a:r>
              <a:rPr lang="ru-RU" sz="3600" b="1" i="1" dirty="0" smtClean="0">
                <a:solidFill>
                  <a:srgbClr val="002060"/>
                </a:solidFill>
              </a:rPr>
              <a:t>  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с..л..вей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 в..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ёт</a:t>
            </a:r>
            <a:r>
              <a:rPr lang="ru-RU" sz="3600" b="1" i="1" dirty="0" smtClean="0">
                <a:solidFill>
                  <a:srgbClr val="002060"/>
                </a:solidFill>
              </a:rPr>
              <a:t> 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гн</a:t>
            </a:r>
            <a:r>
              <a:rPr lang="ru-RU" sz="3600" b="1" i="1" dirty="0" smtClean="0">
                <a:solidFill>
                  <a:srgbClr val="002060"/>
                </a:solidFill>
              </a:rPr>
              <a:t>..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здо</a:t>
            </a:r>
            <a:r>
              <a:rPr lang="ru-RU" sz="3600" b="1" i="1" dirty="0" smtClean="0">
                <a:solidFill>
                  <a:srgbClr val="002060"/>
                </a:solidFill>
              </a:rPr>
              <a:t> прямо на з..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мле</a:t>
            </a:r>
            <a:r>
              <a:rPr lang="ru-RU" sz="3600" b="1" i="1" dirty="0" smtClean="0">
                <a:solidFill>
                  <a:srgbClr val="002060"/>
                </a:solidFill>
              </a:rPr>
              <a:t>  дрозд строит  свой дом в кустарнике  дятел  и 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синич</a:t>
            </a:r>
            <a:r>
              <a:rPr lang="ru-RU" sz="3600" b="1" i="1" dirty="0" smtClean="0">
                <a:solidFill>
                  <a:srgbClr val="002060"/>
                </a:solidFill>
              </a:rPr>
              <a:t>..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ки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– </a:t>
            </a:r>
          </a:p>
          <a:p>
            <a:pPr marL="82296" indent="0"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в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ств</a:t>
            </a:r>
            <a:r>
              <a:rPr lang="ru-RU" sz="3600" b="1" i="1" dirty="0" smtClean="0">
                <a:solidFill>
                  <a:srgbClr val="002060"/>
                </a:solidFill>
              </a:rPr>
              <a:t>..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ле</a:t>
            </a:r>
            <a:r>
              <a:rPr lang="ru-RU" sz="3600" b="1" i="1" dirty="0" smtClean="0">
                <a:solidFill>
                  <a:srgbClr val="002060"/>
                </a:solidFill>
              </a:rPr>
              <a:t>  дер..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ва</a:t>
            </a:r>
            <a:r>
              <a:rPr lang="ru-RU" sz="3600" b="1" i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941" b="51489"/>
          <a:stretch/>
        </p:blipFill>
        <p:spPr>
          <a:xfrm>
            <a:off x="107504" y="-34528"/>
            <a:ext cx="2051720" cy="2176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788"/>
          <a:stretch/>
        </p:blipFill>
        <p:spPr>
          <a:xfrm>
            <a:off x="6830570" y="130785"/>
            <a:ext cx="2071332" cy="201097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635896" y="1174468"/>
            <a:ext cx="1872798" cy="5699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364848" y="1105508"/>
            <a:ext cx="41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1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55657" flipH="1">
            <a:off x="-53210" y="392333"/>
            <a:ext cx="2108775" cy="25902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70080" y="679886"/>
            <a:ext cx="5563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Признаки предложения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6099" y="2060848"/>
            <a:ext cx="561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i="1" dirty="0" smtClean="0"/>
              <a:t>Выражает законченную мысль.</a:t>
            </a:r>
            <a:endParaRPr lang="ru-RU" sz="28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46099" y="3212976"/>
            <a:ext cx="6314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2800" i="1" dirty="0" smtClean="0"/>
              <a:t>Состоит </a:t>
            </a:r>
            <a:r>
              <a:rPr lang="ru-RU" sz="2800" i="1" dirty="0"/>
              <a:t>из одного </a:t>
            </a:r>
            <a:r>
              <a:rPr lang="ru-RU" sz="2800" i="1" dirty="0" smtClean="0"/>
              <a:t>или нескольких</a:t>
            </a:r>
          </a:p>
          <a:p>
            <a:pPr lvl="0"/>
            <a:r>
              <a:rPr lang="ru-RU" sz="2800" i="1" dirty="0" smtClean="0"/>
              <a:t>слов, </a:t>
            </a:r>
            <a:r>
              <a:rPr lang="ru-RU" sz="2800" b="1" i="1" dirty="0" smtClean="0"/>
              <a:t>связанных по смыслу.</a:t>
            </a:r>
            <a:endParaRPr lang="ru-RU" sz="28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72236" y="4509120"/>
            <a:ext cx="4074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2800" i="1" dirty="0" smtClean="0"/>
              <a:t>В </a:t>
            </a:r>
            <a:r>
              <a:rPr lang="ru-RU" sz="2800" i="1" dirty="0"/>
              <a:t>конце предложения </a:t>
            </a:r>
          </a:p>
          <a:p>
            <a:pPr lvl="0"/>
            <a:r>
              <a:rPr lang="ru-RU" sz="2800" i="1" dirty="0" smtClean="0"/>
              <a:t>ставится:</a:t>
            </a:r>
            <a:endParaRPr lang="ru-RU" sz="2800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4822277"/>
            <a:ext cx="10294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srgbClr val="00B050"/>
                </a:solidFill>
              </a:rPr>
              <a:t>. ? !</a:t>
            </a:r>
          </a:p>
        </p:txBody>
      </p:sp>
    </p:spTree>
    <p:extLst>
      <p:ext uri="{BB962C8B-B14F-4D97-AF65-F5344CB8AC3E}">
        <p14:creationId xmlns:p14="http://schemas.microsoft.com/office/powerpoint/2010/main" xmlns="" val="158046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InfoUrok.ru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7830" y="404664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</a:rPr>
              <a:t>Виды </a:t>
            </a:r>
            <a:r>
              <a:rPr lang="ru-RU" sz="4400" b="1" dirty="0" smtClean="0">
                <a:solidFill>
                  <a:srgbClr val="00B050"/>
                </a:solidFill>
              </a:rPr>
              <a:t>предложений 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780928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Повествовательное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84971" y="3834626"/>
            <a:ext cx="272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Побудительное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647903" y="2780928"/>
            <a:ext cx="2867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Вопросительное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4266" y="4797152"/>
            <a:ext cx="3463951" cy="1589088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 flipH="1">
            <a:off x="2483768" y="1772816"/>
            <a:ext cx="144016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646241" y="1916832"/>
            <a:ext cx="1" cy="18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436096" y="1772816"/>
            <a:ext cx="136815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067764" y="1052736"/>
            <a:ext cx="3156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по цели высказывания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95604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3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7812</TotalTime>
  <Words>280</Words>
  <Application>Microsoft Office PowerPoint</Application>
  <PresentationFormat>Экран (4:3)</PresentationFormat>
  <Paragraphs>92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Раздва Тричетыре Пякть</dc:title>
  <dc:creator>Katlianik</dc:creator>
  <cp:lastModifiedBy>Sipko</cp:lastModifiedBy>
  <cp:revision>565</cp:revision>
  <dcterms:created xsi:type="dcterms:W3CDTF">2011-12-08T07:08:27Z</dcterms:created>
  <dcterms:modified xsi:type="dcterms:W3CDTF">2016-01-19T17:45:15Z</dcterms:modified>
</cp:coreProperties>
</file>