
<file path=[Content_Types].xml><?xml version="1.0" encoding="utf-8"?>
<Types xmlns="http://schemas.openxmlformats.org/package/2006/content-types">
  <Default Extension="png" ContentType="image/png"/>
  <Default Extension="aac"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2695612043"/>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4DBBA9-B1DB-4A6B-826D-117F4E2969A3}"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244348200"/>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603125601"/>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6092041"/>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4141171851"/>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292935310"/>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1401661971"/>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781981806"/>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971113496"/>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233074357"/>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981737723"/>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54DBBA9-B1DB-4A6B-826D-117F4E2969A3}"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2409153237"/>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4DBBA9-B1DB-4A6B-826D-117F4E2969A3}" type="datetimeFigureOut">
              <a:rPr lang="ru-RU" smtClean="0"/>
              <a:t>23.03.2021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503966796"/>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4186500716"/>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4038047158"/>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254DBBA9-B1DB-4A6B-826D-117F4E2969A3}" type="datetimeFigureOut">
              <a:rPr lang="ru-RU" smtClean="0"/>
              <a:t>23.03.2021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1793255884"/>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4DBBA9-B1DB-4A6B-826D-117F4E2969A3}" type="datetimeFigureOut">
              <a:rPr lang="ru-RU" smtClean="0"/>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C57D0C-9403-4C4A-BA33-806B6A4CDF77}" type="slidenum">
              <a:rPr lang="ru-RU" smtClean="0"/>
              <a:t>‹#›</a:t>
            </a:fld>
            <a:endParaRPr lang="ru-RU"/>
          </a:p>
        </p:txBody>
      </p:sp>
    </p:spTree>
    <p:extLst>
      <p:ext uri="{BB962C8B-B14F-4D97-AF65-F5344CB8AC3E}">
        <p14:creationId xmlns:p14="http://schemas.microsoft.com/office/powerpoint/2010/main" val="3242660673"/>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4DBBA9-B1DB-4A6B-826D-117F4E2969A3}" type="datetimeFigureOut">
              <a:rPr lang="ru-RU" smtClean="0"/>
              <a:t>23.03.2021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C57D0C-9403-4C4A-BA33-806B6A4CDF77}" type="slidenum">
              <a:rPr lang="ru-RU" smtClean="0"/>
              <a:t>‹#›</a:t>
            </a:fld>
            <a:endParaRPr lang="ru-RU"/>
          </a:p>
        </p:txBody>
      </p:sp>
    </p:spTree>
    <p:extLst>
      <p:ext uri="{BB962C8B-B14F-4D97-AF65-F5344CB8AC3E}">
        <p14:creationId xmlns:p14="http://schemas.microsoft.com/office/powerpoint/2010/main" val="2014420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aac"/><Relationship Id="rId1" Type="http://schemas.microsoft.com/office/2007/relationships/media" Target="../media/media1.aac"/><Relationship Id="rId5" Type="http://schemas.openxmlformats.org/officeDocument/2006/relationships/image" Target="../media/image7.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aac"/><Relationship Id="rId1" Type="http://schemas.microsoft.com/office/2007/relationships/media" Target="../media/media1.aac"/><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i="1" dirty="0" smtClean="0"/>
              <a:t>Как подготовить дистанционный урок</a:t>
            </a:r>
            <a:r>
              <a:rPr lang="en-US" i="1" dirty="0" smtClean="0">
                <a:latin typeface="Agency FB" panose="020B0503020202020204" pitchFamily="34" charset="0"/>
              </a:rPr>
              <a:t>:</a:t>
            </a:r>
            <a:r>
              <a:rPr lang="ru-RU" i="1" dirty="0" smtClean="0"/>
              <a:t> пять простых шагов</a:t>
            </a:r>
            <a:endParaRPr lang="ru-RU" i="1" dirty="0"/>
          </a:p>
        </p:txBody>
      </p:sp>
      <p:sp>
        <p:nvSpPr>
          <p:cNvPr id="3" name="Подзаголовок 2"/>
          <p:cNvSpPr>
            <a:spLocks noGrp="1"/>
          </p:cNvSpPr>
          <p:nvPr>
            <p:ph type="subTitle" idx="1"/>
          </p:nvPr>
        </p:nvSpPr>
        <p:spPr/>
        <p:txBody>
          <a:bodyPr/>
          <a:lstStyle/>
          <a:p>
            <a:endParaRPr lang="ru-RU" dirty="0"/>
          </a:p>
        </p:txBody>
      </p:sp>
      <p:pic>
        <p:nvPicPr>
          <p:cNvPr id="4" name="WhatsApp Audio 2020-12-02 at 21.05.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5355" y="281581"/>
            <a:ext cx="609600" cy="609600"/>
          </a:xfrm>
          <a:prstGeom prst="rect">
            <a:avLst/>
          </a:prstGeom>
        </p:spPr>
      </p:pic>
      <p:pic>
        <p:nvPicPr>
          <p:cNvPr id="1026" name="Picture 2" descr="C:\Users\Admin\Desktop\9. Мои рисунки\КНИЖКИ + КАРАНдаШиКи++\0b08a3d46ea0846f232dc75cb7941a4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274" y="4050323"/>
            <a:ext cx="2143125" cy="2324100"/>
          </a:xfrm>
          <a:prstGeom prst="ellipse">
            <a:avLst/>
          </a:prstGeom>
          <a:ln w="190500" cap="rnd">
            <a:solidFill>
              <a:srgbClr val="C8C6BD"/>
            </a:solidFill>
            <a:prstDash val="sysDash"/>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87560"/>
      </p:ext>
    </p:extLst>
  </p:cSld>
  <p:clrMapOvr>
    <a:masterClrMapping/>
  </p:clrMapOvr>
  <mc:AlternateContent xmlns:mc="http://schemas.openxmlformats.org/markup-compatibility/2006">
    <mc:Choice xmlns:p14="http://schemas.microsoft.com/office/powerpoint/2010/main" Requires="p14">
      <p:transition spd="slow" p14:dur="1400" advTm="10000">
        <p14:ripple/>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2059" fill="hold"/>
                                        <p:tgtEl>
                                          <p:spTgt spid="4"/>
                                        </p:tgtEl>
                                      </p:cBhvr>
                                    </p:cmd>
                                  </p:childTnLst>
                                </p:cTn>
                              </p:par>
                            </p:childTnLst>
                          </p:cTn>
                        </p:par>
                      </p:childTnLst>
                    </p:cTn>
                  </p:par>
                </p:childTnLst>
              </p:cTn>
              <p:nextCondLst>
                <p:cond evt="onClick" delay="0">
                  <p:tgtEl>
                    <p:spTgt spid="4"/>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259" y="687508"/>
            <a:ext cx="6096000" cy="3087512"/>
          </a:xfrm>
          <a:prstGeom prst="rect">
            <a:avLst/>
          </a:prstGeom>
        </p:spPr>
        <p:txBody>
          <a:bodyPr>
            <a:spAutoFit/>
          </a:bodyPr>
          <a:lstStyle/>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Как подготовить дистанционный урок: пять простых шагов.</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Может показаться, что проведение дистанционного урока — простая задача, с которой уже справляется любой учитель. Еще и времени на него уходит меньше, чем обычно. Но это не так. Только заранее продуманный план, терпение и общение помогут сделать удалённое занятие познавательным и интересным. Предлагаем несколько советов учителям, которые хотят заинтересовать детей через экран.</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592" y="280451"/>
            <a:ext cx="4880556" cy="3312756"/>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44" y="3775020"/>
            <a:ext cx="5061397" cy="2921994"/>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5341" y="3775020"/>
            <a:ext cx="5074276" cy="2627847"/>
          </a:xfrm>
          <a:prstGeom prst="rect">
            <a:avLst/>
          </a:prstGeom>
        </p:spPr>
      </p:pic>
      <p:pic>
        <p:nvPicPr>
          <p:cNvPr id="7" name="WhatsApp Audio 2020-12-02 at 21.05.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19391808"/>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7379" y="622084"/>
            <a:ext cx="10912699" cy="2578655"/>
          </a:xfrm>
          <a:prstGeom prst="rect">
            <a:avLst/>
          </a:prstGeom>
        </p:spPr>
        <p:txBody>
          <a:bodyPr wrap="square">
            <a:spAutoFit/>
          </a:bodyPr>
          <a:lstStyle/>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1. Определение целей урока</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Цели урока должны быть тщательно продуманы. Важно, чтобы и преподаватель, и дети имели ясное представление о предстоящих задачах. В начале пандемии COVID-19 многие учителя составляли планы лишь для галочки, отчитываясь о пройденном в классе. Сейчас это неотъемлемая часть взаимодействия с детьми.</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При этом в процессе дистанционного обучения не обязательно проводить ежедневные «встречи» с классом. У каждого ученика должен быть намеченный план работы, чтобы он мог самостоятельно изучать материал и не отставать от одноклассников.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0" y="3459721"/>
            <a:ext cx="5048520" cy="325017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555" y="3274989"/>
            <a:ext cx="5756320" cy="3434903"/>
          </a:xfrm>
          <a:prstGeom prst="rect">
            <a:avLst/>
          </a:prstGeom>
        </p:spPr>
      </p:pic>
    </p:spTree>
    <p:extLst>
      <p:ext uri="{BB962C8B-B14F-4D97-AF65-F5344CB8AC3E}">
        <p14:creationId xmlns:p14="http://schemas.microsoft.com/office/powerpoint/2010/main" val="3907064029"/>
      </p:ext>
    </p:extLst>
  </p:cSld>
  <p:clrMapOvr>
    <a:masterClrMapping/>
  </p:clrMapOvr>
  <p:transition spd="slow" advTm="10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4197" y="249627"/>
            <a:ext cx="6096000" cy="3087512"/>
          </a:xfrm>
          <a:prstGeom prst="rect">
            <a:avLst/>
          </a:prstGeom>
        </p:spPr>
        <p:txBody>
          <a:bodyPr>
            <a:spAutoFit/>
          </a:bodyPr>
          <a:lstStyle/>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2. Использование шаблонов</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При создании плана электронного урока не обязательно разрабатывать все с нуля, можно использовать заготовки из интернета. И это не значит, что вы копируете чьи-то наработки, — вы просто наполняете существующие схемы и матрицы собственными материалами. Так учитель на основе шаблонов создает индивидуальную среду обучения и самостоятельно разрабатывает план работы с конкретными детьми.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197" y="210992"/>
            <a:ext cx="4957830" cy="308751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30" y="3495742"/>
            <a:ext cx="5885108" cy="316263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588" y="3545229"/>
            <a:ext cx="4893435" cy="3063661"/>
          </a:xfrm>
          <a:prstGeom prst="rect">
            <a:avLst/>
          </a:prstGeom>
        </p:spPr>
      </p:pic>
    </p:spTree>
    <p:extLst>
      <p:ext uri="{BB962C8B-B14F-4D97-AF65-F5344CB8AC3E}">
        <p14:creationId xmlns:p14="http://schemas.microsoft.com/office/powerpoint/2010/main" val="2191697620"/>
      </p:ext>
    </p:extLst>
  </p:cSld>
  <p:clrMapOvr>
    <a:masterClrMapping/>
  </p:clrMapOvr>
  <mc:AlternateContent xmlns:mc="http://schemas.openxmlformats.org/markup-compatibility/2006">
    <mc:Choice xmlns:p14="http://schemas.microsoft.com/office/powerpoint/2010/main" Requires="p14">
      <p:transition spd="slow" p14:dur="2000" advTm="10000">
        <p14:prism isContent="1"/>
      </p:transition>
    </mc:Choice>
    <mc:Fallback>
      <p:transition spd="slow"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6924" y="441505"/>
            <a:ext cx="10758152" cy="3215752"/>
          </a:xfrm>
          <a:prstGeom prst="rect">
            <a:avLst/>
          </a:prstGeom>
        </p:spPr>
        <p:txBody>
          <a:bodyPr wrap="square">
            <a:spAutoFit/>
          </a:bodyPr>
          <a:lstStyle/>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3. Поддержка дискуссий</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Во время школьных уроков учитель может стимулировать дискуссии, задавая наводящие на размышления вопросы. Преподаватель дистанционного курса не всегда может сделать это так же органично, потому что всё зависит от способа представления информации. Например, кто-то использует LMS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Learning</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Management</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System</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 систему для управления дистанционным обучением. Это своего рода онлайн-университет, где собраны все учебные материалы, к которым имеют доступ все участники курса. Платформа позволяет проводить тестирования, отслеживать результаты и проводить консультации.</a:t>
            </a:r>
            <a:r>
              <a:rPr lang="ru-RU" dirty="0"/>
              <a:t> например, в виде еженедельных отчетов — и помогать ученикам, когда им это необходимо.</a:t>
            </a:r>
          </a:p>
          <a:p>
            <a:pPr>
              <a:lnSpc>
                <a:spcPct val="115000"/>
              </a:lnSpc>
              <a:spcAft>
                <a:spcPts val="10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257"/>
            <a:ext cx="6679842" cy="320074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54569"/>
            <a:ext cx="5473522" cy="3303431"/>
          </a:xfrm>
          <a:prstGeom prst="rect">
            <a:avLst/>
          </a:prstGeom>
        </p:spPr>
      </p:pic>
    </p:spTree>
    <p:extLst>
      <p:ext uri="{BB962C8B-B14F-4D97-AF65-F5344CB8AC3E}">
        <p14:creationId xmlns:p14="http://schemas.microsoft.com/office/powerpoint/2010/main" val="341909570"/>
      </p:ext>
    </p:extLst>
  </p:cSld>
  <p:clrMapOvr>
    <a:masterClrMapping/>
  </p:clrMapOvr>
  <mc:AlternateContent xmlns:mc="http://schemas.openxmlformats.org/markup-compatibility/2006" xmlns:p14="http://schemas.microsoft.com/office/powerpoint/2010/main">
    <mc:Choice Requires="p14">
      <p:transition spd="slow" p14:dur="1750" advTm="10000">
        <p:wipe/>
      </p:transition>
    </mc:Choice>
    <mc:Fallback xmlns="">
      <p:transition spd="slow" advTm="10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1217" y="418689"/>
            <a:ext cx="10844011" cy="4109330"/>
          </a:xfrm>
          <a:prstGeom prst="rect">
            <a:avLst/>
          </a:prstGeom>
        </p:spPr>
        <p:txBody>
          <a:bodyPr wrap="square">
            <a:spAutoFit/>
          </a:bodyPr>
          <a:lstStyle/>
          <a:p>
            <a:pPr>
              <a:lnSpc>
                <a:spcPct val="115000"/>
              </a:lnSpc>
              <a:spcAft>
                <a:spcPts val="1000"/>
              </a:spcAft>
            </a:pPr>
            <a:r>
              <a:rPr lang="ru-RU" dirty="0">
                <a:latin typeface="Calibri" panose="020F0502020204030204" pitchFamily="34" charset="0"/>
                <a:ea typeface="Calibri" panose="020F0502020204030204" pitchFamily="34" charset="0"/>
                <a:cs typeface="Times New Roman" panose="02020603050405020304" pitchFamily="18" charset="0"/>
              </a:rPr>
              <a:t>4. Обеспечение регулярного общения</a:t>
            </a:r>
          </a:p>
          <a:p>
            <a:pPr>
              <a:lnSpc>
                <a:spcPct val="115000"/>
              </a:lnSpc>
              <a:spcAft>
                <a:spcPts val="1000"/>
              </a:spcAft>
            </a:pPr>
            <a:r>
              <a:rPr lang="ru-RU" dirty="0">
                <a:latin typeface="Calibri" panose="020F0502020204030204" pitchFamily="34" charset="0"/>
                <a:ea typeface="Calibri" panose="020F0502020204030204" pitchFamily="34" charset="0"/>
                <a:cs typeface="Times New Roman" panose="02020603050405020304" pitchFamily="18" charset="0"/>
              </a:rPr>
              <a:t>Ученику на дистанционном обучении легко запутаться в заданиях и </a:t>
            </a:r>
            <a:r>
              <a:rPr lang="ru-RU" dirty="0" err="1">
                <a:latin typeface="Calibri" panose="020F0502020204030204" pitchFamily="34" charset="0"/>
                <a:ea typeface="Calibri" panose="020F0502020204030204" pitchFamily="34" charset="0"/>
                <a:cs typeface="Times New Roman" panose="02020603050405020304" pitchFamily="18" charset="0"/>
              </a:rPr>
              <a:t>дедлайнах</a:t>
            </a:r>
            <a:r>
              <a:rPr lang="ru-RU" dirty="0">
                <a:latin typeface="Calibri" panose="020F0502020204030204" pitchFamily="34" charset="0"/>
                <a:ea typeface="Calibri" panose="020F0502020204030204" pitchFamily="34" charset="0"/>
                <a:cs typeface="Times New Roman" panose="02020603050405020304" pitchFamily="18" charset="0"/>
              </a:rPr>
              <a:t>, поэтому регулярное общение с одноклассниками играет важную роль. Учитель в классе постоянно видит ребят и может следить за их вербальным и невербальным поведением, ему легко понять, кому и в какой момент нужна его помощь.</a:t>
            </a:r>
          </a:p>
          <a:p>
            <a:pPr>
              <a:lnSpc>
                <a:spcPct val="115000"/>
              </a:lnSpc>
              <a:spcAft>
                <a:spcPts val="1000"/>
              </a:spcAft>
            </a:pP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ru-RU" dirty="0">
                <a:latin typeface="Calibri" panose="020F0502020204030204" pitchFamily="34" charset="0"/>
                <a:ea typeface="Calibri" panose="020F0502020204030204" pitchFamily="34" charset="0"/>
                <a:cs typeface="Times New Roman" panose="02020603050405020304" pitchFamily="18" charset="0"/>
              </a:rPr>
              <a:t>На дистанционном обучении такое взаимодействие невозможно. Занятия могут проходить ежедневно, а могут и не проходить вообще. Но если не следить за успеваемостью регулярно, возникают пробелы в освоении материала, которые будет сложно восполнить в дальнейшем. Поэтому важно регулярно поддерживать связь — </a:t>
            </a:r>
          </a:p>
          <a:p>
            <a:pPr>
              <a:lnSpc>
                <a:spcPct val="115000"/>
              </a:lnSpc>
              <a:spcAft>
                <a:spcPts val="1000"/>
              </a:spcAft>
            </a:pPr>
            <a:r>
              <a:rPr lang="ru-RU" dirty="0">
                <a:latin typeface="Calibri" panose="020F0502020204030204" pitchFamily="34" charset="0"/>
                <a:ea typeface="Calibri" panose="020F0502020204030204" pitchFamily="34" charset="0"/>
                <a:cs typeface="Times New Roman" panose="02020603050405020304" pitchFamily="18" charset="0"/>
              </a:rPr>
              <a:t>например, в виде еженедельных отчетов — и помогать ученикам, когда им это необходимо.</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54" y="4528019"/>
            <a:ext cx="3477297" cy="206062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265" y="4528018"/>
            <a:ext cx="3786390" cy="206061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469" y="4528018"/>
            <a:ext cx="3476759" cy="2060619"/>
          </a:xfrm>
          <a:prstGeom prst="rect">
            <a:avLst/>
          </a:prstGeom>
        </p:spPr>
      </p:pic>
    </p:spTree>
    <p:extLst>
      <p:ext uri="{BB962C8B-B14F-4D97-AF65-F5344CB8AC3E}">
        <p14:creationId xmlns:p14="http://schemas.microsoft.com/office/powerpoint/2010/main" val="4078169166"/>
      </p:ext>
    </p:extLst>
  </p:cSld>
  <p:clrMapOvr>
    <a:masterClrMapping/>
  </p:clrMapOvr>
  <mc:AlternateContent xmlns:mc="http://schemas.openxmlformats.org/markup-compatibility/2006">
    <mc:Choice xmlns:p14="http://schemas.microsoft.com/office/powerpoint/2010/main" Requires="p14">
      <p:transition spd="slow" p14:dur="1600" advTm="10000">
        <p14:conveyor dir="l"/>
      </p:transition>
    </mc:Choice>
    <mc:Fallback>
      <p:transition spd="slow"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6924" y="436021"/>
            <a:ext cx="10964214" cy="3662541"/>
          </a:xfrm>
          <a:prstGeom prst="rect">
            <a:avLst/>
          </a:prstGeom>
        </p:spPr>
        <p:txBody>
          <a:bodyPr wrap="square">
            <a:spAutoFit/>
          </a:bodyPr>
          <a:lstStyle/>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5. Создание качественного контента</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Дистанционный урок — это не просто презентация в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Power</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Point</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Материал обязательно должен быть интерактивным и занимательным. Например, можно использовать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Quizlet</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для создания карточек, чтобы устраивать опросы и проверять изученное. Или «</a:t>
            </a:r>
            <a:r>
              <a:rPr lang="ru-RU" dirty="0" err="1" smtClean="0">
                <a:effectLst/>
                <a:latin typeface="Calibri" panose="020F0502020204030204" pitchFamily="34" charset="0"/>
                <a:ea typeface="Calibri" panose="020F0502020204030204" pitchFamily="34" charset="0"/>
                <a:cs typeface="Times New Roman" panose="02020603050405020304" pitchFamily="18" charset="0"/>
              </a:rPr>
              <a:t>Образовариум</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который интегрирован с системой «Сетевой город» и электронным журналом. Помимо учебных материалов, на сайте есть методические рекомендации для проведения уроков, сценарии и конструкторы. В интернете много ресурсов, которые помогут стать настоящим профессионалом дистанционного образования, понадобится лишь немного практики и терпения.</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 y="3161295"/>
            <a:ext cx="5885645" cy="358723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676" y="3161295"/>
            <a:ext cx="5331854" cy="3298560"/>
          </a:xfrm>
          <a:prstGeom prst="rect">
            <a:avLst/>
          </a:prstGeom>
        </p:spPr>
      </p:pic>
    </p:spTree>
    <p:extLst>
      <p:ext uri="{BB962C8B-B14F-4D97-AF65-F5344CB8AC3E}">
        <p14:creationId xmlns:p14="http://schemas.microsoft.com/office/powerpoint/2010/main" val="2699946787"/>
      </p:ext>
    </p:extLst>
  </p:cSld>
  <p:clrMapOvr>
    <a:masterClrMapping/>
  </p:clrMapOvr>
  <p:transition spd="slow" advTm="10000">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TotalTime>
  <Words>481</Words>
  <Application>Microsoft Office PowerPoint</Application>
  <PresentationFormat>Произвольный</PresentationFormat>
  <Paragraphs>19</Paragraphs>
  <Slides>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Ион</vt:lpstr>
      <vt:lpstr>Как подготовить дистанционный урок: пять простых шагов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9</cp:revision>
  <dcterms:created xsi:type="dcterms:W3CDTF">2020-12-04T00:46:48Z</dcterms:created>
  <dcterms:modified xsi:type="dcterms:W3CDTF">2021-03-23T04:35:33Z</dcterms:modified>
</cp:coreProperties>
</file>