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18" r:id="rId3"/>
    <p:sldId id="319" r:id="rId4"/>
    <p:sldId id="320" r:id="rId5"/>
    <p:sldId id="322" r:id="rId6"/>
    <p:sldId id="315" r:id="rId7"/>
    <p:sldId id="257" r:id="rId8"/>
    <p:sldId id="284" r:id="rId9"/>
    <p:sldId id="299" r:id="rId10"/>
    <p:sldId id="327" r:id="rId11"/>
    <p:sldId id="341" r:id="rId12"/>
    <p:sldId id="335" r:id="rId13"/>
    <p:sldId id="329" r:id="rId14"/>
    <p:sldId id="331" r:id="rId15"/>
    <p:sldId id="333" r:id="rId16"/>
    <p:sldId id="336" r:id="rId17"/>
    <p:sldId id="337" r:id="rId18"/>
    <p:sldId id="339" r:id="rId19"/>
    <p:sldId id="342" r:id="rId20"/>
    <p:sldId id="343" r:id="rId21"/>
    <p:sldId id="345" r:id="rId22"/>
    <p:sldId id="346" r:id="rId23"/>
    <p:sldId id="347" r:id="rId24"/>
    <p:sldId id="297" r:id="rId25"/>
    <p:sldId id="298" r:id="rId26"/>
    <p:sldId id="312" r:id="rId27"/>
    <p:sldId id="310" r:id="rId28"/>
    <p:sldId id="324" r:id="rId29"/>
    <p:sldId id="325" r:id="rId30"/>
    <p:sldId id="289" r:id="rId31"/>
    <p:sldId id="326" r:id="rId32"/>
    <p:sldId id="323" r:id="rId33"/>
    <p:sldId id="292" r:id="rId34"/>
    <p:sldId id="314" r:id="rId35"/>
    <p:sldId id="285" r:id="rId36"/>
    <p:sldId id="295" r:id="rId3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75" autoAdjust="0"/>
  </p:normalViewPr>
  <p:slideViewPr>
    <p:cSldViewPr>
      <p:cViewPr>
        <p:scale>
          <a:sx n="77" d="100"/>
          <a:sy n="77" d="100"/>
        </p:scale>
        <p:origin x="-117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DC8F-1F3A-4064-9703-B646A2BE9AF4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B3F396-4532-489F-ACB3-7A22C1B1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72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B3F396-4532-489F-ACB3-7A22C1B15AB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9092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0BB60B-8C6D-4F56-8C8D-ACCCDD0F565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85478-41A7-4CCA-91F5-5AE61C2357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586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F467-A312-4BFC-8164-02AA10912476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A8AF-4F56-405C-A7B0-273AEDCCE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1484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0D6EF-369E-40EC-BBEA-C9262C41FFDB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EC812-A8A3-4E33-BAC3-9560DD28C0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78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9732A-BA1C-4FC7-A26F-2A2D2C04B09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93655-36CE-4406-A121-7CE812D2E5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18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3DF90-3EE3-409F-9F37-0C449E61C28C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9B0D-7515-44C9-B6C5-4E41C6CFBB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73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6481A-8CA2-41E7-A6A3-0C1CE4A3A9E0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6C807-29EC-43B0-BE68-B16A35D9F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8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70B5E-17AF-409A-BD34-2603045BF78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80F5C-23F5-4133-952D-0B8EDCB6E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959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BD04D-CAEC-4CEA-B4B2-959B677D9C58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B445-A699-4477-81AD-36EA1798CE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708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9EFC6-AC4B-4990-9EE6-D53D361E553D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4484D-F98D-4879-9033-5F51847095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86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CF552-A9E8-4273-91E1-8130EF6F5764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52D72-7BEC-44BB-8492-6EE9816F98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595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2F3B9-7AA6-4838-B2EC-3F8C5E3F35C6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F7198-FF17-4495-AD75-D7C95400D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35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1B9078A-17DF-46B4-8993-90D8621E665C}" type="datetimeFigureOut">
              <a:rPr lang="ru-RU"/>
              <a:pPr>
                <a:defRPr/>
              </a:pPr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13C425D-C1F8-455E-8AFB-97C3611A87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A3%D1%81%D0%B0%D0%B4%D1%8C%D0%B1%D0%B0_%D0%A3%D1%8D%D0%B9%D0%BA%D1%84%D0%B8%D0%BB%D0%B4&amp;action=edit&amp;redlink=1" TargetMode="External"/><Relationship Id="rId13" Type="http://schemas.openxmlformats.org/officeDocument/2006/relationships/hyperlink" Target="https://ru.wikipedia.org/wiki/14_%D0%B4%D0%B5%D0%BA%D0%B0%D0%B1%D1%80%D1%8F" TargetMode="External"/><Relationship Id="rId18" Type="http://schemas.openxmlformats.org/officeDocument/2006/relationships/hyperlink" Target="https://ru.wikipedia.org/wiki/%D0%A1%D0%A8%D0%90" TargetMode="External"/><Relationship Id="rId26" Type="http://schemas.openxmlformats.org/officeDocument/2006/relationships/hyperlink" Target="https://ru.wikipedia.org/wiki/%D0%92%D0%B0%D1%88%D0%B8%D0%BD%D0%B3%D1%82%D0%BE%D0%BD,_%D0%9C%D0%B0%D1%80%D1%82%D0%B0" TargetMode="External"/><Relationship Id="rId3" Type="http://schemas.openxmlformats.org/officeDocument/2006/relationships/hyperlink" Target="https://ru.wikipedia.org/wiki/%D0%90%D0%BD%D0%B3%D0%BB%D0%B8%D0%B9%D1%81%D0%BA%D0%B8%D0%B9_%D1%8F%D0%B7%D1%8B%D0%BA" TargetMode="External"/><Relationship Id="rId21" Type="http://schemas.openxmlformats.org/officeDocument/2006/relationships/hyperlink" Target="https://ru.wikipedia.org/wiki/%D0%9E%D1%82%D1%86%D1%8B-%D0%BE%D1%81%D0%BD%D0%BE%D0%B2%D0%B0%D1%82%D0%B5%D0%BB%D0%B8_%D0%A1%D0%A8%D0%90" TargetMode="External"/><Relationship Id="rId7" Type="http://schemas.openxmlformats.org/officeDocument/2006/relationships/hyperlink" Target="https://ru.wikipedia.org/wiki/%D0%92%D0%B0%D1%88%D0%B8%D0%BD%D0%B3%D1%82%D0%BE%D0%BD,_%D0%94%D0%B6%D0%BE%D1%80%D0%B4%D0%B6#cite_note-8" TargetMode="External"/><Relationship Id="rId12" Type="http://schemas.openxmlformats.org/officeDocument/2006/relationships/hyperlink" Target="https://ru.wikipedia.org/wiki/%D0%91%D1%80%D0%B8%D1%82%D0%B0%D0%BD%D1%81%D0%BA%D0%B0%D1%8F_%D0%B8%D0%BC%D0%BF%D0%B5%D1%80%D0%B8%D1%8F" TargetMode="External"/><Relationship Id="rId17" Type="http://schemas.openxmlformats.org/officeDocument/2006/relationships/hyperlink" Target="https://ru.wikipedia.org/wiki/%D0%A1%D0%BE%D0%B5%D0%B4%D0%B8%D0%BD%D1%91%D0%BD%D0%BD%D1%8B%D0%B5_%D0%A8%D1%82%D0%B0%D1%82%D1%8B_%D0%90%D0%BC%D0%B5%D1%80%D0%B8%D0%BA%D0%B8" TargetMode="External"/><Relationship Id="rId25" Type="http://schemas.openxmlformats.org/officeDocument/2006/relationships/hyperlink" Target="https://ru.wikipedia.org/wiki/%D0%A4%D1%80%D0%B0%D0%BD%D0%BA%D0%BE-%D0%B8%D0%BD%D0%B4%D0%B5%D0%B9%D1%81%D0%BA%D0%B0%D1%8F_%D0%B2%D0%BE%D0%B9%D0%BD%D0%B0" TargetMode="External"/><Relationship Id="rId2" Type="http://schemas.openxmlformats.org/officeDocument/2006/relationships/hyperlink" Target="https://ru.wikipedia.org/wiki/%D0%92%D0%B0%D1%88%D0%B8%D0%BD%D0%B3%D1%82%D0%BE%D0%BD,_%D0%94%D0%B6%D0%BE%D1%80%D0%B4%D0%B6#cite_note-6" TargetMode="External"/><Relationship Id="rId16" Type="http://schemas.openxmlformats.org/officeDocument/2006/relationships/hyperlink" Target="https://ru.wikipedia.org/wiki/%D0%92%D0%B8%D1%80%D0%B3%D0%B8%D0%BD%D0%B8%D1%8F" TargetMode="External"/><Relationship Id="rId20" Type="http://schemas.openxmlformats.org/officeDocument/2006/relationships/hyperlink" Target="https://ru.wikipedia.org/wiki/%D0%9F%D1%80%D0%B5%D0%B7%D0%B8%D0%B4%D0%B5%D0%BD%D1%82_%D0%A1%D0%A8%D0%90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ru.wikipedia.org/wiki/%D0%92%D0%B0%D1%88%D0%B8%D0%BD%D0%B3%D1%82%D0%BE%D0%BD,_%D0%94%D0%B6%D0%BE%D1%80%D0%B4%D0%B6#cite_note-7" TargetMode="External"/><Relationship Id="rId11" Type="http://schemas.openxmlformats.org/officeDocument/2006/relationships/hyperlink" Target="https://ru.wikipedia.org/wiki/%D0%91%D1%80%D0%B8%D1%82%D0%B0%D0%BD%D1%81%D0%BA%D0%B0%D1%8F_%D0%90%D0%BC%D0%B5%D1%80%D0%B8%D0%BA%D0%B0" TargetMode="External"/><Relationship Id="rId24" Type="http://schemas.openxmlformats.org/officeDocument/2006/relationships/hyperlink" Target="https://ru.wikipedia.org/wiki/%D0%A4%D1%8D%D1%80%D1%84%D0%B0%D0%BA%D1%81,_%D0%A3%D0%B8%D0%BB%D1%8C%D1%8F%D0%BC" TargetMode="External"/><Relationship Id="rId5" Type="http://schemas.openxmlformats.org/officeDocument/2006/relationships/hyperlink" Target="https://ru.wikipedia.org/wiki/1732_%D0%B3%D0%BE%D0%B4" TargetMode="External"/><Relationship Id="rId15" Type="http://schemas.openxmlformats.org/officeDocument/2006/relationships/hyperlink" Target="https://ru.wikipedia.org/wiki/%D0%9C%D0%B0%D1%83%D0%BD%D1%82-%D0%92%D0%B5%D1%80%D0%BD%D0%BE%D0%BD" TargetMode="External"/><Relationship Id="rId23" Type="http://schemas.openxmlformats.org/officeDocument/2006/relationships/hyperlink" Target="https://ru.wikipedia.org/wiki/%D0%92%D0%BE%D0%B9%D0%BD%D0%B0_%D0%B7%D0%B0_%D0%BD%D0%B5%D0%B7%D0%B0%D0%B2%D0%B8%D1%81%D0%B8%D0%BC%D0%BE%D1%81%D1%82%D1%8C_%D0%A1%D0%A8%D0%90" TargetMode="External"/><Relationship Id="rId10" Type="http://schemas.openxmlformats.org/officeDocument/2006/relationships/hyperlink" Target="https://ru.wikipedia.org/wiki/%D0%92%D0%B8%D1%80%D0%B3%D0%B8%D0%BD%D0%B8%D1%8F_(%D0%BA%D0%BE%D0%BB%D0%BE%D0%BD%D0%B8%D1%8F)" TargetMode="External"/><Relationship Id="rId19" Type="http://schemas.openxmlformats.org/officeDocument/2006/relationships/hyperlink" Target="https://ru.wikipedia.org/wiki/%D0%9F%D0%BE%D0%BB%D0%B8%D1%82%D0%B8%D0%BA" TargetMode="External"/><Relationship Id="rId4" Type="http://schemas.openxmlformats.org/officeDocument/2006/relationships/hyperlink" Target="https://ru.wikipedia.org/wiki/22_%D1%84%D0%B5%D0%B2%D1%80%D0%B0%D0%BB%D1%8F" TargetMode="External"/><Relationship Id="rId9" Type="http://schemas.openxmlformats.org/officeDocument/2006/relationships/hyperlink" Target="https://en.wikipedia.org/wiki/George_Washington_Birthplace_National_Monument" TargetMode="External"/><Relationship Id="rId14" Type="http://schemas.openxmlformats.org/officeDocument/2006/relationships/hyperlink" Target="https://ru.wikipedia.org/wiki/1799_%D0%B3%D0%BE%D0%B4" TargetMode="External"/><Relationship Id="rId22" Type="http://schemas.openxmlformats.org/officeDocument/2006/relationships/hyperlink" Target="https://ru.wikipedia.org/wiki/%D0%9A%D0%BE%D0%BD%D1%82%D0%B8%D0%BD%D0%B5%D0%BD%D1%82%D0%B0%D0%BB%D1%8C%D0%BD%D0%B0%D1%8F_%D0%B0%D1%80%D0%BC%D0%B8%D1%8F" TargetMode="External"/><Relationship Id="rId27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slide" Target="slide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4.xml"/><Relationship Id="rId7" Type="http://schemas.openxmlformats.org/officeDocument/2006/relationships/slide" Target="slide1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16.xml"/><Relationship Id="rId5" Type="http://schemas.openxmlformats.org/officeDocument/2006/relationships/slide" Target="slide20.xml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31.wmf"/><Relationship Id="rId7" Type="http://schemas.openxmlformats.org/officeDocument/2006/relationships/slide" Target="slide26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gif"/><Relationship Id="rId5" Type="http://schemas.openxmlformats.org/officeDocument/2006/relationships/image" Target="../media/image32.wmf"/><Relationship Id="rId10" Type="http://schemas.openxmlformats.org/officeDocument/2006/relationships/image" Target="../media/image36.wmf"/><Relationship Id="rId4" Type="http://schemas.openxmlformats.org/officeDocument/2006/relationships/slide" Target="slide29.xml"/><Relationship Id="rId9" Type="http://schemas.openxmlformats.org/officeDocument/2006/relationships/image" Target="../media/image35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Татьяна\Pictures\Мои рисунки\Фотошоп\+ школьные\! Рамки\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1381534"/>
            <a:ext cx="6192291" cy="4104456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Образовательные технологии по организации учебной деятельности обучающихся, как  средство повышения качества знаний 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технология личностно-ориентированного образования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" charset="0"/>
              </a:rPr>
              <a:t>Цель ЛОО заложить в ребёнке </a:t>
            </a:r>
            <a:r>
              <a:rPr lang="ru-RU" dirty="0" smtClean="0">
                <a:solidFill>
                  <a:schemeClr val="accent2"/>
                </a:solidFill>
                <a:latin typeface="Arial" charset="0"/>
              </a:rPr>
              <a:t>механизмы:</a:t>
            </a:r>
          </a:p>
          <a:p>
            <a:pPr>
              <a:buSzTx/>
            </a:pPr>
            <a:r>
              <a:rPr lang="ru-RU" sz="2800" dirty="0"/>
              <a:t>самореализации</a:t>
            </a:r>
          </a:p>
          <a:p>
            <a:pPr>
              <a:buSzTx/>
            </a:pPr>
            <a:r>
              <a:rPr lang="ru-RU" sz="2800" dirty="0"/>
              <a:t>саморазвития</a:t>
            </a:r>
          </a:p>
          <a:p>
            <a:pPr>
              <a:buSzTx/>
            </a:pPr>
            <a:r>
              <a:rPr lang="ru-RU" sz="2800" dirty="0"/>
              <a:t>адаптации</a:t>
            </a:r>
          </a:p>
          <a:p>
            <a:pPr>
              <a:buSzTx/>
            </a:pPr>
            <a:r>
              <a:rPr lang="ru-RU" sz="2800" dirty="0" err="1"/>
              <a:t>саморегуляции</a:t>
            </a:r>
            <a:endParaRPr lang="ru-RU" sz="2800" dirty="0"/>
          </a:p>
          <a:p>
            <a:pPr>
              <a:buSzTx/>
            </a:pPr>
            <a:r>
              <a:rPr lang="ru-RU" sz="2800" dirty="0"/>
              <a:t>самозащиты</a:t>
            </a:r>
          </a:p>
          <a:p>
            <a:pPr>
              <a:buSzTx/>
            </a:pPr>
            <a:r>
              <a:rPr lang="ru-RU" sz="2800" dirty="0"/>
              <a:t>самовоспитания и другие, необходимые для становления самобытного личностного образа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2350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/>
                </a:solidFill>
                <a:latin typeface="Arial" charset="0"/>
              </a:rPr>
              <a:t>ЛО образование включает следующие подходы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ru-RU" dirty="0" err="1"/>
              <a:t>разноуровневый</a:t>
            </a:r>
            <a:r>
              <a:rPr lang="ru-RU" dirty="0"/>
              <a:t> </a:t>
            </a:r>
          </a:p>
          <a:p>
            <a:pPr>
              <a:buFontTx/>
              <a:buChar char="•"/>
            </a:pPr>
            <a:endParaRPr lang="ru-RU" dirty="0"/>
          </a:p>
          <a:p>
            <a:pPr>
              <a:buClr>
                <a:schemeClr val="hlink"/>
              </a:buClr>
              <a:buFontTx/>
              <a:buChar char="•"/>
            </a:pPr>
            <a:r>
              <a:rPr lang="ru-RU" dirty="0"/>
              <a:t> дифференцированный</a:t>
            </a:r>
          </a:p>
          <a:p>
            <a:pPr>
              <a:buFontTx/>
              <a:buChar char="•"/>
            </a:pPr>
            <a:endParaRPr lang="ru-RU" dirty="0"/>
          </a:p>
          <a:p>
            <a:pPr>
              <a:buClr>
                <a:schemeClr val="hlink"/>
              </a:buClr>
              <a:buFontTx/>
              <a:buChar char="•"/>
            </a:pPr>
            <a:r>
              <a:rPr lang="ru-RU" dirty="0"/>
              <a:t> индивидуальный</a:t>
            </a:r>
          </a:p>
          <a:p>
            <a:pPr>
              <a:buFontTx/>
              <a:buChar char="•"/>
            </a:pPr>
            <a:endParaRPr lang="ru-RU" dirty="0"/>
          </a:p>
          <a:p>
            <a:pPr>
              <a:buClr>
                <a:schemeClr val="hlink"/>
              </a:buClr>
              <a:buFontTx/>
              <a:buChar char="•"/>
            </a:pPr>
            <a:r>
              <a:rPr lang="ru-RU" dirty="0"/>
              <a:t> субъективно-личностный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724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this man?</a:t>
            </a:r>
            <a:br>
              <a:rPr lang="en-US" dirty="0" smtClean="0"/>
            </a:br>
            <a:r>
              <a:rPr lang="en-US" dirty="0" smtClean="0"/>
              <a:t>Tell us about this person?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00264" cy="4925144"/>
          </a:xfrm>
        </p:spPr>
        <p:txBody>
          <a:bodyPr/>
          <a:lstStyle/>
          <a:p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sz="1300" b="1" dirty="0" err="1">
                <a:latin typeface="Times New Roman" pitchFamily="18" charset="0"/>
                <a:cs typeface="Times New Roman" pitchFamily="18" charset="0"/>
              </a:rPr>
              <a:t>Ва́шингтон</a:t>
            </a:r>
            <a:r>
              <a:rPr lang="ru-RU" sz="1300" baseline="30000" dirty="0">
                <a:latin typeface="Times New Roman" pitchFamily="18" charset="0"/>
                <a:cs typeface="Times New Roman" pitchFamily="18" charset="0"/>
                <a:hlinkClick r:id="rId2"/>
              </a:rPr>
              <a:t>[5]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3" tooltip="Английский язык"/>
              </a:rPr>
              <a:t>англ.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i="1" dirty="0" err="1">
                <a:latin typeface="Times New Roman" pitchFamily="18" charset="0"/>
                <a:cs typeface="Times New Roman" pitchFamily="18" charset="0"/>
              </a:rPr>
              <a:t>George</a:t>
            </a:r>
            <a:r>
              <a:rPr lang="ru-RU" sz="13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err="1">
                <a:latin typeface="Times New Roman" pitchFamily="18" charset="0"/>
                <a:cs typeface="Times New Roman" pitchFamily="18" charset="0"/>
              </a:rPr>
              <a:t>Washington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;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4" tooltip="22 февраля"/>
              </a:rPr>
              <a:t>22 февраля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5" tooltip="1732 год"/>
              </a:rPr>
              <a:t>1732</a:t>
            </a:r>
            <a:r>
              <a:rPr lang="ru-RU" sz="1300" baseline="30000" dirty="0">
                <a:latin typeface="Times New Roman" pitchFamily="18" charset="0"/>
                <a:cs typeface="Times New Roman" pitchFamily="18" charset="0"/>
                <a:hlinkClick r:id="rId6"/>
              </a:rPr>
              <a:t>[6]</a:t>
            </a:r>
            <a:r>
              <a:rPr lang="ru-RU" sz="1300" baseline="30000" dirty="0">
                <a:latin typeface="Times New Roman" pitchFamily="18" charset="0"/>
                <a:cs typeface="Times New Roman" pitchFamily="18" charset="0"/>
                <a:hlinkClick r:id="rId7"/>
              </a:rPr>
              <a:t>[7]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  <a:hlinkClick r:id="rId8" tooltip="Усадьба Уэйкфилд (страница отсутствует)"/>
              </a:rPr>
              <a:t>Поупс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8" tooltip="Усадьба Уэйкфилд (страница отсутствует)"/>
              </a:rPr>
              <a:t>-Крик</a:t>
            </a:r>
            <a:r>
              <a:rPr lang="ru-RU" sz="1300" baseline="30000" dirty="0">
                <a:latin typeface="Times New Roman" pitchFamily="18" charset="0"/>
                <a:cs typeface="Times New Roman" pitchFamily="18" charset="0"/>
                <a:hlinkClick r:id="rId9" tooltip="en:George Washington Birthplace National Monument"/>
              </a:rPr>
              <a:t>[</a:t>
            </a:r>
            <a:r>
              <a:rPr lang="ru-RU" sz="1300" baseline="30000" dirty="0" err="1">
                <a:latin typeface="Times New Roman" pitchFamily="18" charset="0"/>
                <a:cs typeface="Times New Roman" pitchFamily="18" charset="0"/>
                <a:hlinkClick r:id="rId9" tooltip="en:George Washington Birthplace National Monument"/>
              </a:rPr>
              <a:t>en</a:t>
            </a:r>
            <a:r>
              <a:rPr lang="ru-RU" sz="1300" baseline="30000" dirty="0">
                <a:latin typeface="Times New Roman" pitchFamily="18" charset="0"/>
                <a:cs typeface="Times New Roman" pitchFamily="18" charset="0"/>
                <a:hlinkClick r:id="rId9" tooltip="en:George Washington Birthplace National Monument"/>
              </a:rPr>
              <a:t>]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10" tooltip="Виргиния (колония)"/>
              </a:rPr>
              <a:t>колония Виргиния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11" tooltip="Британская Америка"/>
              </a:rPr>
              <a:t>Британская Америка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12" tooltip="Британская империя"/>
              </a:rPr>
              <a:t>Британская империя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—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13" tooltip="14 декабря"/>
              </a:rPr>
              <a:t>14 декабря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14" tooltip="1799 год"/>
              </a:rPr>
              <a:t>1799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  <a:hlinkClick r:id="rId15" tooltip="Маунт-Вернон"/>
              </a:rPr>
              <a:t>Маунт-Вернон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16" tooltip="Виргиния"/>
              </a:rPr>
              <a:t>штат Виргиния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17" tooltip="Соединённые Штаты Америки"/>
              </a:rPr>
              <a:t>США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) —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18" tooltip="США"/>
              </a:rPr>
              <a:t>американский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государственный и </a:t>
            </a:r>
            <a:r>
              <a:rPr lang="ru-RU" sz="1300" u="sng" dirty="0">
                <a:latin typeface="Times New Roman" pitchFamily="18" charset="0"/>
                <a:cs typeface="Times New Roman" pitchFamily="18" charset="0"/>
                <a:hlinkClick r:id="rId19"/>
              </a:rPr>
              <a:t>политический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деятель, первый всенародно избранный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20" tooltip="Президент США"/>
              </a:rPr>
              <a:t>президент Соединённых Штатов Америки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(1789—1797), один из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21" tooltip="Отцы-основатели США"/>
              </a:rPr>
              <a:t>отцов-основателей США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главнокомандующий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22" tooltip="Континентальная армия"/>
              </a:rPr>
              <a:t>Континентальной армией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, участник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23" tooltip="Война за независимость США"/>
              </a:rPr>
              <a:t>войны за независимость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и создатель американского института президентства.</a:t>
            </a:r>
          </a:p>
          <a:p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Родился в семье землевладельца, работал землемером, участвовал в экспедициях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24" tooltip="Фэрфакс, Уильям"/>
              </a:rPr>
              <a:t>лорда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  <a:hlinkClick r:id="rId24" tooltip="Фэрфакс, Уильям"/>
              </a:rPr>
              <a:t>Фэрфакса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В 1752 году стал офицером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вирджинского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ополчения, принял участие в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25" tooltip="Франко-индейская война"/>
              </a:rPr>
              <a:t>военных действиях против французов и индейцев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. В 1758 году вышел в отставку в чине полковника. В 1759 году Вашингтон женился на 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26" tooltip="Вашингтон, Марта"/>
              </a:rPr>
              <a:t>Марте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  <a:hlinkClick r:id="rId26" tooltip="Вашингтон, Марта"/>
              </a:rPr>
              <a:t>Дендридж</a:t>
            </a:r>
            <a:r>
              <a:rPr lang="ru-RU" sz="1300" dirty="0">
                <a:latin typeface="Times New Roman" pitchFamily="18" charset="0"/>
                <a:cs typeface="Times New Roman" pitchFamily="18" charset="0"/>
                <a:hlinkClick r:id="rId26" tooltip="Вашингтон, Марта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  <a:hlinkClick r:id="rId26" tooltip="Вашингтон, Марта"/>
              </a:rPr>
              <a:t>Кастис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 и активно занялся обустройством своего имения, став одним из самых богатых плантаторов Виргинии.</a:t>
            </a:r>
          </a:p>
          <a:p>
            <a:endParaRPr lang="ru-RU" sz="1200" dirty="0"/>
          </a:p>
        </p:txBody>
      </p:sp>
      <p:pic>
        <p:nvPicPr>
          <p:cNvPr id="2050" name="Picture 2" descr="C:\Users\Intel\Desktop\feb-celebrate31.jp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628800"/>
            <a:ext cx="3888432" cy="472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719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технология уровневой дифференциации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/>
              <a:t> </a:t>
            </a:r>
            <a:r>
              <a:rPr lang="ru-RU" sz="2800" dirty="0"/>
              <a:t>Повышение эффективности обучения непосредственно связано с тем, насколько полно учитываются особенности каждого учащегося. Важной индивидуальной особенностью учащихся является их способность к усвоению знаний, т.е. обучаемость.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800" dirty="0"/>
              <a:t>     Под влиянием возрастающих требований жизни увеличивается объем и усложняется содержание знаний, подлежащих усвоению в школе. Чем глубже развивается этот процесс, тем более четко выступают индивидуальные различия в обучаемости школьников.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23381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6" name="Picture 4" descr="D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2413" y="-457200"/>
            <a:ext cx="9753601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AG0037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324008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395536" y="1484313"/>
            <a:ext cx="7487989" cy="12246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- -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 l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29704" name="Rectangle 8">
            <a:hlinkClick r:id="" action="ppaction://hlinkshowjump?jump=previousslide"/>
          </p:cNvPr>
          <p:cNvSpPr>
            <a:spLocks noChangeArrowheads="1"/>
          </p:cNvSpPr>
          <p:nvPr/>
        </p:nvSpPr>
        <p:spPr bwMode="auto">
          <a:xfrm>
            <a:off x="250825" y="5157788"/>
            <a:ext cx="125888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>
                <a:solidFill>
                  <a:srgbClr val="FF0066"/>
                </a:solidFill>
              </a:rPr>
              <a:t>i</a:t>
            </a:r>
            <a:endParaRPr lang="ru-RU" sz="9600" b="1" dirty="0">
              <a:solidFill>
                <a:srgbClr val="FF0066"/>
              </a:solidFill>
            </a:endParaRPr>
          </a:p>
        </p:txBody>
      </p:sp>
      <p:sp>
        <p:nvSpPr>
          <p:cNvPr id="29705" name="Rectangle 9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2051050" y="5157788"/>
            <a:ext cx="1258888" cy="12239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600" b="1" dirty="0" smtClean="0">
                <a:solidFill>
                  <a:srgbClr val="FF0066"/>
                </a:solidFill>
              </a:rPr>
              <a:t>a</a:t>
            </a:r>
            <a:endParaRPr lang="ru-RU" sz="9600" b="1" dirty="0">
              <a:solidFill>
                <a:srgbClr val="FF0066"/>
              </a:solidFill>
            </a:endParaRPr>
          </a:p>
        </p:txBody>
      </p:sp>
      <p:sp>
        <p:nvSpPr>
          <p:cNvPr id="13321" name="WordArt 10"/>
          <p:cNvSpPr>
            <a:spLocks noChangeArrowheads="1" noChangeShapeType="1" noTextEdit="1"/>
          </p:cNvSpPr>
          <p:nvPr/>
        </p:nvSpPr>
        <p:spPr bwMode="auto">
          <a:xfrm>
            <a:off x="8893175" y="6308725"/>
            <a:ext cx="250825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6614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  <p:bldP spid="29704" grpId="0" animBg="1"/>
      <p:bldP spid="2970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40" name="Picture 4" descr="D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 w="762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AG0037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00" y="3644900"/>
            <a:ext cx="3240088" cy="254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WordArt 7"/>
          <p:cNvSpPr>
            <a:spLocks noChangeArrowheads="1" noChangeShapeType="1" noTextEdit="1"/>
          </p:cNvSpPr>
          <p:nvPr/>
        </p:nvSpPr>
        <p:spPr bwMode="auto">
          <a:xfrm>
            <a:off x="3276600" y="1412875"/>
            <a:ext cx="4319588" cy="1800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sail</a:t>
            </a:r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4343" name="WordArt 9"/>
          <p:cNvSpPr>
            <a:spLocks noChangeArrowheads="1" noChangeShapeType="1" noTextEdit="1"/>
          </p:cNvSpPr>
          <p:nvPr/>
        </p:nvSpPr>
        <p:spPr bwMode="auto">
          <a:xfrm>
            <a:off x="5435600" y="1484313"/>
            <a:ext cx="922338" cy="12239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66"/>
              </a:solidFill>
              <a:latin typeface="Arial"/>
              <a:cs typeface="Arial"/>
            </a:endParaRPr>
          </a:p>
        </p:txBody>
      </p:sp>
      <p:sp>
        <p:nvSpPr>
          <p:cNvPr id="14344" name="Line 10"/>
          <p:cNvSpPr>
            <a:spLocks noChangeShapeType="1"/>
          </p:cNvSpPr>
          <p:nvPr/>
        </p:nvSpPr>
        <p:spPr bwMode="auto">
          <a:xfrm flipH="1">
            <a:off x="4932363" y="692150"/>
            <a:ext cx="21590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45" name="AutoShape 11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534150"/>
            <a:ext cx="971550" cy="6477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0732" name="Picture 12" descr="J007619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1700213"/>
            <a:ext cx="14398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3" name="Picture 13" descr="J007619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713" y="3933825"/>
            <a:ext cx="14398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4" name="Picture 14" descr="J0076199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04138" y="333375"/>
            <a:ext cx="143986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812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технология игрового обучения;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Intel\Desktop\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192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Intel\Desktop\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111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06"/>
          <p:cNvSpPr>
            <a:spLocks noChangeArrowheads="1" noChangeShapeType="1" noTextEdit="1"/>
          </p:cNvSpPr>
          <p:nvPr/>
        </p:nvSpPr>
        <p:spPr bwMode="auto">
          <a:xfrm rot="5400000">
            <a:off x="-2032794" y="2761457"/>
            <a:ext cx="5903913" cy="10477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3600" b="1" i="1" kern="10" dirty="0">
                <a:ln w="19050">
                  <a:solidFill>
                    <a:srgbClr val="0000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>
                      <a:alpha val="79999"/>
                    </a:srgbClr>
                  </a:outerShdw>
                </a:effectLst>
                <a:latin typeface="Arial"/>
                <a:cs typeface="Arial"/>
              </a:rPr>
              <a:t>Кроссворд</a:t>
            </a:r>
          </a:p>
        </p:txBody>
      </p:sp>
      <p:sp>
        <p:nvSpPr>
          <p:cNvPr id="6" name="AutoShape 2" descr="Кроссворды на английском языке с ответа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C:\Users\Intel\Desktop\%D0%96%D0%B8%D0%B2%D0%BE%D1%82%D0%BD%D1%8B%D0%B5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C:\Users\Intel\Desktop\%D0%96%D0%B8%D0%B2%D0%BE%D1%82%D0%BD%D1%8B%D0%B5.webp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Детские кроссворды на английском языке | pesochnizza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3375"/>
            <a:ext cx="7128792" cy="604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0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/>
          <a:lstStyle/>
          <a:p>
            <a:r>
              <a:rPr lang="ru-RU" sz="3200" b="1" dirty="0"/>
              <a:t>технология системно-</a:t>
            </a:r>
            <a:r>
              <a:rPr lang="ru-RU" sz="3200" b="1" dirty="0" err="1"/>
              <a:t>деятельностного</a:t>
            </a:r>
            <a:r>
              <a:rPr lang="ru-RU" sz="3200" b="1" dirty="0"/>
              <a:t> подхода (проблемное обучение);</a:t>
            </a:r>
            <a:br>
              <a:rPr lang="ru-RU" sz="3200" b="1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248" cy="4525963"/>
          </a:xfrm>
        </p:spPr>
        <p:txBody>
          <a:bodyPr/>
          <a:lstStyle/>
          <a:p>
            <a:pPr>
              <a:buNone/>
            </a:pPr>
            <a:r>
              <a:rPr lang="uk-UA" b="1" dirty="0" smtClean="0"/>
              <a:t>- </a:t>
            </a:r>
            <a:r>
              <a:rPr lang="uk-UA" b="1" dirty="0" err="1" smtClean="0"/>
              <a:t>это</a:t>
            </a:r>
            <a:r>
              <a:rPr lang="uk-UA" b="1" dirty="0" smtClean="0"/>
              <a:t> </a:t>
            </a:r>
            <a:r>
              <a:rPr lang="uk-UA" b="1" dirty="0"/>
              <a:t>метод </a:t>
            </a:r>
            <a:r>
              <a:rPr lang="uk-UA" b="1" dirty="0" err="1"/>
              <a:t>обучения</a:t>
            </a:r>
            <a:r>
              <a:rPr lang="uk-UA" b="1" dirty="0"/>
              <a:t>, при </a:t>
            </a:r>
            <a:r>
              <a:rPr lang="uk-UA" b="1" dirty="0" err="1"/>
              <a:t>котором</a:t>
            </a:r>
            <a:r>
              <a:rPr lang="uk-UA" b="1" dirty="0"/>
              <a:t> </a:t>
            </a:r>
            <a:r>
              <a:rPr lang="uk-UA" b="1" dirty="0" err="1"/>
              <a:t>ребенок</a:t>
            </a:r>
            <a:r>
              <a:rPr lang="uk-UA" b="1" dirty="0"/>
              <a:t> не </a:t>
            </a:r>
            <a:r>
              <a:rPr lang="uk-UA" b="1" dirty="0" err="1"/>
              <a:t>получает</a:t>
            </a:r>
            <a:r>
              <a:rPr lang="uk-UA" b="1" dirty="0"/>
              <a:t> </a:t>
            </a:r>
            <a:r>
              <a:rPr lang="uk-UA" b="1" dirty="0" err="1"/>
              <a:t>знания</a:t>
            </a:r>
            <a:r>
              <a:rPr lang="uk-UA" b="1" dirty="0"/>
              <a:t> в </a:t>
            </a:r>
            <a:r>
              <a:rPr lang="uk-UA" b="1" dirty="0" err="1"/>
              <a:t>готовом</a:t>
            </a:r>
            <a:r>
              <a:rPr lang="uk-UA" b="1" dirty="0"/>
              <a:t> </a:t>
            </a:r>
            <a:r>
              <a:rPr lang="uk-UA" b="1" dirty="0" err="1"/>
              <a:t>виде</a:t>
            </a:r>
            <a:r>
              <a:rPr lang="uk-UA" b="1" dirty="0"/>
              <a:t>, а </a:t>
            </a:r>
            <a:r>
              <a:rPr lang="uk-UA" b="1" dirty="0" err="1"/>
              <a:t>добывает</a:t>
            </a:r>
            <a:r>
              <a:rPr lang="uk-UA" b="1" dirty="0"/>
              <a:t> </a:t>
            </a:r>
            <a:r>
              <a:rPr lang="uk-UA" b="1" dirty="0" err="1"/>
              <a:t>их</a:t>
            </a:r>
            <a:r>
              <a:rPr lang="uk-UA" b="1" dirty="0"/>
              <a:t> сам в </a:t>
            </a:r>
            <a:r>
              <a:rPr lang="uk-UA" b="1" dirty="0" err="1"/>
              <a:t>процессе</a:t>
            </a:r>
            <a:r>
              <a:rPr lang="uk-UA" b="1" dirty="0"/>
              <a:t> </a:t>
            </a:r>
            <a:r>
              <a:rPr lang="uk-UA" b="1" dirty="0" err="1"/>
              <a:t>собственной</a:t>
            </a:r>
            <a:r>
              <a:rPr lang="uk-UA" b="1" dirty="0"/>
              <a:t> </a:t>
            </a:r>
          </a:p>
          <a:p>
            <a:pPr>
              <a:buNone/>
            </a:pPr>
            <a:r>
              <a:rPr lang="uk-UA" b="1" dirty="0"/>
              <a:t>  </a:t>
            </a:r>
            <a:r>
              <a:rPr lang="uk-UA" b="1" dirty="0" err="1"/>
              <a:t>учебно-познавательной</a:t>
            </a:r>
            <a:r>
              <a:rPr lang="uk-UA" b="1" dirty="0"/>
              <a:t> </a:t>
            </a:r>
            <a:r>
              <a:rPr lang="uk-UA" b="1" dirty="0" err="1"/>
              <a:t>деятельности</a:t>
            </a:r>
            <a:r>
              <a:rPr lang="uk-UA" b="1" dirty="0"/>
              <a:t>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390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5400" dirty="0"/>
              <a:t>Плохой учитель преподносит истину, хороший – учит ее находить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26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Системно-</a:t>
            </a:r>
            <a:r>
              <a:rPr lang="ru-RU" dirty="0" err="1">
                <a:solidFill>
                  <a:schemeClr val="bg2">
                    <a:lumMod val="25000"/>
                  </a:schemeClr>
                </a:solidFill>
              </a:rPr>
              <a:t>деятельностный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dirty="0" err="1">
                <a:solidFill>
                  <a:schemeClr val="bg2">
                    <a:lumMod val="25000"/>
                  </a:schemeClr>
                </a:solidFill>
              </a:rPr>
              <a:t>подход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dirty="0" err="1">
                <a:solidFill>
                  <a:schemeClr val="bg2">
                    <a:lumMod val="25000"/>
                  </a:schemeClr>
                </a:solidFill>
              </a:rPr>
              <a:t>позволяет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uk-UA" dirty="0" err="1">
                <a:solidFill>
                  <a:schemeClr val="bg2">
                    <a:lumMod val="25000"/>
                  </a:schemeClr>
                </a:solidFill>
              </a:rPr>
              <a:t>осуществлять</a:t>
            </a:r>
            <a:r>
              <a:rPr lang="uk-UA" dirty="0">
                <a:solidFill>
                  <a:schemeClr val="bg2">
                    <a:lumMod val="25000"/>
                  </a:schemeClr>
                </a:solidFill>
              </a:rPr>
              <a:t>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lvl="0">
              <a:buBlip>
                <a:blip r:embed="rId2"/>
              </a:buBlip>
            </a:pPr>
            <a:r>
              <a:rPr lang="uk-UA" b="1" dirty="0" err="1"/>
              <a:t>формирование</a:t>
            </a:r>
            <a:r>
              <a:rPr lang="uk-UA" b="1" dirty="0"/>
              <a:t> </a:t>
            </a:r>
            <a:r>
              <a:rPr lang="uk-UA" b="1" dirty="0" err="1"/>
              <a:t>мышления</a:t>
            </a:r>
            <a:r>
              <a:rPr lang="uk-UA" b="1" dirty="0"/>
              <a:t> через </a:t>
            </a:r>
            <a:r>
              <a:rPr lang="uk-UA" b="1" dirty="0" err="1"/>
              <a:t>обучение</a:t>
            </a:r>
            <a:r>
              <a:rPr lang="uk-UA" b="1" dirty="0"/>
              <a:t> </a:t>
            </a:r>
            <a:r>
              <a:rPr lang="uk-UA" b="1" dirty="0" err="1"/>
              <a:t>деятельности</a:t>
            </a:r>
            <a:r>
              <a:rPr lang="uk-UA" b="1" dirty="0"/>
              <a:t>: </a:t>
            </a:r>
            <a:r>
              <a:rPr lang="uk-UA" b="1" dirty="0" err="1"/>
              <a:t>самоопределение</a:t>
            </a:r>
            <a:r>
              <a:rPr lang="uk-UA" b="1" dirty="0"/>
              <a:t>, </a:t>
            </a:r>
            <a:r>
              <a:rPr lang="uk-UA" b="1" dirty="0" err="1"/>
              <a:t>самореализация</a:t>
            </a:r>
            <a:r>
              <a:rPr lang="uk-UA" b="1" dirty="0"/>
              <a:t>, </a:t>
            </a:r>
            <a:r>
              <a:rPr lang="uk-UA" b="1" dirty="0" err="1"/>
              <a:t>рефлексия</a:t>
            </a:r>
            <a:r>
              <a:rPr lang="uk-UA" b="1" dirty="0"/>
              <a:t>; </a:t>
            </a:r>
            <a:endParaRPr lang="ru-RU" b="1" dirty="0"/>
          </a:p>
          <a:p>
            <a:pPr lvl="0">
              <a:buBlip>
                <a:blip r:embed="rId2"/>
              </a:buBlip>
            </a:pPr>
            <a:r>
              <a:rPr lang="uk-UA" b="1" dirty="0" err="1"/>
              <a:t>формирование</a:t>
            </a:r>
            <a:r>
              <a:rPr lang="uk-UA" b="1" dirty="0"/>
              <a:t> </a:t>
            </a:r>
            <a:r>
              <a:rPr lang="uk-UA" b="1" dirty="0" err="1"/>
              <a:t>системы</a:t>
            </a:r>
            <a:r>
              <a:rPr lang="uk-UA" b="1" dirty="0"/>
              <a:t> </a:t>
            </a:r>
            <a:r>
              <a:rPr lang="uk-UA" b="1" dirty="0" err="1"/>
              <a:t>культурных</a:t>
            </a:r>
            <a:r>
              <a:rPr lang="uk-UA" b="1" dirty="0"/>
              <a:t> </a:t>
            </a:r>
            <a:r>
              <a:rPr lang="uk-UA" b="1" dirty="0" err="1"/>
              <a:t>ценностей</a:t>
            </a:r>
            <a:r>
              <a:rPr lang="uk-UA" b="1" dirty="0"/>
              <a:t> и </a:t>
            </a:r>
            <a:r>
              <a:rPr lang="uk-UA" b="1" dirty="0" err="1"/>
              <a:t>ее</a:t>
            </a:r>
            <a:r>
              <a:rPr lang="uk-UA" b="1" dirty="0"/>
              <a:t> проявлений в </a:t>
            </a:r>
            <a:r>
              <a:rPr lang="uk-UA" b="1" dirty="0" err="1"/>
              <a:t>личностных</a:t>
            </a:r>
            <a:r>
              <a:rPr lang="uk-UA" b="1" dirty="0"/>
              <a:t> </a:t>
            </a:r>
            <a:r>
              <a:rPr lang="uk-UA" b="1" dirty="0" err="1"/>
              <a:t>качествах</a:t>
            </a:r>
            <a:r>
              <a:rPr lang="uk-UA" b="1" dirty="0"/>
              <a:t>; </a:t>
            </a:r>
            <a:endParaRPr lang="ru-RU" b="1" dirty="0"/>
          </a:p>
          <a:p>
            <a:pPr lvl="0">
              <a:buBlip>
                <a:blip r:embed="rId2"/>
              </a:buBlip>
            </a:pPr>
            <a:r>
              <a:rPr lang="uk-UA" b="1" dirty="0" err="1"/>
              <a:t>формирование</a:t>
            </a:r>
            <a:r>
              <a:rPr lang="uk-UA" b="1" dirty="0"/>
              <a:t> </a:t>
            </a:r>
            <a:r>
              <a:rPr lang="uk-UA" b="1" dirty="0" err="1"/>
              <a:t>целостной</a:t>
            </a:r>
            <a:r>
              <a:rPr lang="uk-UA" b="1" dirty="0"/>
              <a:t> </a:t>
            </a:r>
            <a:r>
              <a:rPr lang="uk-UA" b="1" dirty="0" err="1"/>
              <a:t>картины</a:t>
            </a:r>
            <a:r>
              <a:rPr lang="uk-UA" b="1" dirty="0"/>
              <a:t> мира, </a:t>
            </a:r>
            <a:r>
              <a:rPr lang="uk-UA" b="1" dirty="0" err="1"/>
              <a:t>адекватной</a:t>
            </a:r>
            <a:r>
              <a:rPr lang="uk-UA" b="1" dirty="0"/>
              <a:t> </a:t>
            </a:r>
            <a:r>
              <a:rPr lang="uk-UA" b="1" dirty="0" err="1"/>
              <a:t>современному</a:t>
            </a:r>
            <a:r>
              <a:rPr lang="uk-UA" b="1" dirty="0"/>
              <a:t> </a:t>
            </a:r>
            <a:r>
              <a:rPr lang="uk-UA" b="1" dirty="0" err="1"/>
              <a:t>уровню</a:t>
            </a:r>
            <a:r>
              <a:rPr lang="uk-UA" b="1" dirty="0"/>
              <a:t> </a:t>
            </a:r>
            <a:r>
              <a:rPr lang="uk-UA" b="1" dirty="0" err="1"/>
              <a:t>научного</a:t>
            </a:r>
            <a:r>
              <a:rPr lang="uk-UA" b="1" dirty="0"/>
              <a:t> </a:t>
            </a:r>
            <a:r>
              <a:rPr lang="uk-UA" b="1" dirty="0" err="1"/>
              <a:t>знания</a:t>
            </a:r>
            <a:r>
              <a:rPr lang="uk-UA" b="1" dirty="0"/>
              <a:t>.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0752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9036496" cy="994122"/>
          </a:xfrm>
        </p:spPr>
        <p:txBody>
          <a:bodyPr>
            <a:noAutofit/>
          </a:bodyPr>
          <a:lstStyle/>
          <a:p>
            <a:pPr algn="ctr"/>
            <a:r>
              <a:rPr lang="ru-RU" sz="3600" dirty="0" err="1" smtClean="0">
                <a:solidFill>
                  <a:schemeClr val="tx2">
                    <a:lumMod val="25000"/>
                  </a:schemeClr>
                </a:solidFill>
              </a:rPr>
              <a:t>Деятельностные</a:t>
            </a:r>
            <a:r>
              <a:rPr lang="ru-RU" sz="3600" dirty="0" smtClean="0">
                <a:solidFill>
                  <a:schemeClr val="tx2">
                    <a:lumMod val="25000"/>
                  </a:schemeClr>
                </a:solidFill>
              </a:rPr>
              <a:t> методы обучения:</a:t>
            </a:r>
            <a:endParaRPr lang="ru-RU" sz="36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4" name="Скругленная прямоугольная выноска 3">
            <a:hlinkClick r:id="rId2" action="ppaction://hlinksldjump"/>
          </p:cNvPr>
          <p:cNvSpPr/>
          <p:nvPr/>
        </p:nvSpPr>
        <p:spPr>
          <a:xfrm rot="10800000">
            <a:off x="251520" y="1268760"/>
            <a:ext cx="3168352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hlinkClick r:id="rId2" action="ppaction://hlinksldjump"/>
          </p:cNvPr>
          <p:cNvSpPr/>
          <p:nvPr/>
        </p:nvSpPr>
        <p:spPr>
          <a:xfrm>
            <a:off x="323528" y="1268760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</a:rPr>
              <a:t>моделирование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6" name="Скругленная прямоугольная выноска 5">
            <a:hlinkClick r:id="rId3" action="ppaction://hlinksldjump"/>
          </p:cNvPr>
          <p:cNvSpPr/>
          <p:nvPr/>
        </p:nvSpPr>
        <p:spPr>
          <a:xfrm rot="10800000">
            <a:off x="3635896" y="1268760"/>
            <a:ext cx="2160240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07904" y="1268760"/>
            <a:ext cx="21066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дискуссия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 rot="10800000">
            <a:off x="6156176" y="1268760"/>
            <a:ext cx="2376264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 rot="10800000">
            <a:off x="6012160" y="5805264"/>
            <a:ext cx="2952328" cy="648072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ая прямоугольная выноска 10">
            <a:hlinkClick r:id="rId4" action="ppaction://hlinksldjump"/>
          </p:cNvPr>
          <p:cNvSpPr/>
          <p:nvPr/>
        </p:nvSpPr>
        <p:spPr>
          <a:xfrm rot="10800000">
            <a:off x="4355976" y="6165304"/>
            <a:ext cx="1584176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ая прямоугольная выноска 11">
            <a:hlinkClick r:id="rId5" action="ppaction://hlinksldjump"/>
          </p:cNvPr>
          <p:cNvSpPr/>
          <p:nvPr/>
        </p:nvSpPr>
        <p:spPr>
          <a:xfrm rot="10800000">
            <a:off x="5436096" y="4869160"/>
            <a:ext cx="3456384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ая прямоугольная выноска 12">
            <a:hlinkClick r:id="rId6" action="ppaction://hlinksldjump"/>
          </p:cNvPr>
          <p:cNvSpPr/>
          <p:nvPr/>
        </p:nvSpPr>
        <p:spPr>
          <a:xfrm rot="10800000">
            <a:off x="5508104" y="2276872"/>
            <a:ext cx="3384376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 rot="10800000">
            <a:off x="251520" y="3140968"/>
            <a:ext cx="3888432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 rot="10800000">
            <a:off x="251520" y="4005064"/>
            <a:ext cx="4680520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ая прямоугольная выноска 15">
            <a:hlinkClick r:id="rId7" action="ppaction://hlinksldjump"/>
          </p:cNvPr>
          <p:cNvSpPr/>
          <p:nvPr/>
        </p:nvSpPr>
        <p:spPr>
          <a:xfrm rot="10800000">
            <a:off x="3563888" y="2348880"/>
            <a:ext cx="1728192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 rot="10800000">
            <a:off x="251520" y="2276872"/>
            <a:ext cx="2952328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 rot="10800000">
            <a:off x="251520" y="5733256"/>
            <a:ext cx="3960440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 rot="10800000">
            <a:off x="4788024" y="3140968"/>
            <a:ext cx="4032448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rot="10800000">
            <a:off x="251520" y="4869160"/>
            <a:ext cx="4320480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ая прямоугольная выноска 20">
            <a:hlinkClick r:id="rId8" action="ppaction://hlinksldjump"/>
          </p:cNvPr>
          <p:cNvSpPr/>
          <p:nvPr/>
        </p:nvSpPr>
        <p:spPr>
          <a:xfrm rot="10800000">
            <a:off x="5580112" y="4005064"/>
            <a:ext cx="2664296" cy="576064"/>
          </a:xfrm>
          <a:prstGeom prst="wedgeRound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>
            <a:hlinkClick r:id="rId7" action="ppaction://hlinksldjump"/>
          </p:cNvPr>
          <p:cNvSpPr/>
          <p:nvPr/>
        </p:nvSpPr>
        <p:spPr>
          <a:xfrm>
            <a:off x="3707904" y="2348880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диалог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228184" y="1268760"/>
            <a:ext cx="23762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«аквариум</a:t>
            </a:r>
            <a:r>
              <a:rPr lang="ru-RU" sz="2800" b="1" i="1" dirty="0">
                <a:solidFill>
                  <a:schemeClr val="bg1"/>
                </a:solidFill>
              </a:rPr>
              <a:t>»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51520" y="2348880"/>
            <a:ext cx="30243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«снежный </a:t>
            </a:r>
            <a:r>
              <a:rPr lang="ru-RU" sz="2800" b="1" i="1" dirty="0">
                <a:solidFill>
                  <a:schemeClr val="bg1"/>
                </a:solidFill>
              </a:rPr>
              <a:t>ком»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5580112" y="2348880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мозговой </a:t>
            </a:r>
            <a:r>
              <a:rPr lang="ru-RU" sz="2800" b="1" i="1" dirty="0">
                <a:solidFill>
                  <a:schemeClr val="bg1"/>
                </a:solidFill>
              </a:rPr>
              <a:t>штурм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251520" y="3212976"/>
            <a:ext cx="38884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«жужжащие </a:t>
            </a:r>
            <a:r>
              <a:rPr lang="ru-RU" sz="2800" b="1" i="1" dirty="0">
                <a:solidFill>
                  <a:schemeClr val="bg1"/>
                </a:solidFill>
              </a:rPr>
              <a:t>группы»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95536" y="5805264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проблемное </a:t>
            </a:r>
            <a:r>
              <a:rPr lang="ru-RU" sz="2400" b="1" i="1" dirty="0">
                <a:solidFill>
                  <a:schemeClr val="bg1"/>
                </a:solidFill>
              </a:rPr>
              <a:t>изложение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1520" y="4077072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bg1"/>
                </a:solidFill>
              </a:rPr>
              <a:t>имитационные </a:t>
            </a:r>
            <a:r>
              <a:rPr lang="ru-RU" sz="2400" b="1" i="1" dirty="0">
                <a:solidFill>
                  <a:schemeClr val="bg1"/>
                </a:solidFill>
              </a:rPr>
              <a:t>упражнения</a:t>
            </a:r>
            <a:r>
              <a:rPr lang="ru-RU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4729645" y="3212976"/>
            <a:ext cx="44143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частично-поисковый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95536" y="4941168"/>
            <a:ext cx="428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исследовательский </a:t>
            </a:r>
            <a:r>
              <a:rPr lang="ru-RU" sz="2400" b="1" i="1" dirty="0">
                <a:solidFill>
                  <a:schemeClr val="bg1"/>
                </a:solidFill>
              </a:rPr>
              <a:t>метод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580112" y="4005064"/>
            <a:ext cx="26885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chemeClr val="bg1"/>
                </a:solidFill>
              </a:rPr>
              <a:t>к</a:t>
            </a:r>
            <a:r>
              <a:rPr lang="ru-RU" sz="2800" b="1" i="1" dirty="0" smtClean="0">
                <a:solidFill>
                  <a:schemeClr val="bg1"/>
                </a:solidFill>
              </a:rPr>
              <a:t>руглый стол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2" name="Прямоугольник 31">
            <a:hlinkClick r:id="rId5" action="ppaction://hlinksldjump"/>
          </p:cNvPr>
          <p:cNvSpPr/>
          <p:nvPr/>
        </p:nvSpPr>
        <p:spPr>
          <a:xfrm>
            <a:off x="5436096" y="4869160"/>
            <a:ext cx="3421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игровое </a:t>
            </a:r>
            <a:r>
              <a:rPr lang="ru-RU" sz="2800" b="1" i="1" dirty="0">
                <a:solidFill>
                  <a:schemeClr val="bg1"/>
                </a:solidFill>
              </a:rPr>
              <a:t>обучение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4427984" y="6165304"/>
            <a:ext cx="14269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проект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084168" y="5877272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анализ ситуаций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55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err="1" smtClean="0"/>
              <a:t>здоровьесберегающие</a:t>
            </a:r>
            <a:r>
              <a:rPr lang="ru-RU" b="1" dirty="0" smtClean="0"/>
              <a:t> </a:t>
            </a:r>
            <a:r>
              <a:rPr lang="ru-RU" b="1" dirty="0"/>
              <a:t>технологии;</a:t>
            </a:r>
            <a:br>
              <a:rPr lang="ru-RU" b="1" dirty="0"/>
            </a:br>
            <a:r>
              <a:rPr lang="ru-RU" sz="2000" b="1" dirty="0" smtClean="0"/>
              <a:t>-</a:t>
            </a: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это </a:t>
            </a:r>
            <a:r>
              <a:rPr lang="ru-RU" sz="2000" b="1" dirty="0">
                <a:solidFill>
                  <a:srgbClr val="006600"/>
                </a:solidFill>
                <a:latin typeface="Constantia" pitchFamily="18" charset="0"/>
              </a:rPr>
              <a:t>прежде всего технологии воспитания </a:t>
            </a:r>
            <a:r>
              <a:rPr lang="ru-RU" sz="2000" b="1" dirty="0" err="1">
                <a:solidFill>
                  <a:srgbClr val="006600"/>
                </a:solidFill>
                <a:latin typeface="Constantia" pitchFamily="18" charset="0"/>
              </a:rPr>
              <a:t>валеологической</a:t>
            </a:r>
            <a:r>
              <a:rPr lang="ru-RU" sz="2000" b="1" dirty="0">
                <a:solidFill>
                  <a:srgbClr val="006600"/>
                </a:solidFill>
                <a:latin typeface="Constantia" pitchFamily="18" charset="0"/>
              </a:rPr>
              <a:t> культуры или культуры здоровья </a:t>
            </a: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школьников. </a:t>
            </a:r>
            <a:r>
              <a:rPr lang="ru-RU" sz="2000" b="1" dirty="0">
                <a:solidFill>
                  <a:srgbClr val="006600"/>
                </a:solidFill>
                <a:latin typeface="Constantia" pitchFamily="18" charset="0"/>
              </a:rPr>
              <a:t>В </a:t>
            </a: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школьной </a:t>
            </a:r>
            <a:r>
              <a:rPr lang="ru-RU" sz="2000" b="1" dirty="0">
                <a:solidFill>
                  <a:srgbClr val="006600"/>
                </a:solidFill>
                <a:latin typeface="Constantia" pitchFamily="18" charset="0"/>
              </a:rPr>
              <a:t>педагогике к наиболее значимым видам технологий относятся технологии личностно-ориентированного воспитания и обучения </a:t>
            </a:r>
            <a:r>
              <a:rPr lang="ru-RU" sz="2000" b="1" dirty="0" smtClean="0">
                <a:solidFill>
                  <a:srgbClr val="006600"/>
                </a:solidFill>
                <a:latin typeface="Constantia" pitchFamily="18" charset="0"/>
              </a:rPr>
              <a:t>учащихся. </a:t>
            </a:r>
            <a:r>
              <a:rPr lang="ru-RU" sz="2000" b="1" dirty="0">
                <a:solidFill>
                  <a:srgbClr val="006600"/>
                </a:solidFill>
                <a:latin typeface="Constantia" pitchFamily="18" charset="0"/>
              </a:rPr>
              <a:t>Ведущий принцип таких технологий – учёт личностных особенностей ребёнка, индивидуальной логики его развития, учёт детских интересов и предпочтений в содержании и видах деятельности в ходе воспитания и обучения. Построение педагогического процесса с ориентацией на личность ребёнка закономерным образом содействует его благополучному существованию, а значит здоровью.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0035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548680"/>
            <a:ext cx="72728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информационно-коммуникационные технологии</a:t>
            </a:r>
            <a:endParaRPr lang="ru-RU" sz="3200" dirty="0"/>
          </a:p>
        </p:txBody>
      </p:sp>
      <p:pic>
        <p:nvPicPr>
          <p:cNvPr id="3074" name="Picture 2" descr="C:\Users\Intel\Desktop\slide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76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04813"/>
            <a:ext cx="8229600" cy="207486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Внедрение ИКТ осуществляется по направлениям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: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3141663"/>
            <a:ext cx="8229600" cy="302418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с</a:t>
            </a:r>
            <a:r>
              <a:rPr lang="ru-RU" sz="2800" b="1" dirty="0" smtClean="0"/>
              <a:t>оздание </a:t>
            </a:r>
            <a:r>
              <a:rPr lang="ru-RU" sz="2800" b="1" dirty="0"/>
              <a:t>презентаций к урокам</a:t>
            </a:r>
            <a:r>
              <a:rPr lang="ru-RU" sz="2800" b="1" dirty="0" smtClean="0"/>
              <a:t>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и</a:t>
            </a:r>
            <a:r>
              <a:rPr lang="ru-RU" sz="2800" b="1" dirty="0" smtClean="0"/>
              <a:t>спользование </a:t>
            </a:r>
            <a:r>
              <a:rPr lang="ru-RU" sz="2800" b="1" dirty="0"/>
              <a:t>готовых </a:t>
            </a:r>
            <a:r>
              <a:rPr lang="ru-RU" sz="2800" b="1" dirty="0" smtClean="0"/>
              <a:t>обучающих программ;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/>
              <a:t>            </a:t>
            </a:r>
            <a:endParaRPr lang="ru-RU" sz="2800" b="1" dirty="0" smtClean="0"/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р</a:t>
            </a:r>
            <a:r>
              <a:rPr lang="ru-RU" sz="2800" b="1" dirty="0" smtClean="0"/>
              <a:t>абота </a:t>
            </a:r>
            <a:r>
              <a:rPr lang="ru-RU" sz="2800" b="1" dirty="0"/>
              <a:t>с ресурсами </a:t>
            </a:r>
            <a:r>
              <a:rPr lang="ru-RU" sz="2800" b="1" dirty="0" smtClean="0"/>
              <a:t>Интернет</a:t>
            </a:r>
            <a:r>
              <a:rPr lang="ru-RU" sz="2800" b="1" dirty="0"/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  <p:pic>
        <p:nvPicPr>
          <p:cNvPr id="11268" name="Picture 4" descr="На компьютере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975225"/>
            <a:ext cx="2376488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1511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Необходимое ТСО учителю к уроку: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2276475"/>
            <a:ext cx="8229600" cy="3917950"/>
          </a:xfrm>
        </p:spPr>
        <p:txBody>
          <a:bodyPr rtlCol="0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наглядно </a:t>
            </a:r>
            <a:r>
              <a:rPr lang="ru-RU" sz="2800" b="1" dirty="0"/>
              <a:t>представлять материал</a:t>
            </a:r>
            <a:r>
              <a:rPr lang="ru-RU" sz="2800" b="1" dirty="0" smtClean="0"/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интенсифицировать </a:t>
            </a:r>
            <a:r>
              <a:rPr lang="ru-RU" sz="2800" b="1" dirty="0"/>
              <a:t>процесс объяснения нового материала</a:t>
            </a:r>
            <a:r>
              <a:rPr lang="ru-RU" sz="2800" b="1" dirty="0" smtClean="0"/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регулировать </a:t>
            </a:r>
            <a:r>
              <a:rPr lang="ru-RU" sz="2800" b="1" dirty="0"/>
              <a:t>объем и скорость выводимой информации посредством анимации</a:t>
            </a:r>
            <a:r>
              <a:rPr lang="ru-RU" sz="2800" b="1" dirty="0" smtClean="0"/>
              <a:t>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b="1" dirty="0" smtClean="0"/>
              <a:t> </a:t>
            </a:r>
            <a:endParaRPr lang="ru-RU" sz="28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повышать познавательную активность обучающихся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12292" name="Picture 3" descr="C:\Users\Татьяна\Pictures\Мои рисунки\Фотошоп\+ школьные\объекты\компьютер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9563" y="4076700"/>
            <a:ext cx="2341562" cy="264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How named this animals?</a:t>
            </a:r>
            <a:endParaRPr lang="ru-RU" sz="5400" b="1" dirty="0" smtClean="0">
              <a:solidFill>
                <a:srgbClr val="FF0000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b="1" i="1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600" dirty="0"/>
          </a:p>
        </p:txBody>
      </p:sp>
      <p:pic>
        <p:nvPicPr>
          <p:cNvPr id="8199" name="Picture 7" descr="AllD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3427413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Intel\Desktop\1920x1200-px-animals-baby-animals-pumas-1098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917638" cy="3073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935273"/>
            <a:ext cx="342741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woodpecker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813056" y="4792413"/>
            <a:ext cx="3427414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tiger cubs</a:t>
            </a:r>
            <a:endParaRPr lang="ru-RU" sz="3600" dirty="0"/>
          </a:p>
        </p:txBody>
      </p:sp>
    </p:spTree>
  </p:cSld>
  <p:clrMapOvr>
    <a:masterClrMapping/>
  </p:clrMapOvr>
  <p:transition spd="slow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ext Box 2"/>
          <p:cNvSpPr txBox="1">
            <a:spLocks noChangeArrowheads="1"/>
          </p:cNvSpPr>
          <p:nvPr/>
        </p:nvSpPr>
        <p:spPr bwMode="auto">
          <a:xfrm>
            <a:off x="1828800" y="111125"/>
            <a:ext cx="618310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/>
              <a:t>What doesn't grow in the </a:t>
            </a:r>
            <a:r>
              <a:rPr lang="en-US" sz="3200" dirty="0" smtClean="0"/>
              <a:t>tundra</a:t>
            </a:r>
            <a:r>
              <a:rPr lang="en-US" sz="3200" dirty="0"/>
              <a:t>?</a:t>
            </a:r>
            <a:endParaRPr lang="ru-RU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515938" y="3219450"/>
            <a:ext cx="184217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</a:rPr>
              <a:t>dwarf birch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1171575" y="6207125"/>
            <a:ext cx="16241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cloudberry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5505450" y="3440113"/>
            <a:ext cx="18085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pushchitsa</a:t>
            </a:r>
            <a:endParaRPr lang="ru-RU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pic>
        <p:nvPicPr>
          <p:cNvPr id="464905" name="Picture 9" descr="Ду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91013" y="3938588"/>
            <a:ext cx="4097337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4906" name="Text Box 10"/>
          <p:cNvSpPr txBox="1">
            <a:spLocks noChangeArrowheads="1"/>
          </p:cNvSpPr>
          <p:nvPr/>
        </p:nvSpPr>
        <p:spPr bwMode="auto">
          <a:xfrm>
            <a:off x="5971381" y="6211590"/>
            <a:ext cx="6495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oak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0424" name="Rectangle 11"/>
          <p:cNvSpPr>
            <a:spLocks noGrp="1" noChangeArrowheads="1"/>
          </p:cNvSpPr>
          <p:nvPr>
            <p:ph type="title"/>
          </p:nvPr>
        </p:nvSpPr>
        <p:spPr>
          <a:xfrm>
            <a:off x="20320000" y="15240000"/>
            <a:ext cx="8229600" cy="1371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mtClean="0"/>
              <a:t>Что не растёт в тундре? Дриада. Багульник. Горец живородящий. Дуб.</a:t>
            </a:r>
          </a:p>
        </p:txBody>
      </p:sp>
      <p:pic>
        <p:nvPicPr>
          <p:cNvPr id="19465" name="Picture 2" descr="C:\Users\Татьяна\Pictures\Мои рисунки\+ Растения\! Деревья и кустарники\Берёза\Берёза карликова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690563"/>
            <a:ext cx="3362325" cy="252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3" descr="C:\Users\Татьяна\Pictures\Мои рисунки\+ Растения\! Ягоды\морошка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375" y="3748088"/>
            <a:ext cx="3246438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4" descr="C:\Users\Татьяна\Pictures\Мои рисунки\+ Растения\Листья, травы\Пушица 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8913" y="765175"/>
            <a:ext cx="1825625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4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490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9592" y="1052736"/>
            <a:ext cx="7992888" cy="561662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видеороликов «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Famous people in art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8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76056" y="1670745"/>
            <a:ext cx="3796184" cy="47105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40" y="1417638"/>
            <a:ext cx="3960440" cy="47430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51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ntel\Desktop\информатика\img3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0" y="548679"/>
            <a:ext cx="7854938" cy="5891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035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274638"/>
            <a:ext cx="8856663" cy="9937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</a:rPr>
              <a:t>Who is the author of the fairy tale "Puss in Boots"?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12" descr="Кот в сапога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412875"/>
            <a:ext cx="4038600" cy="4467225"/>
          </a:xfrm>
          <a:ln w="57150" cmpd="thickThin">
            <a:solidFill>
              <a:srgbClr val="FFCCFF"/>
            </a:solidFill>
            <a:miter lim="800000"/>
            <a:headEnd/>
            <a:tailEnd/>
          </a:ln>
        </p:spPr>
      </p:pic>
      <p:sp>
        <p:nvSpPr>
          <p:cNvPr id="23556" name="Скругленный прямоугольник 4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68313" y="1484313"/>
            <a:ext cx="4038600" cy="15128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/>
            <a:endParaRPr lang="ru-RU" sz="2000">
              <a:latin typeface="Arial" charset="0"/>
            </a:endParaRPr>
          </a:p>
          <a:p>
            <a:pPr marL="342900" indent="-342900" algn="ctr"/>
            <a:r>
              <a:rPr lang="ru-RU" sz="3200">
                <a:latin typeface="Arial" charset="0"/>
              </a:rPr>
              <a:t>Ю. Олеша</a:t>
            </a:r>
          </a:p>
        </p:txBody>
      </p:sp>
      <p:sp>
        <p:nvSpPr>
          <p:cNvPr id="23557" name="Скругленный прямоугольник 5">
            <a:hlinkClick r:id="" action="ppaction://macro?name=NET"/>
          </p:cNvPr>
          <p:cNvSpPr>
            <a:spLocks noChangeArrowheads="1"/>
          </p:cNvSpPr>
          <p:nvPr/>
        </p:nvSpPr>
        <p:spPr bwMode="auto">
          <a:xfrm>
            <a:off x="468313" y="3284538"/>
            <a:ext cx="4038600" cy="155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/>
            <a:endParaRPr lang="ru-RU" sz="2000">
              <a:latin typeface="Arial" charset="0"/>
            </a:endParaRPr>
          </a:p>
          <a:p>
            <a:pPr marL="342900" indent="-342900" algn="ctr"/>
            <a:r>
              <a:rPr lang="ru-RU" sz="3200">
                <a:latin typeface="Arial" charset="0"/>
              </a:rPr>
              <a:t>К. Чуковский</a:t>
            </a:r>
          </a:p>
        </p:txBody>
      </p:sp>
      <p:sp>
        <p:nvSpPr>
          <p:cNvPr id="23558" name="Скругленный прямоугольник 6">
            <a:hlinkClick r:id="" action="ppaction://macro?name=DA"/>
          </p:cNvPr>
          <p:cNvSpPr>
            <a:spLocks noChangeArrowheads="1"/>
          </p:cNvSpPr>
          <p:nvPr/>
        </p:nvSpPr>
        <p:spPr bwMode="auto">
          <a:xfrm>
            <a:off x="457200" y="5084763"/>
            <a:ext cx="4038600" cy="12239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/>
          <a:lstStyle/>
          <a:p>
            <a:pPr marL="342900" indent="-342900" algn="ctr"/>
            <a:endParaRPr lang="ru-RU" sz="2000">
              <a:latin typeface="Arial" charset="0"/>
            </a:endParaRPr>
          </a:p>
          <a:p>
            <a:pPr marL="342900" indent="-342900" algn="ctr"/>
            <a:r>
              <a:rPr lang="ru-RU" sz="3200">
                <a:latin typeface="Arial" charset="0"/>
              </a:rPr>
              <a:t>Ш. Перро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9712" y="116632"/>
            <a:ext cx="5760640" cy="64087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87683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forum.materinstvo.ru/uploads/1476901361/post-524781-147703523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9592" y="1268760"/>
            <a:ext cx="6984776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Рефлексия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4456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44450"/>
            <a:ext cx="8229600" cy="7921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Мультимедийные уроки</a:t>
            </a:r>
            <a:endParaRPr lang="ru-RU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944563"/>
            <a:ext cx="8713788" cy="5884862"/>
          </a:xfrm>
        </p:spPr>
      </p:pic>
      <p:grpSp>
        <p:nvGrpSpPr>
          <p:cNvPr id="27652" name="Group 17"/>
          <p:cNvGrpSpPr>
            <a:grpSpLocks/>
          </p:cNvGrpSpPr>
          <p:nvPr/>
        </p:nvGrpSpPr>
        <p:grpSpPr bwMode="auto">
          <a:xfrm>
            <a:off x="2051050" y="1773238"/>
            <a:ext cx="1185863" cy="906462"/>
            <a:chOff x="4241" y="164"/>
            <a:chExt cx="747" cy="571"/>
          </a:xfrm>
        </p:grpSpPr>
        <p:pic>
          <p:nvPicPr>
            <p:cNvPr id="27670" name="Picture 18" descr="LADYBUG1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6173723">
              <a:off x="4273" y="132"/>
              <a:ext cx="571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71" name="Text Box 19"/>
            <p:cNvSpPr txBox="1">
              <a:spLocks noChangeArrowheads="1"/>
            </p:cNvSpPr>
            <p:nvPr/>
          </p:nvSpPr>
          <p:spPr bwMode="auto">
            <a:xfrm>
              <a:off x="4422" y="404"/>
              <a:ext cx="56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2800" b="1">
                  <a:solidFill>
                    <a:schemeClr val="bg1"/>
                  </a:solidFill>
                </a:rPr>
                <a:t>10-8</a:t>
              </a:r>
            </a:p>
          </p:txBody>
        </p: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6156325" y="1844675"/>
            <a:ext cx="1512888" cy="990600"/>
            <a:chOff x="2744" y="572"/>
            <a:chExt cx="776" cy="702"/>
          </a:xfrm>
        </p:grpSpPr>
        <p:pic>
          <p:nvPicPr>
            <p:cNvPr id="27668" name="Picture 21" descr="BUTRFLY3">
              <a:hlinkClick r:id="rId4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-7315390">
              <a:off x="2781" y="535"/>
              <a:ext cx="702" cy="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9" name="Text Box 22"/>
            <p:cNvSpPr txBox="1">
              <a:spLocks noChangeArrowheads="1"/>
            </p:cNvSpPr>
            <p:nvPr/>
          </p:nvSpPr>
          <p:spPr bwMode="auto">
            <a:xfrm>
              <a:off x="2835" y="755"/>
              <a:ext cx="635" cy="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3200" b="1">
                  <a:solidFill>
                    <a:srgbClr val="00CC66"/>
                  </a:solidFill>
                </a:rPr>
                <a:t>9- 5</a:t>
              </a:r>
            </a:p>
          </p:txBody>
        </p:sp>
      </p:grpSp>
      <p:pic>
        <p:nvPicPr>
          <p:cNvPr id="27654" name="Picture 6" descr="08-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2852738"/>
            <a:ext cx="1296987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684213" y="3141663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7656" name="Picture 9" descr="FLOWERS4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143986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755650" y="5661025"/>
            <a:ext cx="4095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chemeClr val="bg1"/>
                </a:solidFill>
              </a:rPr>
              <a:t>5</a:t>
            </a:r>
          </a:p>
        </p:txBody>
      </p:sp>
      <p:pic>
        <p:nvPicPr>
          <p:cNvPr id="27658" name="Picture 12" descr="JFLOWER3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4288" y="4165600"/>
            <a:ext cx="16383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9" name="Text Box 13">
            <a:hlinkClick r:id="rId7" action="ppaction://hlinksldjump"/>
          </p:cNvPr>
          <p:cNvSpPr txBox="1">
            <a:spLocks noChangeArrowheads="1"/>
          </p:cNvSpPr>
          <p:nvPr/>
        </p:nvSpPr>
        <p:spPr bwMode="auto">
          <a:xfrm>
            <a:off x="3144838" y="4656138"/>
            <a:ext cx="4318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chemeClr val="bg1"/>
                </a:solidFill>
              </a:rPr>
              <a:t>7</a:t>
            </a:r>
          </a:p>
        </p:txBody>
      </p:sp>
      <p:pic>
        <p:nvPicPr>
          <p:cNvPr id="27660" name="Picture 15" descr="NA00042_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3425" y="3119438"/>
            <a:ext cx="14652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5072063" y="3836988"/>
            <a:ext cx="4095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ru-RU" sz="3200" b="1">
                <a:solidFill>
                  <a:schemeClr val="bg1"/>
                </a:solidFill>
              </a:rPr>
              <a:t>2</a:t>
            </a:r>
          </a:p>
        </p:txBody>
      </p:sp>
      <p:grpSp>
        <p:nvGrpSpPr>
          <p:cNvPr id="27662" name="Group 26"/>
          <p:cNvGrpSpPr>
            <a:grpSpLocks/>
          </p:cNvGrpSpPr>
          <p:nvPr/>
        </p:nvGrpSpPr>
        <p:grpSpPr bwMode="auto">
          <a:xfrm>
            <a:off x="6334125" y="3573463"/>
            <a:ext cx="1439863" cy="1700212"/>
            <a:chOff x="1519" y="2205"/>
            <a:chExt cx="907" cy="1071"/>
          </a:xfrm>
        </p:grpSpPr>
        <p:pic>
          <p:nvPicPr>
            <p:cNvPr id="27666" name="Picture 27" descr="FLOWERS4">
              <a:hlinkClick r:id="rId7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2205"/>
              <a:ext cx="907" cy="1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7" name="Text Box 28"/>
            <p:cNvSpPr txBox="1">
              <a:spLocks noChangeArrowheads="1"/>
            </p:cNvSpPr>
            <p:nvPr/>
          </p:nvSpPr>
          <p:spPr bwMode="auto">
            <a:xfrm>
              <a:off x="1746" y="2795"/>
              <a:ext cx="25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27663" name="Group 23"/>
          <p:cNvGrpSpPr>
            <a:grpSpLocks/>
          </p:cNvGrpSpPr>
          <p:nvPr/>
        </p:nvGrpSpPr>
        <p:grpSpPr bwMode="auto">
          <a:xfrm>
            <a:off x="7572375" y="5376863"/>
            <a:ext cx="1211263" cy="1149350"/>
            <a:chOff x="4876" y="3430"/>
            <a:chExt cx="763" cy="724"/>
          </a:xfrm>
        </p:grpSpPr>
        <p:pic>
          <p:nvPicPr>
            <p:cNvPr id="27664" name="Picture 24" descr="08-3">
              <a:hlinkClick r:id="rId4" action="ppaction://hlinksldjump"/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" y="3430"/>
              <a:ext cx="763" cy="7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5" name="Text Box 25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5057" y="3430"/>
              <a:ext cx="45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eaLnBrk="1" hangingPunct="1"/>
              <a:r>
                <a:rPr lang="ru-RU" sz="3200" b="1">
                  <a:solidFill>
                    <a:schemeClr val="bg1"/>
                  </a:solidFill>
                </a:rPr>
                <a:t>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Татьяна\Pictures\Мои рисунки\! Вода\снежинки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575" y="447675"/>
            <a:ext cx="3048000" cy="271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C:\Users\Татьяна\Pictures\Мои рисунки\! Картины. Художники\Леонардо да Винчи  XV-XVIe\Мона Лиза (Джиоконда - Джоконда)\Мона Лиза. Джоконд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900" y="106363"/>
            <a:ext cx="2428875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C:\Users\Татьяна\Pictures\Мои рисунки\! Полезные ископаемые (камни, кристаллы, минералы)\Каучук\7 Сбор латекса геве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725" y="115888"/>
            <a:ext cx="244951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C:\Users\Татьяна\Pictures\Мои рисунки\++ Животные\Млекопитающиеся (звери)\Млекопитающие фото\! Козлы, бараны\Горный козел 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750" y="3678238"/>
            <a:ext cx="4032250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C:\Users\Татьяна\Pictures\Мои рисунки\+ Растения\! Деревья и кустарники\Секвойя\Секвойя 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62525" y="4005263"/>
            <a:ext cx="4075113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5843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Для повышения качества образования необходимо: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8313" y="1844675"/>
            <a:ext cx="8229600" cy="4525963"/>
          </a:xfrm>
        </p:spPr>
        <p:txBody>
          <a:bodyPr rtlCol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использовать   </a:t>
            </a:r>
            <a:r>
              <a:rPr lang="ru-RU" sz="2800" b="1" dirty="0"/>
              <a:t>на   уроках   и   во   внеурочное   время  современные  инновационные методики, новые формы организации и проведения учебных </a:t>
            </a:r>
            <a:r>
              <a:rPr lang="ru-RU" sz="2800" b="1" dirty="0" smtClean="0"/>
              <a:t>занятий;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п</a:t>
            </a:r>
            <a:r>
              <a:rPr lang="ru-RU" sz="2800" b="1" dirty="0" smtClean="0"/>
              <a:t>родолжать </a:t>
            </a:r>
            <a:r>
              <a:rPr lang="ru-RU" sz="2800" b="1" dirty="0"/>
              <a:t>методическое совершенствование  </a:t>
            </a:r>
            <a:r>
              <a:rPr lang="ru-RU" sz="2800" b="1" dirty="0" smtClean="0"/>
              <a:t>учителей  </a:t>
            </a:r>
            <a:r>
              <a:rPr lang="ru-RU" sz="2800" b="1" dirty="0"/>
              <a:t>для повышения </a:t>
            </a:r>
            <a:r>
              <a:rPr lang="ru-RU" sz="2800" b="1" dirty="0" smtClean="0"/>
              <a:t>их профессионализма;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а</a:t>
            </a:r>
            <a:r>
              <a:rPr lang="ru-RU" sz="2800" b="1" dirty="0" smtClean="0"/>
              <a:t>ктивнее </a:t>
            </a:r>
            <a:r>
              <a:rPr lang="ru-RU" sz="2800" b="1" dirty="0"/>
              <a:t>и шире использовать на уроках современные педагогические технологии, возможности информационно-коммуникационных технологий, сети Интернет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pic>
        <p:nvPicPr>
          <p:cNvPr id="31748" name="Picture 2" descr="C:\Users\Татьяна\Pictures\Мои рисунки\Фотошоп\+ школьные\объекты\15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96188" y="4379913"/>
            <a:ext cx="143351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925" y="3573463"/>
            <a:ext cx="8229600" cy="1328737"/>
          </a:xfrm>
        </p:spPr>
        <p:txBody>
          <a:bodyPr/>
          <a:lstStyle/>
          <a:p>
            <a:pPr marL="0" lvl="1" indent="0" algn="ctr">
              <a:buFont typeface="Arial" charset="0"/>
              <a:buNone/>
            </a:pPr>
            <a:endParaRPr lang="en-US" sz="4000" b="1" i="1" dirty="0" smtClean="0">
              <a:solidFill>
                <a:schemeClr val="hlink"/>
              </a:solidFill>
              <a:latin typeface="Arial" charset="0"/>
            </a:endParaRPr>
          </a:p>
          <a:p>
            <a:pPr marL="0" lvl="1" indent="0" algn="ctr">
              <a:buFont typeface="Arial" charset="0"/>
              <a:buNone/>
            </a:pPr>
            <a:r>
              <a:rPr lang="ru-RU" sz="4000" b="1" i="1" dirty="0" smtClean="0">
                <a:solidFill>
                  <a:schemeClr val="hlink"/>
                </a:solidFill>
                <a:latin typeface="Arial" charset="0"/>
              </a:rPr>
              <a:t>Всем высокого качества!</a:t>
            </a:r>
          </a:p>
          <a:p>
            <a:endParaRPr lang="ru-RU" dirty="0" smtClean="0"/>
          </a:p>
        </p:txBody>
      </p:sp>
      <p:pic>
        <p:nvPicPr>
          <p:cNvPr id="32772" name="Picture 2" descr="C:\Users\Татьяна\Pictures\Мои рисунки\Фотошоп\+ школьные\объекты\8044a01f5c4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5" y="3192463"/>
            <a:ext cx="4041775" cy="36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 descr="http://maistutoriais.com/wp-content/uploads/2010/08/lingue-em-portugues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64704"/>
            <a:ext cx="7128792" cy="338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ntel\Desktop\информатика\img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58670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279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Мотивация</a:t>
            </a:r>
            <a:endParaRPr lang="ru-RU" dirty="0"/>
          </a:p>
        </p:txBody>
      </p:sp>
      <p:pic>
        <p:nvPicPr>
          <p:cNvPr id="4" name="Объект 3" descr="http://zabolel.info/sites/default/files/motiv_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045" y="1481138"/>
            <a:ext cx="4023909" cy="4525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8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/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/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«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ПОВЫШЕНИЕ КАЧЕСТВА ОБРАЗОВАНИЯ УЧАЩИХСЯ»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a_Albionic" pitchFamily="34" charset="-52"/>
              </a:rPr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140968"/>
            <a:ext cx="8003232" cy="298519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Качество образования –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_Albionic" pitchFamily="34" charset="-52"/>
              </a:rPr>
              <a:t>это процесс постоянного совершенствования.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5759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850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Целевые </a:t>
            </a:r>
            <a:r>
              <a:rPr lang="ru-RU" sz="4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направления:</a:t>
            </a:r>
            <a:endParaRPr lang="ru-RU" sz="48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950" y="1196975"/>
            <a:ext cx="8928100" cy="5327650"/>
          </a:xfrm>
        </p:spPr>
        <p:txBody>
          <a:bodyPr rtlCol="0">
            <a:noAutofit/>
          </a:bodyPr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овершенствование </a:t>
            </a:r>
            <a:r>
              <a:rPr lang="ru-RU" sz="2600" b="1" dirty="0"/>
              <a:t>организации учебного процесса и повышение результатов </a:t>
            </a:r>
            <a:r>
              <a:rPr lang="ru-RU" sz="2600" b="1" dirty="0" smtClean="0"/>
              <a:t>обучения;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оздание </a:t>
            </a:r>
            <a:r>
              <a:rPr lang="ru-RU" sz="2600" b="1" dirty="0"/>
              <a:t>условий для повышения мотивации к обучению, саморазвитию, самостоятельности в принятии </a:t>
            </a:r>
            <a:r>
              <a:rPr lang="ru-RU" sz="2600" b="1" dirty="0" smtClean="0"/>
              <a:t>решений;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 smtClean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 smtClean="0"/>
              <a:t>обеспечение </a:t>
            </a:r>
            <a:r>
              <a:rPr lang="ru-RU" sz="2600" b="1" dirty="0"/>
              <a:t>учебно-воспитательного процесса на современном </a:t>
            </a:r>
            <a:r>
              <a:rPr lang="ru-RU" sz="2600" b="1" dirty="0" smtClean="0"/>
              <a:t>уровне</a:t>
            </a:r>
            <a:r>
              <a:rPr lang="ru-RU" sz="2600" b="1" dirty="0"/>
              <a:t>;</a:t>
            </a:r>
            <a:endParaRPr lang="ru-RU" sz="2600" b="1" dirty="0" smtClean="0"/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оздание </a:t>
            </a:r>
            <a:r>
              <a:rPr lang="ru-RU" sz="2600" b="1" dirty="0"/>
              <a:t>условий для удовлетворения образовательных потребностей </a:t>
            </a:r>
            <a:r>
              <a:rPr lang="ru-RU" sz="2600" b="1" dirty="0" smtClean="0"/>
              <a:t>ребенка;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овершенствование </a:t>
            </a:r>
            <a:r>
              <a:rPr lang="ru-RU" sz="2600" b="1" dirty="0"/>
              <a:t>системы воспитательной работы как средства повышения качества </a:t>
            </a:r>
            <a:r>
              <a:rPr lang="ru-RU" sz="2600" b="1" dirty="0" smtClean="0"/>
              <a:t>образования;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о</a:t>
            </a:r>
            <a:r>
              <a:rPr lang="ru-RU" sz="2600" b="1" dirty="0" smtClean="0"/>
              <a:t>беспечение </a:t>
            </a:r>
            <a:r>
              <a:rPr lang="ru-RU" sz="2600" b="1" dirty="0"/>
              <a:t>физического развития учащихся, использование </a:t>
            </a:r>
            <a:r>
              <a:rPr lang="ru-RU" sz="2600" b="1" dirty="0" err="1" smtClean="0"/>
              <a:t>здоровьесберегающих</a:t>
            </a:r>
            <a:r>
              <a:rPr lang="ru-RU" sz="2600" b="1" dirty="0" smtClean="0"/>
              <a:t> технологий;</a:t>
            </a:r>
          </a:p>
          <a:p>
            <a:pPr marL="0" indent="0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800" b="1" dirty="0"/>
          </a:p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600" b="1" dirty="0"/>
              <a:t>с</a:t>
            </a:r>
            <a:r>
              <a:rPr lang="ru-RU" sz="2600" b="1" dirty="0" smtClean="0"/>
              <a:t>овершенствование </a:t>
            </a:r>
            <a:r>
              <a:rPr lang="ru-RU" sz="2600" b="1" dirty="0"/>
              <a:t>материально-технической базы школы.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476250"/>
            <a:ext cx="82804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Педагогические качества: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750" y="2276475"/>
            <a:ext cx="8229600" cy="3825875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в</a:t>
            </a:r>
            <a:r>
              <a:rPr lang="ru-RU" sz="2800" b="1" dirty="0" smtClean="0"/>
              <a:t>ладение современными образовательными технологиями;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1100" b="1" dirty="0" smtClean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способность </a:t>
            </a:r>
            <a:r>
              <a:rPr lang="ru-RU" sz="2800" b="1" dirty="0"/>
              <a:t>делать учебный материал доступным </a:t>
            </a:r>
            <a:r>
              <a:rPr lang="ru-RU" sz="2800" b="1" dirty="0" smtClean="0"/>
              <a:t>пониманию;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 smtClean="0"/>
              <a:t> </a:t>
            </a:r>
            <a:endParaRPr lang="ru-RU" sz="10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творческое применение методов </a:t>
            </a:r>
            <a:r>
              <a:rPr lang="ru-RU" sz="2800" b="1" dirty="0" smtClean="0"/>
              <a:t>обучения;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 smtClean="0"/>
              <a:t> </a:t>
            </a:r>
            <a:endParaRPr lang="ru-RU" sz="10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 smtClean="0"/>
              <a:t>способность </a:t>
            </a:r>
            <a:r>
              <a:rPr lang="ru-RU" sz="2800" b="1" dirty="0"/>
              <a:t>организовать детский </a:t>
            </a:r>
            <a:r>
              <a:rPr lang="ru-RU" sz="2800" b="1" dirty="0" smtClean="0"/>
              <a:t>коллектив;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 smtClean="0"/>
              <a:t> </a:t>
            </a:r>
            <a:endParaRPr lang="ru-RU" sz="10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интерес к </a:t>
            </a:r>
            <a:r>
              <a:rPr lang="ru-RU" sz="2800" b="1" dirty="0" smtClean="0"/>
              <a:t>детям;</a:t>
            </a:r>
          </a:p>
          <a:p>
            <a:pPr mar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000" b="1" dirty="0" smtClean="0"/>
              <a:t> </a:t>
            </a:r>
            <a:endParaRPr lang="ru-RU" sz="1000" b="1" dirty="0"/>
          </a:p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800" b="1" dirty="0"/>
              <a:t>яркость речи, такт, связь с жизнью, </a:t>
            </a:r>
            <a:r>
              <a:rPr lang="ru-RU" sz="2800" b="1" dirty="0" smtClean="0"/>
              <a:t>способность </a:t>
            </a:r>
            <a:r>
              <a:rPr lang="ru-RU" sz="2800" b="1" dirty="0"/>
              <a:t>к </a:t>
            </a:r>
            <a:r>
              <a:rPr lang="ru-RU" sz="2800" b="1" dirty="0" smtClean="0"/>
              <a:t> уроку и внеклассной </a:t>
            </a:r>
            <a:r>
              <a:rPr lang="ru-RU" sz="2800" b="1" dirty="0"/>
              <a:t>работе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333375"/>
            <a:ext cx="8928100" cy="18002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Т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yarsky" pitchFamily="33" charset="0"/>
              </a:rPr>
              <a:t>ехнологии и методики применяемые в ШМО английского языка: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yarsky" pitchFamily="33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2492375"/>
            <a:ext cx="8785225" cy="3889375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600" b="1" dirty="0" smtClean="0"/>
              <a:t>технология личностно-ориентированного образования;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/>
              <a:t>технология уровневой дифференциации;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/>
              <a:t>технология игрового обучения;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/>
              <a:t>технология системно-</a:t>
            </a:r>
            <a:r>
              <a:rPr lang="ru-RU" sz="2600" b="1" dirty="0" err="1" smtClean="0"/>
              <a:t>деятельностного</a:t>
            </a:r>
            <a:r>
              <a:rPr lang="ru-RU" sz="2600" b="1" dirty="0" smtClean="0"/>
              <a:t> подхода (проблемное обучение);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err="1" smtClean="0"/>
              <a:t>здоровьесберегающие</a:t>
            </a:r>
            <a:r>
              <a:rPr lang="ru-RU" sz="2600" b="1" dirty="0" smtClean="0"/>
              <a:t> технологии;</a:t>
            </a:r>
          </a:p>
          <a:p>
            <a:pPr>
              <a:buFont typeface="Wingdings" pitchFamily="2" charset="2"/>
              <a:buChar char="Ø"/>
            </a:pPr>
            <a:r>
              <a:rPr lang="ru-RU" sz="2600" b="1" dirty="0" smtClean="0"/>
              <a:t>информационно-коммуникационные технологии.</a:t>
            </a:r>
          </a:p>
        </p:txBody>
      </p:sp>
      <p:pic>
        <p:nvPicPr>
          <p:cNvPr id="10244" name="Объект 3" descr="j0343363.wm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19925" y="4365625"/>
            <a:ext cx="1749425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Повышение качества образования учащихс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Повышение качества образования учащихся</Template>
  <TotalTime>1194</TotalTime>
  <Words>595</Words>
  <Application>Microsoft Office PowerPoint</Application>
  <PresentationFormat>Экран (4:3)</PresentationFormat>
  <Paragraphs>145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Повышение качества образования учащихся</vt:lpstr>
      <vt:lpstr>Образовательные технологии по организации учебной деятельности обучающихся, как  средство повышения качества знаний </vt:lpstr>
      <vt:lpstr>Презентация PowerPoint</vt:lpstr>
      <vt:lpstr>Презентация PowerPoint</vt:lpstr>
      <vt:lpstr>Презентация PowerPoint</vt:lpstr>
      <vt:lpstr>Мотивация</vt:lpstr>
      <vt:lpstr>  «ПОВЫШЕНИЕ КАЧЕСТВА ОБРАЗОВАНИЯ УЧАЩИХСЯ» </vt:lpstr>
      <vt:lpstr>Целевые направления:</vt:lpstr>
      <vt:lpstr>Педагогические качества: </vt:lpstr>
      <vt:lpstr>Технологии и методики применяемые в ШМО английского языка:</vt:lpstr>
      <vt:lpstr>технология личностно-ориентированного образования</vt:lpstr>
      <vt:lpstr>ЛО образование включает следующие подходы</vt:lpstr>
      <vt:lpstr>Who is this man? Tell us about this person?</vt:lpstr>
      <vt:lpstr>технология уровневой дифференциации</vt:lpstr>
      <vt:lpstr>Презентация PowerPoint</vt:lpstr>
      <vt:lpstr>Презентация PowerPoint</vt:lpstr>
      <vt:lpstr>технология игрового обучения; </vt:lpstr>
      <vt:lpstr>Презентация PowerPoint</vt:lpstr>
      <vt:lpstr>Презентация PowerPoint</vt:lpstr>
      <vt:lpstr>технология системно-деятельностного подхода (проблемное обучение); </vt:lpstr>
      <vt:lpstr>Системно-деятельностный подход позволяет осуществлять:</vt:lpstr>
      <vt:lpstr>Деятельностные методы обучения:</vt:lpstr>
      <vt:lpstr>        здоровьесберегающие технологии; -это прежде всего технологии воспитания валеологической культуры или культуры здоровья школьников. В школьной педагогике к наиболее значимым видам технологий относятся технологии личностно-ориентированного воспитания и обучения учащихся. Ведущий принцип таких технологий – учёт личностных особенностей ребёнка, индивидуальной логики его развития, учёт детских интересов и предпочтений в содержании и видах деятельности в ходе воспитания и обучения. Построение педагогического процесса с ориентацией на личность ребёнка закономерным образом содействует его благополучному существованию, а значит здоровью.</vt:lpstr>
      <vt:lpstr>        </vt:lpstr>
      <vt:lpstr>Внедрение ИКТ осуществляется по направлениям:</vt:lpstr>
      <vt:lpstr>Необходимое ТСО учителю к уроку:</vt:lpstr>
      <vt:lpstr>How named this animals?</vt:lpstr>
      <vt:lpstr>Что не растёт в тундре? Дриада. Багульник. Горец живородящий. Дуб.</vt:lpstr>
      <vt:lpstr>Конкурс видеороликов «Famous people in art»</vt:lpstr>
      <vt:lpstr>Презентация PowerPoint</vt:lpstr>
      <vt:lpstr>Who is the author of the fairy tale "Puss in Boots"?</vt:lpstr>
      <vt:lpstr>Презентация PowerPoint</vt:lpstr>
      <vt:lpstr>Рефлексия</vt:lpstr>
      <vt:lpstr>Мультимедийные уроки</vt:lpstr>
      <vt:lpstr>Презентация PowerPoint</vt:lpstr>
      <vt:lpstr>Для повышения качества образования необходимо: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«ПОВЫШЕНИЕ КАЧЕСТВА ОБРАЗОВАНИЯ УЧАЩИХСЯ»</dc:title>
  <dc:creator>Татьяна</dc:creator>
  <cp:lastModifiedBy>Admin</cp:lastModifiedBy>
  <cp:revision>19</cp:revision>
  <dcterms:created xsi:type="dcterms:W3CDTF">2012-11-15T19:51:52Z</dcterms:created>
  <dcterms:modified xsi:type="dcterms:W3CDTF">2021-03-30T04:21:24Z</dcterms:modified>
</cp:coreProperties>
</file>