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25" r:id="rId2"/>
    <p:sldId id="345" r:id="rId3"/>
    <p:sldId id="327" r:id="rId4"/>
    <p:sldId id="367" r:id="rId5"/>
    <p:sldId id="373" r:id="rId6"/>
    <p:sldId id="374" r:id="rId7"/>
    <p:sldId id="329"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6" r:id="rId22"/>
    <p:sldId id="350" r:id="rId23"/>
    <p:sldId id="351" r:id="rId24"/>
    <p:sldId id="354" r:id="rId25"/>
    <p:sldId id="355" r:id="rId26"/>
    <p:sldId id="344" r:id="rId27"/>
    <p:sldId id="328" r:id="rId28"/>
    <p:sldId id="261" r:id="rId29"/>
    <p:sldId id="326" r:id="rId30"/>
    <p:sldId id="375" r:id="rId31"/>
    <p:sldId id="362" r:id="rId32"/>
    <p:sldId id="366" r:id="rId33"/>
    <p:sldId id="352" r:id="rId34"/>
    <p:sldId id="359" r:id="rId35"/>
    <p:sldId id="272" r:id="rId36"/>
    <p:sldId id="360" r:id="rId37"/>
    <p:sldId id="361" r:id="rId38"/>
    <p:sldId id="379" r:id="rId39"/>
    <p:sldId id="347" r:id="rId40"/>
    <p:sldId id="369" r:id="rId41"/>
    <p:sldId id="357" r:id="rId42"/>
    <p:sldId id="378" r:id="rId43"/>
    <p:sldId id="358" r:id="rId44"/>
    <p:sldId id="365" r:id="rId4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1" autoAdjust="0"/>
    <p:restoredTop sz="94671" autoAdjust="0"/>
  </p:normalViewPr>
  <p:slideViewPr>
    <p:cSldViewPr>
      <p:cViewPr>
        <p:scale>
          <a:sx n="70" d="100"/>
          <a:sy n="70" d="100"/>
        </p:scale>
        <p:origin x="-1176" y="-108"/>
      </p:cViewPr>
      <p:guideLst>
        <p:guide orient="horz" pos="2160"/>
        <p:guide pos="2880"/>
      </p:guideLst>
    </p:cSldViewPr>
  </p:slideViewPr>
  <p:notesTextViewPr>
    <p:cViewPr>
      <p:scale>
        <a:sx n="125" d="100"/>
        <a:sy n="125"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F382420-95FB-480B-9EF4-820436ED99DA}" type="datetimeFigureOut">
              <a:rPr lang="ru-RU"/>
              <a:pPr>
                <a:defRPr/>
              </a:pPr>
              <a:t>23.11.2020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9391757-EA16-4317-9688-BDB78495972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497CB5A-97DF-4854-8166-2E342B947C14}" type="datetimeFigureOut">
              <a:rPr lang="ru-RU"/>
              <a:pPr>
                <a:defRPr/>
              </a:pPr>
              <a:t>23.11.2020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AB48026-EB8A-4499-8EEE-73D10000051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4DCCF4E-5B2A-400C-BEB8-787E8F6857B8}" type="datetimeFigureOut">
              <a:rPr lang="ru-RU"/>
              <a:pPr>
                <a:defRPr/>
              </a:pPr>
              <a:t>23.11.2020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E39157A-B9B5-4C27-A10B-FB5AE825D3E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59E977B-CD8E-4183-A69A-CB3AE9C12F1F}" type="datetimeFigureOut">
              <a:rPr lang="ru-RU"/>
              <a:pPr>
                <a:defRPr/>
              </a:pPr>
              <a:t>23.11.2020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EE365CB-3F0D-46FD-AAF6-C643CF2BB49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D466DAF-F3F0-4B80-967F-81562E4B6B3E}" type="datetimeFigureOut">
              <a:rPr lang="ru-RU"/>
              <a:pPr>
                <a:defRPr/>
              </a:pPr>
              <a:t>23.11.2020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ED74EE0-D241-401C-B2E4-8E166B7C712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7E66C18-F91A-44A2-B8C8-53848A850264}" type="datetimeFigureOut">
              <a:rPr lang="ru-RU"/>
              <a:pPr>
                <a:defRPr/>
              </a:pPr>
              <a:t>23.11.2020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DBF2996-4B33-42FC-A23A-C2CA4C39F2B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D10382D-9FA7-4775-88A4-C524F6435498}" type="datetimeFigureOut">
              <a:rPr lang="ru-RU"/>
              <a:pPr>
                <a:defRPr/>
              </a:pPr>
              <a:t>23.11.2020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780D463-0FB7-4A98-B530-1AF1604DE78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D1B31BB-160E-4CAD-BC84-534B9705127E}" type="datetimeFigureOut">
              <a:rPr lang="ru-RU"/>
              <a:pPr>
                <a:defRPr/>
              </a:pPr>
              <a:t>23.11.2020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A06EC8D-4220-47E4-BC86-F1DCFDEEF2C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CFDAAB3-20E5-4AC7-BCD9-38373243702B}" type="datetimeFigureOut">
              <a:rPr lang="ru-RU"/>
              <a:pPr>
                <a:defRPr/>
              </a:pPr>
              <a:t>23.11.2020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5EE3D7E-F0D5-4C73-A5F3-23920D1B82C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1DB4257-6E87-48D6-8800-D190DEB6775F}" type="datetimeFigureOut">
              <a:rPr lang="ru-RU"/>
              <a:pPr>
                <a:defRPr/>
              </a:pPr>
              <a:t>23.11.2020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17D2B785-351D-4635-AAA4-30A9F501D28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804D77B-043B-4975-8EBE-D563AC48C6D2}" type="datetimeFigureOut">
              <a:rPr lang="ru-RU"/>
              <a:pPr>
                <a:defRPr/>
              </a:pPr>
              <a:t>23.11.2020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9AE7442-2590-4B95-939B-E471356857E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99FA16F-DAE1-4469-B262-12DB360C5738}" type="datetimeFigureOut">
              <a:rPr lang="ru-RU"/>
              <a:pPr>
                <a:defRPr/>
              </a:pPr>
              <a:t>23.11.2020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E05B9DB-E111-4DC9-ACE7-879D50AA7EB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4BE5FB7-8B4C-4345-9D99-63D8C9DF9CFE}" type="datetimeFigureOut">
              <a:rPr lang="ru-RU"/>
              <a:pPr>
                <a:defRPr/>
              </a:pPr>
              <a:t>23.11.2020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2717AB3-DEF1-4A74-8BF2-E42F19E4CB8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alpha val="18823"/>
          </a:srgbClr>
        </a:solidFill>
        <a:effectLst/>
      </p:bgPr>
    </p:bg>
    <p:spTree>
      <p:nvGrpSpPr>
        <p:cNvPr id="1" name=""/>
        <p:cNvGrpSpPr/>
        <p:nvPr/>
      </p:nvGrpSpPr>
      <p:grpSpPr>
        <a:xfrm>
          <a:off x="0" y="0"/>
          <a:ext cx="0" cy="0"/>
          <a:chOff x="0" y="0"/>
          <a:chExt cx="0" cy="0"/>
        </a:xfrm>
      </p:grpSpPr>
      <p:sp>
        <p:nvSpPr>
          <p:cNvPr id="14338" name="Заголовок 1"/>
          <p:cNvSpPr>
            <a:spLocks noGrp="1"/>
          </p:cNvSpPr>
          <p:nvPr>
            <p:ph type="ctrTitle"/>
          </p:nvPr>
        </p:nvSpPr>
        <p:spPr>
          <a:xfrm>
            <a:off x="1403350" y="188913"/>
            <a:ext cx="7054850" cy="1368425"/>
          </a:xfrm>
        </p:spPr>
        <p:txBody>
          <a:bodyPr/>
          <a:lstStyle/>
          <a:p>
            <a:pPr eaLnBrk="1" hangingPunct="1"/>
            <a:r>
              <a:rPr lang="ru-RU" sz="2000" b="1" smtClean="0">
                <a:solidFill>
                  <a:srgbClr val="C00000"/>
                </a:solidFill>
                <a:latin typeface="Times New Roman" pitchFamily="18" charset="0"/>
                <a:cs typeface="Times New Roman" pitchFamily="18" charset="0"/>
              </a:rPr>
              <a:t>БИШКЕК ШААРЫНЫН МЭРИЯСЫНЫН МАМЛЕКЕТТИК ТИЛДИ </a:t>
            </a:r>
            <a:r>
              <a:rPr lang="ky-KG" sz="2000" b="1" smtClean="0">
                <a:solidFill>
                  <a:srgbClr val="C00000"/>
                </a:solidFill>
                <a:latin typeface="Times New Roman" pitchFamily="18" charset="0"/>
                <a:cs typeface="Times New Roman" pitchFamily="18" charset="0"/>
              </a:rPr>
              <a:t>ӨНҮКТҮРҮҮ БӨЛҮМҮ</a:t>
            </a:r>
            <a:endParaRPr lang="ru-RU" sz="2000" b="1" smtClean="0">
              <a:solidFill>
                <a:srgbClr val="C00000"/>
              </a:solidFill>
              <a:latin typeface="Times New Roman" pitchFamily="18" charset="0"/>
              <a:cs typeface="Times New Roman" pitchFamily="18" charset="0"/>
            </a:endParaRPr>
          </a:p>
        </p:txBody>
      </p:sp>
      <p:sp>
        <p:nvSpPr>
          <p:cNvPr id="14339" name="Подзаголовок 2"/>
          <p:cNvSpPr>
            <a:spLocks noGrp="1"/>
          </p:cNvSpPr>
          <p:nvPr>
            <p:ph type="subTitle" idx="1"/>
          </p:nvPr>
        </p:nvSpPr>
        <p:spPr>
          <a:xfrm>
            <a:off x="179388" y="1773238"/>
            <a:ext cx="8785225" cy="4032250"/>
          </a:xfrm>
          <a:solidFill>
            <a:schemeClr val="accent1">
              <a:alpha val="36862"/>
            </a:schemeClr>
          </a:solidFill>
        </p:spPr>
        <p:txBody>
          <a:bodyPr/>
          <a:lstStyle/>
          <a:p>
            <a:pPr eaLnBrk="1" hangingPunct="1"/>
            <a:endParaRPr lang="ky-KG" sz="4400" b="1" smtClean="0">
              <a:solidFill>
                <a:schemeClr val="tx1"/>
              </a:solidFill>
              <a:latin typeface="Times New Roman" pitchFamily="18" charset="0"/>
              <a:cs typeface="Times New Roman" pitchFamily="18" charset="0"/>
            </a:endParaRPr>
          </a:p>
          <a:p>
            <a:pPr eaLnBrk="1" hangingPunct="1"/>
            <a:r>
              <a:rPr lang="ky-KG" sz="4400" b="1" smtClean="0">
                <a:solidFill>
                  <a:srgbClr val="C00000"/>
                </a:solidFill>
                <a:latin typeface="Times New Roman" pitchFamily="18" charset="0"/>
                <a:cs typeface="Times New Roman" pitchFamily="18" charset="0"/>
              </a:rPr>
              <a:t>«Иштиктүү кыргыз тили» </a:t>
            </a:r>
          </a:p>
          <a:p>
            <a:pPr eaLnBrk="1" hangingPunct="1"/>
            <a:r>
              <a:rPr lang="ky-KG" b="1" smtClean="0">
                <a:solidFill>
                  <a:schemeClr val="tx2"/>
                </a:solidFill>
                <a:latin typeface="Times New Roman" pitchFamily="18" charset="0"/>
                <a:cs typeface="Times New Roman" pitchFamily="18" charset="0"/>
              </a:rPr>
              <a:t>деген аталыштагы </a:t>
            </a:r>
          </a:p>
          <a:p>
            <a:pPr eaLnBrk="1" hangingPunct="1"/>
            <a:r>
              <a:rPr lang="ky-KG" b="1" smtClean="0">
                <a:solidFill>
                  <a:schemeClr val="tx2"/>
                </a:solidFill>
                <a:latin typeface="Times New Roman" pitchFamily="18" charset="0"/>
                <a:cs typeface="Times New Roman" pitchFamily="18" charset="0"/>
              </a:rPr>
              <a:t>иш кагаздарын мамлекеттик тилде жүргүзүү боюнча окуу семинары </a:t>
            </a:r>
            <a:endParaRPr lang="ru-RU" b="1" smtClean="0">
              <a:solidFill>
                <a:schemeClr val="tx2"/>
              </a:solidFill>
              <a:latin typeface="Times New Roman" pitchFamily="18" charset="0"/>
              <a:cs typeface="Times New Roman" pitchFamily="18" charset="0"/>
            </a:endParaRPr>
          </a:p>
        </p:txBody>
      </p:sp>
      <p:pic>
        <p:nvPicPr>
          <p:cNvPr id="14340" name="Picture 2"/>
          <p:cNvPicPr>
            <a:picLocks noChangeAspect="1" noChangeArrowheads="1"/>
          </p:cNvPicPr>
          <p:nvPr/>
        </p:nvPicPr>
        <p:blipFill>
          <a:blip r:embed="rId2"/>
          <a:srcRect/>
          <a:stretch>
            <a:fillRect/>
          </a:stretch>
        </p:blipFill>
        <p:spPr bwMode="auto">
          <a:xfrm>
            <a:off x="-15875" y="0"/>
            <a:ext cx="1285875" cy="151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alpha val="21960"/>
          </a:srgbClr>
        </a:solidFill>
        <a:effectLst/>
      </p:bgPr>
    </p:bg>
    <p:spTree>
      <p:nvGrpSpPr>
        <p:cNvPr id="1" name=""/>
        <p:cNvGrpSpPr/>
        <p:nvPr/>
      </p:nvGrpSpPr>
      <p:grpSpPr>
        <a:xfrm>
          <a:off x="0" y="0"/>
          <a:ext cx="0" cy="0"/>
          <a:chOff x="0" y="0"/>
          <a:chExt cx="0" cy="0"/>
        </a:xfrm>
      </p:grpSpPr>
      <p:sp>
        <p:nvSpPr>
          <p:cNvPr id="12" name="Заголовок 1"/>
          <p:cNvSpPr txBox="1">
            <a:spLocks/>
          </p:cNvSpPr>
          <p:nvPr/>
        </p:nvSpPr>
        <p:spPr bwMode="auto">
          <a:xfrm>
            <a:off x="457200" y="3000375"/>
            <a:ext cx="8229600" cy="1143000"/>
          </a:xfrm>
          <a:prstGeom prst="rect">
            <a:avLst/>
          </a:prstGeom>
          <a:noFill/>
          <a:ln w="9525">
            <a:noFill/>
            <a:miter lim="800000"/>
            <a:headEnd/>
            <a:tailEnd/>
          </a:ln>
        </p:spPr>
        <p:txBody>
          <a:bodyPr anchor="ctr"/>
          <a:lstStyle/>
          <a:p>
            <a:pPr algn="ctr" fontAlgn="auto">
              <a:spcBef>
                <a:spcPts val="0"/>
              </a:spcBef>
              <a:spcAft>
                <a:spcPts val="0"/>
              </a:spcAft>
              <a:defRPr/>
            </a:pPr>
            <a:r>
              <a:rPr lang="ru-RU" sz="4800" b="1" kern="0" dirty="0">
                <a:solidFill>
                  <a:srgbClr val="FF0000"/>
                </a:solidFill>
                <a:latin typeface="Times New Roman" pitchFamily="18" charset="0"/>
                <a:ea typeface="+mj-ea"/>
                <a:cs typeface="Times New Roman" pitchFamily="18" charset="0"/>
              </a:rPr>
              <a:t>ГЕРБ</a:t>
            </a:r>
          </a:p>
        </p:txBody>
      </p:sp>
      <p:pic>
        <p:nvPicPr>
          <p:cNvPr id="23555" name="Picture 2"/>
          <p:cNvPicPr>
            <a:picLocks noChangeAspect="1" noChangeArrowheads="1"/>
          </p:cNvPicPr>
          <p:nvPr/>
        </p:nvPicPr>
        <p:blipFill>
          <a:blip r:embed="rId2"/>
          <a:srcRect/>
          <a:stretch>
            <a:fillRect/>
          </a:stretch>
        </p:blipFill>
        <p:spPr bwMode="auto">
          <a:xfrm>
            <a:off x="2000250" y="4413250"/>
            <a:ext cx="2081213" cy="1873250"/>
          </a:xfrm>
          <a:prstGeom prst="rect">
            <a:avLst/>
          </a:prstGeom>
          <a:noFill/>
          <a:ln w="9525">
            <a:noFill/>
            <a:miter lim="800000"/>
            <a:headEnd/>
            <a:tailEnd/>
          </a:ln>
        </p:spPr>
      </p:pic>
      <p:pic>
        <p:nvPicPr>
          <p:cNvPr id="23556" name="Рисунок 1"/>
          <p:cNvPicPr>
            <a:picLocks noChangeAspect="1" noChangeArrowheads="1"/>
          </p:cNvPicPr>
          <p:nvPr/>
        </p:nvPicPr>
        <p:blipFill>
          <a:blip r:embed="rId3"/>
          <a:srcRect/>
          <a:stretch>
            <a:fillRect/>
          </a:stretch>
        </p:blipFill>
        <p:spPr bwMode="auto">
          <a:xfrm>
            <a:off x="5000625" y="4414838"/>
            <a:ext cx="1800225" cy="1800225"/>
          </a:xfrm>
          <a:prstGeom prst="rect">
            <a:avLst/>
          </a:prstGeom>
          <a:noFill/>
          <a:ln w="9525">
            <a:noFill/>
            <a:miter lim="800000"/>
            <a:headEnd/>
            <a:tailEnd/>
          </a:ln>
        </p:spPr>
      </p:pic>
      <p:sp>
        <p:nvSpPr>
          <p:cNvPr id="23557" name="Прямоугольник 14"/>
          <p:cNvSpPr>
            <a:spLocks noChangeArrowheads="1"/>
          </p:cNvSpPr>
          <p:nvPr/>
        </p:nvSpPr>
        <p:spPr bwMode="auto">
          <a:xfrm>
            <a:off x="500063" y="285750"/>
            <a:ext cx="8429625" cy="1570038"/>
          </a:xfrm>
          <a:prstGeom prst="rect">
            <a:avLst/>
          </a:prstGeom>
          <a:noFill/>
          <a:ln w="9525">
            <a:noFill/>
            <a:miter lim="800000"/>
            <a:headEnd/>
            <a:tailEnd/>
          </a:ln>
        </p:spPr>
        <p:txBody>
          <a:bodyPr>
            <a:spAutoFit/>
          </a:bodyPr>
          <a:lstStyle/>
          <a:p>
            <a:pPr algn="ctr"/>
            <a:r>
              <a:rPr lang="ky-KG" sz="2400" b="1">
                <a:solidFill>
                  <a:srgbClr val="0070C0"/>
                </a:solidFill>
                <a:latin typeface="Times New Roman" pitchFamily="18" charset="0"/>
                <a:cs typeface="Times New Roman" pitchFamily="18" charset="0"/>
              </a:rPr>
              <a:t>Кыргыз Республикасынын мамлекеттик герби бланкка </a:t>
            </a:r>
            <a:br>
              <a:rPr lang="ky-KG" sz="2400" b="1">
                <a:solidFill>
                  <a:srgbClr val="0070C0"/>
                </a:solidFill>
                <a:latin typeface="Times New Roman" pitchFamily="18" charset="0"/>
                <a:cs typeface="Times New Roman" pitchFamily="18" charset="0"/>
              </a:rPr>
            </a:br>
            <a:r>
              <a:rPr lang="ky-KG" sz="2400" b="1">
                <a:solidFill>
                  <a:srgbClr val="0070C0"/>
                </a:solidFill>
                <a:latin typeface="Times New Roman" pitchFamily="18" charset="0"/>
                <a:cs typeface="Times New Roman" pitchFamily="18" charset="0"/>
              </a:rPr>
              <a:t>Кыргыз Республикасынын “Кыргыз Республикасынын  мамлекеттик символдору жөнүндө” Мыйзамына ылайык жайгаштырылат</a:t>
            </a:r>
            <a:endParaRPr lang="ru-RU" sz="2400" b="1">
              <a:solidFill>
                <a:srgbClr val="0070C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alpha val="14902"/>
          </a:srgbClr>
        </a:solidFill>
        <a:effectLst/>
      </p:bgPr>
    </p:bg>
    <p:spTree>
      <p:nvGrpSpPr>
        <p:cNvPr id="1" name=""/>
        <p:cNvGrpSpPr/>
        <p:nvPr/>
      </p:nvGrpSpPr>
      <p:grpSpPr>
        <a:xfrm>
          <a:off x="0" y="0"/>
          <a:ext cx="0" cy="0"/>
          <a:chOff x="0" y="0"/>
          <a:chExt cx="0" cy="0"/>
        </a:xfrm>
      </p:grpSpPr>
      <p:sp>
        <p:nvSpPr>
          <p:cNvPr id="24578" name="Заголовок 1"/>
          <p:cNvSpPr>
            <a:spLocks noGrp="1"/>
          </p:cNvSpPr>
          <p:nvPr>
            <p:ph type="title" idx="4294967295"/>
          </p:nvPr>
        </p:nvSpPr>
        <p:spPr>
          <a:xfrm>
            <a:off x="457200" y="274638"/>
            <a:ext cx="8229600" cy="5511800"/>
          </a:xfrm>
        </p:spPr>
        <p:txBody>
          <a:bodyPr/>
          <a:lstStyle/>
          <a:p>
            <a:pPr eaLnBrk="1" hangingPunct="1"/>
            <a:r>
              <a:rPr lang="ky-KG" smtClean="0">
                <a:solidFill>
                  <a:srgbClr val="FFFF00"/>
                </a:solidFill>
              </a:rPr>
              <a:t>.</a:t>
            </a:r>
            <a:endParaRPr lang="ru-RU" smtClean="0">
              <a:solidFill>
                <a:srgbClr val="FFFF00"/>
              </a:solidFill>
            </a:endParaRPr>
          </a:p>
        </p:txBody>
      </p:sp>
      <p:pic>
        <p:nvPicPr>
          <p:cNvPr id="24579" name="Picture 2" descr="C:\Documents and Settings\Admin\Рабочий стол\2011\Лого Архива.tif"/>
          <p:cNvPicPr>
            <a:picLocks noChangeAspect="1" noChangeArrowheads="1"/>
          </p:cNvPicPr>
          <p:nvPr/>
        </p:nvPicPr>
        <p:blipFill>
          <a:blip r:embed="rId2"/>
          <a:srcRect/>
          <a:stretch>
            <a:fillRect/>
          </a:stretch>
        </p:blipFill>
        <p:spPr bwMode="auto">
          <a:xfrm>
            <a:off x="6000750" y="2786063"/>
            <a:ext cx="1428750" cy="1428750"/>
          </a:xfrm>
          <a:prstGeom prst="rect">
            <a:avLst/>
          </a:prstGeom>
          <a:noFill/>
          <a:ln w="9525">
            <a:noFill/>
            <a:miter lim="800000"/>
            <a:headEnd/>
            <a:tailEnd/>
          </a:ln>
        </p:spPr>
      </p:pic>
      <p:sp>
        <p:nvSpPr>
          <p:cNvPr id="5" name="Заголовок 1"/>
          <p:cNvSpPr txBox="1">
            <a:spLocks/>
          </p:cNvSpPr>
          <p:nvPr/>
        </p:nvSpPr>
        <p:spPr bwMode="auto">
          <a:xfrm>
            <a:off x="457200" y="274638"/>
            <a:ext cx="8229600" cy="1143000"/>
          </a:xfrm>
          <a:prstGeom prst="rect">
            <a:avLst/>
          </a:prstGeom>
          <a:noFill/>
          <a:ln w="9525">
            <a:noFill/>
            <a:miter lim="800000"/>
            <a:headEnd/>
            <a:tailEnd/>
          </a:ln>
        </p:spPr>
        <p:txBody>
          <a:bodyPr anchor="ctr"/>
          <a:lstStyle/>
          <a:p>
            <a:pPr algn="ctr" fontAlgn="auto">
              <a:spcBef>
                <a:spcPts val="0"/>
              </a:spcBef>
              <a:spcAft>
                <a:spcPts val="0"/>
              </a:spcAft>
              <a:defRPr/>
            </a:pPr>
            <a:r>
              <a:rPr lang="ky-KG" sz="4400" b="1" kern="0" dirty="0">
                <a:solidFill>
                  <a:srgbClr val="0070C0"/>
                </a:solidFill>
                <a:latin typeface="Times New Roman" pitchFamily="18" charset="0"/>
                <a:ea typeface="+mj-ea"/>
                <a:cs typeface="Times New Roman" pitchFamily="18" charset="0"/>
              </a:rPr>
              <a:t>Гербдин жана эмблеманын диаметри</a:t>
            </a:r>
            <a:endParaRPr lang="ru-RU" sz="4400" b="1" kern="0" dirty="0">
              <a:solidFill>
                <a:srgbClr val="0070C0"/>
              </a:solidFill>
              <a:latin typeface="Times New Roman" pitchFamily="18" charset="0"/>
              <a:ea typeface="+mj-ea"/>
              <a:cs typeface="Times New Roman" pitchFamily="18" charset="0"/>
            </a:endParaRPr>
          </a:p>
        </p:txBody>
      </p:sp>
      <p:pic>
        <p:nvPicPr>
          <p:cNvPr id="24581" name="Picture 2"/>
          <p:cNvPicPr>
            <a:picLocks noChangeAspect="1" noChangeArrowheads="1"/>
          </p:cNvPicPr>
          <p:nvPr/>
        </p:nvPicPr>
        <p:blipFill>
          <a:blip r:embed="rId3"/>
          <a:srcRect/>
          <a:stretch>
            <a:fillRect/>
          </a:stretch>
        </p:blipFill>
        <p:spPr bwMode="auto">
          <a:xfrm>
            <a:off x="2071688" y="2714625"/>
            <a:ext cx="1668462" cy="1500188"/>
          </a:xfrm>
          <a:prstGeom prst="rect">
            <a:avLst/>
          </a:prstGeom>
          <a:noFill/>
          <a:ln w="9525">
            <a:noFill/>
            <a:miter lim="800000"/>
            <a:headEnd/>
            <a:tailEnd/>
          </a:ln>
        </p:spPr>
      </p:pic>
      <p:sp>
        <p:nvSpPr>
          <p:cNvPr id="7" name="Стрелка вправо 6"/>
          <p:cNvSpPr/>
          <p:nvPr/>
        </p:nvSpPr>
        <p:spPr>
          <a:xfrm>
            <a:off x="500063" y="3783013"/>
            <a:ext cx="1476375"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583" name="TextBox 33"/>
          <p:cNvSpPr txBox="1">
            <a:spLocks noChangeArrowheads="1"/>
          </p:cNvSpPr>
          <p:nvPr/>
        </p:nvSpPr>
        <p:spPr bwMode="auto">
          <a:xfrm>
            <a:off x="357188" y="3425825"/>
            <a:ext cx="1714500" cy="461963"/>
          </a:xfrm>
          <a:prstGeom prst="rect">
            <a:avLst/>
          </a:prstGeom>
          <a:noFill/>
          <a:ln w="9525">
            <a:noFill/>
            <a:miter lim="800000"/>
            <a:headEnd/>
            <a:tailEnd/>
          </a:ln>
        </p:spPr>
        <p:txBody>
          <a:bodyPr>
            <a:spAutoFit/>
          </a:bodyPr>
          <a:lstStyle/>
          <a:p>
            <a:pPr algn="ctr"/>
            <a:r>
              <a:rPr lang="ru-RU" sz="2400" b="1">
                <a:latin typeface="Verdana" pitchFamily="34" charset="0"/>
              </a:rPr>
              <a:t>20 мм</a:t>
            </a:r>
          </a:p>
        </p:txBody>
      </p:sp>
      <p:cxnSp>
        <p:nvCxnSpPr>
          <p:cNvPr id="9" name="Прямая со стрелкой 8"/>
          <p:cNvCxnSpPr/>
          <p:nvPr/>
        </p:nvCxnSpPr>
        <p:spPr>
          <a:xfrm rot="5400000">
            <a:off x="2416969" y="2202656"/>
            <a:ext cx="1000125" cy="23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10800000">
            <a:off x="3571875" y="3500438"/>
            <a:ext cx="121443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16200000" flipV="1">
            <a:off x="2488407" y="4631531"/>
            <a:ext cx="857250" cy="23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1214438" y="3429000"/>
            <a:ext cx="9286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5400000">
            <a:off x="6226969" y="2202656"/>
            <a:ext cx="1000125" cy="23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0800000">
            <a:off x="7500938" y="3571875"/>
            <a:ext cx="121443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16200000" flipV="1">
            <a:off x="6346032" y="4702968"/>
            <a:ext cx="857250" cy="23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5072063" y="3500438"/>
            <a:ext cx="9286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Стрелка вправо 16"/>
          <p:cNvSpPr/>
          <p:nvPr/>
        </p:nvSpPr>
        <p:spPr>
          <a:xfrm>
            <a:off x="4429125" y="3929063"/>
            <a:ext cx="1476375"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593" name="TextBox 33"/>
          <p:cNvSpPr txBox="1">
            <a:spLocks noChangeArrowheads="1"/>
          </p:cNvSpPr>
          <p:nvPr/>
        </p:nvSpPr>
        <p:spPr bwMode="auto">
          <a:xfrm>
            <a:off x="4286250" y="3571875"/>
            <a:ext cx="1714500" cy="461963"/>
          </a:xfrm>
          <a:prstGeom prst="rect">
            <a:avLst/>
          </a:prstGeom>
          <a:noFill/>
          <a:ln w="9525">
            <a:noFill/>
            <a:miter lim="800000"/>
            <a:headEnd/>
            <a:tailEnd/>
          </a:ln>
        </p:spPr>
        <p:txBody>
          <a:bodyPr>
            <a:spAutoFit/>
          </a:bodyPr>
          <a:lstStyle/>
          <a:p>
            <a:pPr algn="ctr"/>
            <a:r>
              <a:rPr lang="ru-RU" sz="2400" b="1">
                <a:latin typeface="Verdana" pitchFamily="34" charset="0"/>
              </a:rPr>
              <a:t>20 мм</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7000"/>
          </a:schemeClr>
        </a:solidFill>
        <a:effectLst/>
      </p:bgPr>
    </p:bg>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143000" y="2416175"/>
          <a:ext cx="6643688" cy="3632200"/>
        </p:xfrm>
        <a:graphic>
          <a:graphicData uri="http://schemas.openxmlformats.org/drawingml/2006/table">
            <a:tbl>
              <a:tblPr/>
              <a:tblGrid>
                <a:gridCol w="2813050"/>
                <a:gridCol w="1162050"/>
                <a:gridCol w="2668588"/>
              </a:tblGrid>
              <a:tr h="13573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cs typeface="Times New Roman" pitchFamily="18" charset="0"/>
                        </a:rPr>
                        <a:t>КЫРГЫЗ РЕСПУБЛИКАСЫНЫН</a:t>
                      </a:r>
                      <a:endParaRPr kumimoji="0" lang="ru-RU" sz="1200" b="1"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ky-KG" sz="1100" b="1" i="0" u="none" strike="noStrike" cap="none" normalizeH="0" baseline="0" dirty="0" smtClean="0">
                          <a:ln>
                            <a:noFill/>
                          </a:ln>
                          <a:solidFill>
                            <a:srgbClr val="000000"/>
                          </a:solidFill>
                          <a:effectLst/>
                          <a:latin typeface="Times New Roman" pitchFamily="18" charset="0"/>
                          <a:cs typeface="Times New Roman" pitchFamily="18" charset="0"/>
                        </a:rPr>
                        <a:t>ӨКМӨТҮНӨ КАРАШТУУ</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ky-KG" sz="1100" b="1" i="0" u="none" strike="noStrike" cap="none" normalizeH="0" baseline="0" dirty="0" smtClean="0">
                          <a:ln>
                            <a:noFill/>
                          </a:ln>
                          <a:solidFill>
                            <a:srgbClr val="000000"/>
                          </a:solidFill>
                          <a:effectLst/>
                          <a:latin typeface="Times New Roman" pitchFamily="18" charset="0"/>
                          <a:cs typeface="Times New Roman" pitchFamily="18" charset="0"/>
                        </a:rPr>
                        <a:t>МАМЛЕКЕТТИК КАТТОО КЫЗМАТЫНЫН АЛДЫНДАГЫ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ky-KG" sz="1100" b="1" i="0" u="none" strike="noStrike" cap="none" normalizeH="0" baseline="0" dirty="0" smtClean="0">
                          <a:ln>
                            <a:noFill/>
                          </a:ln>
                          <a:solidFill>
                            <a:srgbClr val="000000"/>
                          </a:solidFill>
                          <a:effectLst/>
                          <a:latin typeface="Times New Roman" pitchFamily="18" charset="0"/>
                          <a:cs typeface="Times New Roman" pitchFamily="18" charset="0"/>
                        </a:rPr>
                        <a:t>АРХИВ АГЕНТТИГИ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98425" algn="ctr" defTabSz="914400" rtl="0" eaLnBrk="1" fontAlgn="base" latinLnBrk="0" hangingPunct="1">
                        <a:lnSpc>
                          <a:spcPct val="115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cs typeface="Times New Roman" pitchFamily="18" charset="0"/>
                        </a:rPr>
                        <a:t>АРХИВНОЕ АГЕНТСТВО</a:t>
                      </a:r>
                      <a:endParaRPr kumimoji="0" lang="ru-RU" sz="900" b="1"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98425" algn="ctr" defTabSz="914400" rtl="0" eaLnBrk="1" fontAlgn="base" latinLnBrk="0" hangingPunct="1">
                        <a:lnSpc>
                          <a:spcPct val="115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ПРИ </a:t>
                      </a:r>
                      <a:r>
                        <a:rPr kumimoji="0" lang="ky-KG" sz="1100" b="1" i="0" u="none" strike="noStrike" cap="none" normalizeH="0" baseline="0" dirty="0" smtClean="0">
                          <a:ln>
                            <a:noFill/>
                          </a:ln>
                          <a:solidFill>
                            <a:schemeClr val="tx1"/>
                          </a:solidFill>
                          <a:effectLst/>
                          <a:latin typeface="Times New Roman" pitchFamily="18" charset="0"/>
                          <a:cs typeface="Times New Roman" pitchFamily="18" charset="0"/>
                        </a:rPr>
                        <a:t>ГОСУДАРСТВЕННОЙ РЕГИСТРАЦИОННОЙ СЛУЖБЕ ПРИ ПРАВИТЕЛЬСТВЕ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8425" algn="ctr" defTabSz="914400" rtl="0" eaLnBrk="1" fontAlgn="base" latinLnBrk="0" hangingPunct="1">
                        <a:lnSpc>
                          <a:spcPct val="115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КЫРГЫЗСКОЙ РЕСПУБЛИКИ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r>
              <a:tr h="227488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 720040, Бишкек </a:t>
                      </a:r>
                      <a:r>
                        <a:rPr kumimoji="0" lang="ru-RU" sz="800" b="0" i="0" u="none" strike="noStrike" cap="none" normalizeH="0" baseline="0" dirty="0" err="1" smtClean="0">
                          <a:ln>
                            <a:noFill/>
                          </a:ln>
                          <a:solidFill>
                            <a:srgbClr val="000000"/>
                          </a:solidFill>
                          <a:effectLst/>
                          <a:latin typeface="Times New Roman" pitchFamily="18" charset="0"/>
                          <a:cs typeface="Times New Roman" pitchFamily="18" charset="0"/>
                        </a:rPr>
                        <a:t>шаары</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 Токтогул </a:t>
                      </a:r>
                      <a:r>
                        <a:rPr kumimoji="0" lang="ky-KG" sz="800" b="0" i="0" u="none" strike="noStrike" cap="none" normalizeH="0" baseline="0" dirty="0" smtClean="0">
                          <a:ln>
                            <a:noFill/>
                          </a:ln>
                          <a:solidFill>
                            <a:srgbClr val="000000"/>
                          </a:solidFill>
                          <a:effectLst/>
                          <a:latin typeface="Times New Roman" pitchFamily="18" charset="0"/>
                          <a:cs typeface="Times New Roman" pitchFamily="18" charset="0"/>
                        </a:rPr>
                        <a:t>көчөсү</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 105,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тел. - факс 66 33 68</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err="1" smtClean="0">
                          <a:ln>
                            <a:noFill/>
                          </a:ln>
                          <a:solidFill>
                            <a:srgbClr val="000000"/>
                          </a:solidFill>
                          <a:effectLst/>
                          <a:latin typeface="Times New Roman" pitchFamily="18" charset="0"/>
                          <a:cs typeface="Times New Roman" pitchFamily="18" charset="0"/>
                        </a:rPr>
                        <a:t>р</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/с  бюджет   №129052238</a:t>
                      </a:r>
                      <a:r>
                        <a:rPr kumimoji="0" lang="ky-KG" sz="8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8100</a:t>
                      </a:r>
                      <a:r>
                        <a:rPr kumimoji="0" lang="ky-KG" sz="800" b="0" i="0" u="none" strike="noStrike" cap="none" normalizeH="0" baseline="0" dirty="0" smtClean="0">
                          <a:ln>
                            <a:noFill/>
                          </a:ln>
                          <a:solidFill>
                            <a:srgbClr val="000000"/>
                          </a:solidFill>
                          <a:effectLst/>
                          <a:latin typeface="Times New Roman" pitchFamily="18" charset="0"/>
                          <a:cs typeface="Times New Roman" pitchFamily="18" charset="0"/>
                        </a:rPr>
                        <a:t>57</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/202201152</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р/с </a:t>
                      </a:r>
                      <a:r>
                        <a:rPr kumimoji="0" lang="ru-RU" sz="800" b="0" i="0" u="none" strike="noStrike" cap="none" normalizeH="0" baseline="0" dirty="0" err="1" smtClean="0">
                          <a:ln>
                            <a:noFill/>
                          </a:ln>
                          <a:solidFill>
                            <a:srgbClr val="000000"/>
                          </a:solidFill>
                          <a:effectLst/>
                          <a:latin typeface="Times New Roman" pitchFamily="18" charset="0"/>
                          <a:cs typeface="Times New Roman" pitchFamily="18" charset="0"/>
                        </a:rPr>
                        <a:t>атайын</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sz="800" b="0" i="0" u="none" strike="noStrike" cap="none" normalizeH="0" baseline="0" dirty="0" err="1" smtClean="0">
                          <a:ln>
                            <a:noFill/>
                          </a:ln>
                          <a:solidFill>
                            <a:srgbClr val="000000"/>
                          </a:solidFill>
                          <a:effectLst/>
                          <a:latin typeface="Times New Roman" pitchFamily="18" charset="0"/>
                          <a:cs typeface="Times New Roman" pitchFamily="18" charset="0"/>
                        </a:rPr>
                        <a:t>эсеп</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 счету №1290522362810057/202802441</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  Бишкек Банк филиалы ОАО «РСК БАНК»</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ИНН 02309199610142</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БИК 129052</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err="1" smtClean="0">
                          <a:ln>
                            <a:noFill/>
                          </a:ln>
                          <a:solidFill>
                            <a:srgbClr val="000000"/>
                          </a:solidFill>
                          <a:effectLst/>
                          <a:latin typeface="Times New Roman" pitchFamily="18" charset="0"/>
                          <a:cs typeface="Times New Roman" pitchFamily="18" charset="0"/>
                        </a:rPr>
                        <a:t>Биринчи</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 май  РОК-2,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МСИ коду 004  ОКПО 00018589</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a:noFill/>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a:txBody>
                  <a:tcPr marL="68580" marR="68580" marT="0" marB="0" horzOverflow="overflow">
                    <a:lnL>
                      <a:noFill/>
                    </a:lnL>
                    <a:lnR>
                      <a:noFill/>
                    </a:lnR>
                    <a:lnT>
                      <a:noFill/>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 720040, г.Бишкек., </a:t>
                      </a:r>
                      <a:r>
                        <a:rPr kumimoji="0" lang="ru-RU" sz="800" b="0" i="0" u="none" strike="noStrike" cap="none" normalizeH="0" baseline="0" dirty="0" err="1" smtClean="0">
                          <a:ln>
                            <a:noFill/>
                          </a:ln>
                          <a:solidFill>
                            <a:srgbClr val="000000"/>
                          </a:solidFill>
                          <a:effectLst/>
                          <a:latin typeface="Times New Roman" pitchFamily="18" charset="0"/>
                          <a:cs typeface="Times New Roman" pitchFamily="18" charset="0"/>
                        </a:rPr>
                        <a:t>ул.Токтогула</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 105,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тел. – факс 66 33 68</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err="1" smtClean="0">
                          <a:ln>
                            <a:noFill/>
                          </a:ln>
                          <a:solidFill>
                            <a:srgbClr val="000000"/>
                          </a:solidFill>
                          <a:effectLst/>
                          <a:latin typeface="Times New Roman" pitchFamily="18" charset="0"/>
                          <a:cs typeface="Times New Roman" pitchFamily="18" charset="0"/>
                        </a:rPr>
                        <a:t>р</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/с  бюджет   №129052238</a:t>
                      </a:r>
                      <a:r>
                        <a:rPr kumimoji="0" lang="ky-KG" sz="8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8100</a:t>
                      </a:r>
                      <a:r>
                        <a:rPr kumimoji="0" lang="ky-KG" sz="800" b="0" i="0" u="none" strike="noStrike" cap="none" normalizeH="0" baseline="0" dirty="0" smtClean="0">
                          <a:ln>
                            <a:noFill/>
                          </a:ln>
                          <a:solidFill>
                            <a:srgbClr val="000000"/>
                          </a:solidFill>
                          <a:effectLst/>
                          <a:latin typeface="Times New Roman" pitchFamily="18" charset="0"/>
                          <a:cs typeface="Times New Roman" pitchFamily="18" charset="0"/>
                        </a:rPr>
                        <a:t>57</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/202201152</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р/с спец. счет №1290522362810057/202802441</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Банк  </a:t>
                      </a:r>
                      <a:r>
                        <a:rPr kumimoji="0" lang="ru-RU" sz="800" b="0" i="0" u="none" strike="noStrike" cap="none" normalizeH="0" baseline="0" dirty="0" err="1" smtClean="0">
                          <a:ln>
                            <a:noFill/>
                          </a:ln>
                          <a:solidFill>
                            <a:srgbClr val="000000"/>
                          </a:solidFill>
                          <a:effectLst/>
                          <a:latin typeface="Times New Roman" pitchFamily="18" charset="0"/>
                          <a:cs typeface="Times New Roman" pitchFamily="18" charset="0"/>
                        </a:rPr>
                        <a:t>Бишкекский</a:t>
                      </a: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  филиал ОАО «РСК БАНК»</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ИНН 02309199610142</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БИК 129052</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Первомайское РОК-2,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800" b="0" i="0" u="none" strike="noStrike" cap="none" normalizeH="0" baseline="0" dirty="0" smtClean="0">
                          <a:ln>
                            <a:noFill/>
                          </a:ln>
                          <a:solidFill>
                            <a:srgbClr val="000000"/>
                          </a:solidFill>
                          <a:effectLst/>
                          <a:latin typeface="Times New Roman" pitchFamily="18" charset="0"/>
                          <a:cs typeface="Times New Roman" pitchFamily="18" charset="0"/>
                        </a:rPr>
                        <a:t>код ГНИ 004  ОКПО 00018589</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a:noFill/>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5610" name="Рисунок 1"/>
          <p:cNvPicPr>
            <a:picLocks noChangeAspect="1" noChangeArrowheads="1"/>
          </p:cNvPicPr>
          <p:nvPr/>
        </p:nvPicPr>
        <p:blipFill>
          <a:blip r:embed="rId2"/>
          <a:srcRect/>
          <a:stretch>
            <a:fillRect/>
          </a:stretch>
        </p:blipFill>
        <p:spPr bwMode="auto">
          <a:xfrm>
            <a:off x="4143375" y="2344738"/>
            <a:ext cx="933450" cy="933450"/>
          </a:xfrm>
          <a:prstGeom prst="rect">
            <a:avLst/>
          </a:prstGeom>
          <a:noFill/>
          <a:ln w="9525">
            <a:noFill/>
            <a:miter lim="800000"/>
            <a:headEnd/>
            <a:tailEnd/>
          </a:ln>
        </p:spPr>
      </p:pic>
      <p:sp>
        <p:nvSpPr>
          <p:cNvPr id="25611" name="Rectangle 2"/>
          <p:cNvSpPr>
            <a:spLocks noChangeArrowheads="1"/>
          </p:cNvSpPr>
          <p:nvPr/>
        </p:nvSpPr>
        <p:spPr bwMode="auto">
          <a:xfrm>
            <a:off x="0" y="285750"/>
            <a:ext cx="9144000" cy="492125"/>
          </a:xfrm>
          <a:prstGeom prst="rect">
            <a:avLst/>
          </a:prstGeom>
          <a:noFill/>
          <a:ln w="9525">
            <a:noFill/>
            <a:miter lim="800000"/>
            <a:headEnd/>
            <a:tailEnd/>
          </a:ln>
        </p:spPr>
        <p:txBody>
          <a:bodyPr anchor="ctr">
            <a:spAutoFit/>
          </a:bodyPr>
          <a:lstStyle/>
          <a:p>
            <a:pPr eaLnBrk="0" hangingPunct="0"/>
            <a:r>
              <a:rPr lang="ky-KG" sz="800">
                <a:solidFill>
                  <a:srgbClr val="000000"/>
                </a:solidFill>
                <a:latin typeface="Verdana" pitchFamily="34" charset="0"/>
                <a:cs typeface="Times New Roman" pitchFamily="18" charset="0"/>
              </a:rPr>
              <a:t> </a:t>
            </a:r>
            <a:endParaRPr lang="ru-RU" sz="900">
              <a:latin typeface="Verdana" pitchFamily="34" charset="0"/>
            </a:endParaRPr>
          </a:p>
          <a:p>
            <a:pPr eaLnBrk="0" hangingPunct="0"/>
            <a:endParaRPr lang="ru-RU">
              <a:latin typeface="Verdana" pitchFamily="34" charset="0"/>
            </a:endParaRPr>
          </a:p>
        </p:txBody>
      </p:sp>
      <p:pic>
        <p:nvPicPr>
          <p:cNvPr id="25612" name="Picture 2" descr="C:\Documents and Settings\Admin\Рабочий стол\2011\Лого Архива.tif"/>
          <p:cNvPicPr>
            <a:picLocks noChangeAspect="1" noChangeArrowheads="1"/>
          </p:cNvPicPr>
          <p:nvPr/>
        </p:nvPicPr>
        <p:blipFill>
          <a:blip r:embed="rId3"/>
          <a:srcRect/>
          <a:stretch>
            <a:fillRect/>
          </a:stretch>
        </p:blipFill>
        <p:spPr bwMode="auto">
          <a:xfrm>
            <a:off x="4143375" y="3630613"/>
            <a:ext cx="1000125" cy="1000125"/>
          </a:xfrm>
          <a:prstGeom prst="rect">
            <a:avLst/>
          </a:prstGeom>
          <a:noFill/>
          <a:ln w="9525">
            <a:noFill/>
            <a:miter lim="800000"/>
            <a:headEnd/>
            <a:tailEnd/>
          </a:ln>
        </p:spPr>
      </p:pic>
      <p:cxnSp>
        <p:nvCxnSpPr>
          <p:cNvPr id="7" name="Прямая соединительная линия 6"/>
          <p:cNvCxnSpPr/>
          <p:nvPr/>
        </p:nvCxnSpPr>
        <p:spPr>
          <a:xfrm rot="10800000" flipV="1">
            <a:off x="4000500" y="3487738"/>
            <a:ext cx="1428750" cy="1357312"/>
          </a:xfrm>
          <a:prstGeom prst="line">
            <a:avLst/>
          </a:prstGeom>
          <a:ln w="38100">
            <a:solidFill>
              <a:srgbClr val="C00000"/>
            </a:solidFill>
          </a:ln>
        </p:spPr>
        <p:style>
          <a:lnRef idx="1">
            <a:schemeClr val="accent2"/>
          </a:lnRef>
          <a:fillRef idx="0">
            <a:schemeClr val="accent2"/>
          </a:fillRef>
          <a:effectRef idx="0">
            <a:schemeClr val="accent2"/>
          </a:effectRef>
          <a:fontRef idx="minor">
            <a:schemeClr val="tx1"/>
          </a:fontRef>
        </p:style>
      </p:cxnSp>
      <p:cxnSp>
        <p:nvCxnSpPr>
          <p:cNvPr id="14" name="Прямая соединительная линия 13"/>
          <p:cNvCxnSpPr/>
          <p:nvPr/>
        </p:nvCxnSpPr>
        <p:spPr>
          <a:xfrm>
            <a:off x="3857625" y="3416300"/>
            <a:ext cx="1500188" cy="1428750"/>
          </a:xfrm>
          <a:prstGeom prst="line">
            <a:avLst/>
          </a:prstGeom>
          <a:ln w="38100">
            <a:solidFill>
              <a:srgbClr val="C00000"/>
            </a:solidFill>
          </a:ln>
        </p:spPr>
        <p:style>
          <a:lnRef idx="1">
            <a:schemeClr val="accent2"/>
          </a:lnRef>
          <a:fillRef idx="0">
            <a:schemeClr val="accent2"/>
          </a:fillRef>
          <a:effectRef idx="0">
            <a:schemeClr val="accent2"/>
          </a:effectRef>
          <a:fontRef idx="minor">
            <a:schemeClr val="tx1"/>
          </a:fontRef>
        </p:style>
      </p:cxnSp>
      <p:sp>
        <p:nvSpPr>
          <p:cNvPr id="25615" name="Прямоугольник 23"/>
          <p:cNvSpPr>
            <a:spLocks noChangeArrowheads="1"/>
          </p:cNvSpPr>
          <p:nvPr/>
        </p:nvSpPr>
        <p:spPr bwMode="auto">
          <a:xfrm>
            <a:off x="1143000" y="6130925"/>
            <a:ext cx="2265363" cy="369888"/>
          </a:xfrm>
          <a:prstGeom prst="rect">
            <a:avLst/>
          </a:prstGeom>
          <a:noFill/>
          <a:ln w="9525">
            <a:noFill/>
            <a:miter lim="800000"/>
            <a:headEnd/>
            <a:tailEnd/>
          </a:ln>
        </p:spPr>
        <p:txBody>
          <a:bodyPr>
            <a:spAutoFit/>
          </a:bodyPr>
          <a:lstStyle/>
          <a:p>
            <a:pPr eaLnBrk="0" hangingPunct="0"/>
            <a:r>
              <a:rPr lang="ky-KG" sz="900">
                <a:solidFill>
                  <a:srgbClr val="000000"/>
                </a:solidFill>
                <a:latin typeface="Verdana" pitchFamily="34" charset="0"/>
                <a:cs typeface="Times New Roman" pitchFamily="18" charset="0"/>
              </a:rPr>
              <a:t>______________№ _______</a:t>
            </a:r>
            <a:r>
              <a:rPr lang="ky-KG" sz="900">
                <a:solidFill>
                  <a:srgbClr val="000000"/>
                </a:solidFill>
                <a:latin typeface="Verdana" pitchFamily="34" charset="0"/>
              </a:rPr>
              <a:t> №_________     __________</a:t>
            </a:r>
            <a:endParaRPr lang="ru-RU" sz="900">
              <a:latin typeface="Verdana" pitchFamily="34" charset="0"/>
            </a:endParaRPr>
          </a:p>
        </p:txBody>
      </p:sp>
      <p:sp>
        <p:nvSpPr>
          <p:cNvPr id="25616" name="Прямоугольник 8"/>
          <p:cNvSpPr>
            <a:spLocks noChangeArrowheads="1"/>
          </p:cNvSpPr>
          <p:nvPr/>
        </p:nvSpPr>
        <p:spPr bwMode="auto">
          <a:xfrm>
            <a:off x="1000125" y="428625"/>
            <a:ext cx="7929563" cy="1200150"/>
          </a:xfrm>
          <a:prstGeom prst="rect">
            <a:avLst/>
          </a:prstGeom>
          <a:noFill/>
          <a:ln w="9525">
            <a:noFill/>
            <a:miter lim="800000"/>
            <a:headEnd/>
            <a:tailEnd/>
          </a:ln>
        </p:spPr>
        <p:txBody>
          <a:bodyPr>
            <a:spAutoFit/>
          </a:bodyPr>
          <a:lstStyle/>
          <a:p>
            <a:pPr algn="ctr"/>
            <a:r>
              <a:rPr lang="ky-KG" sz="2400" b="1">
                <a:solidFill>
                  <a:srgbClr val="0070C0"/>
                </a:solidFill>
                <a:latin typeface="Times New Roman" pitchFamily="18" charset="0"/>
                <a:cs typeface="Times New Roman" pitchFamily="18" charset="0"/>
              </a:rPr>
              <a:t>Эгерде бланкта Кыргыз Республикасынын мамлекеттик гербинин сүрөтү жайгаштырылса, </a:t>
            </a:r>
          </a:p>
          <a:p>
            <a:pPr algn="ctr"/>
            <a:r>
              <a:rPr lang="ky-KG" sz="2400" b="1">
                <a:solidFill>
                  <a:srgbClr val="0070C0"/>
                </a:solidFill>
                <a:latin typeface="Times New Roman" pitchFamily="18" charset="0"/>
                <a:cs typeface="Times New Roman" pitchFamily="18" charset="0"/>
              </a:rPr>
              <a:t>анда эмблема колдонулбайт</a:t>
            </a:r>
            <a:endParaRPr lang="ru-RU" sz="2400" b="1">
              <a:solidFill>
                <a:srgbClr val="0070C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00">
            <a:alpha val="16862"/>
          </a:srgbClr>
        </a:solidFill>
        <a:effectLst/>
      </p:bgPr>
    </p:bg>
    <p:spTree>
      <p:nvGrpSpPr>
        <p:cNvPr id="1" name=""/>
        <p:cNvGrpSpPr/>
        <p:nvPr/>
      </p:nvGrpSpPr>
      <p:grpSpPr>
        <a:xfrm>
          <a:off x="0" y="0"/>
          <a:ext cx="0" cy="0"/>
          <a:chOff x="0" y="0"/>
          <a:chExt cx="0" cy="0"/>
        </a:xfrm>
      </p:grpSpPr>
      <p:sp>
        <p:nvSpPr>
          <p:cNvPr id="19" name="Прямоугольник 18"/>
          <p:cNvSpPr/>
          <p:nvPr/>
        </p:nvSpPr>
        <p:spPr>
          <a:xfrm>
            <a:off x="714375" y="357188"/>
            <a:ext cx="8072438" cy="1071562"/>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ru-RU"/>
          </a:p>
        </p:txBody>
      </p:sp>
      <p:sp>
        <p:nvSpPr>
          <p:cNvPr id="26627" name="Заголовок 1"/>
          <p:cNvSpPr>
            <a:spLocks noGrp="1"/>
          </p:cNvSpPr>
          <p:nvPr>
            <p:ph type="ctrTitle" idx="4294967295"/>
          </p:nvPr>
        </p:nvSpPr>
        <p:spPr>
          <a:xfrm>
            <a:off x="714375" y="357188"/>
            <a:ext cx="7743825" cy="1071562"/>
          </a:xfrm>
        </p:spPr>
        <p:txBody>
          <a:bodyPr/>
          <a:lstStyle/>
          <a:p>
            <a:pPr eaLnBrk="1" hangingPunct="1"/>
            <a:r>
              <a:rPr lang="ru-RU" sz="2800" b="1" smtClean="0">
                <a:solidFill>
                  <a:srgbClr val="0070C0"/>
                </a:solidFill>
              </a:rPr>
              <a:t>1. </a:t>
            </a:r>
            <a:r>
              <a:rPr lang="ru-RU" sz="2800" b="1" smtClean="0">
                <a:solidFill>
                  <a:srgbClr val="0070C0"/>
                </a:solidFill>
                <a:latin typeface="Times New Roman" pitchFamily="18" charset="0"/>
                <a:cs typeface="Times New Roman" pitchFamily="18" charset="0"/>
              </a:rPr>
              <a:t>Жогору турган мекеменин аталышы</a:t>
            </a:r>
            <a:br>
              <a:rPr lang="ru-RU" sz="2800" b="1" smtClean="0">
                <a:solidFill>
                  <a:srgbClr val="0070C0"/>
                </a:solidFill>
                <a:latin typeface="Times New Roman" pitchFamily="18" charset="0"/>
                <a:cs typeface="Times New Roman" pitchFamily="18" charset="0"/>
              </a:rPr>
            </a:br>
            <a:r>
              <a:rPr lang="ru-RU" sz="2800" b="1" smtClean="0">
                <a:solidFill>
                  <a:srgbClr val="0070C0"/>
                </a:solidFill>
                <a:latin typeface="Times New Roman" pitchFamily="18" charset="0"/>
                <a:cs typeface="Times New Roman" pitchFamily="18" charset="0"/>
              </a:rPr>
              <a:t>2. Мекеменин аталышы</a:t>
            </a:r>
          </a:p>
        </p:txBody>
      </p:sp>
      <p:sp>
        <p:nvSpPr>
          <p:cNvPr id="26628" name="TextBox 11"/>
          <p:cNvSpPr txBox="1">
            <a:spLocks noChangeArrowheads="1"/>
          </p:cNvSpPr>
          <p:nvPr/>
        </p:nvSpPr>
        <p:spPr bwMode="auto">
          <a:xfrm>
            <a:off x="4214813" y="2000250"/>
            <a:ext cx="714375" cy="461963"/>
          </a:xfrm>
          <a:prstGeom prst="rect">
            <a:avLst/>
          </a:prstGeom>
          <a:noFill/>
          <a:ln w="9525">
            <a:noFill/>
            <a:miter lim="800000"/>
            <a:headEnd/>
            <a:tailEnd/>
          </a:ln>
        </p:spPr>
        <p:txBody>
          <a:bodyPr>
            <a:spAutoFit/>
          </a:bodyPr>
          <a:lstStyle/>
          <a:p>
            <a:r>
              <a:rPr lang="ru-RU" sz="2400">
                <a:latin typeface="Verdana" pitchFamily="34" charset="0"/>
              </a:rPr>
              <a:t>1</a:t>
            </a:r>
          </a:p>
        </p:txBody>
      </p:sp>
      <p:cxnSp>
        <p:nvCxnSpPr>
          <p:cNvPr id="14" name="Прямая со стрелкой 13"/>
          <p:cNvCxnSpPr/>
          <p:nvPr/>
        </p:nvCxnSpPr>
        <p:spPr>
          <a:xfrm flipV="1">
            <a:off x="3786188" y="4429125"/>
            <a:ext cx="2143125" cy="78581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6630" name="TextBox 17"/>
          <p:cNvSpPr txBox="1">
            <a:spLocks noChangeArrowheads="1"/>
          </p:cNvSpPr>
          <p:nvPr/>
        </p:nvSpPr>
        <p:spPr bwMode="auto">
          <a:xfrm>
            <a:off x="4286250" y="4500563"/>
            <a:ext cx="428625" cy="461962"/>
          </a:xfrm>
          <a:prstGeom prst="rect">
            <a:avLst/>
          </a:prstGeom>
          <a:noFill/>
          <a:ln w="9525">
            <a:noFill/>
            <a:miter lim="800000"/>
            <a:headEnd/>
            <a:tailEnd/>
          </a:ln>
        </p:spPr>
        <p:txBody>
          <a:bodyPr>
            <a:spAutoFit/>
          </a:bodyPr>
          <a:lstStyle/>
          <a:p>
            <a:r>
              <a:rPr lang="ru-RU" sz="2400">
                <a:latin typeface="Verdana" pitchFamily="34" charset="0"/>
              </a:rPr>
              <a:t>2</a:t>
            </a:r>
          </a:p>
        </p:txBody>
      </p:sp>
      <p:pic>
        <p:nvPicPr>
          <p:cNvPr id="26631" name="Рисунок 12" descr="герб.jpg"/>
          <p:cNvPicPr>
            <a:picLocks noChangeAspect="1"/>
          </p:cNvPicPr>
          <p:nvPr/>
        </p:nvPicPr>
        <p:blipFill>
          <a:blip r:embed="rId2"/>
          <a:srcRect/>
          <a:stretch>
            <a:fillRect/>
          </a:stretch>
        </p:blipFill>
        <p:spPr bwMode="auto">
          <a:xfrm>
            <a:off x="312738" y="2690813"/>
            <a:ext cx="8643937" cy="1630362"/>
          </a:xfrm>
          <a:prstGeom prst="rect">
            <a:avLst/>
          </a:prstGeom>
          <a:noFill/>
          <a:ln w="9525">
            <a:noFill/>
            <a:miter lim="800000"/>
            <a:headEnd/>
            <a:tailEnd/>
          </a:ln>
        </p:spPr>
      </p:pic>
      <p:cxnSp>
        <p:nvCxnSpPr>
          <p:cNvPr id="15" name="Прямая со стрелкой 14"/>
          <p:cNvCxnSpPr/>
          <p:nvPr/>
        </p:nvCxnSpPr>
        <p:spPr>
          <a:xfrm>
            <a:off x="3643313" y="2357438"/>
            <a:ext cx="2286000" cy="5715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23000"/>
          </a:schemeClr>
        </a:solidFill>
        <a:effectLst/>
      </p:bgPr>
    </p:bg>
    <p:spTree>
      <p:nvGrpSpPr>
        <p:cNvPr id="1" name=""/>
        <p:cNvGrpSpPr/>
        <p:nvPr/>
      </p:nvGrpSpPr>
      <p:grpSpPr>
        <a:xfrm>
          <a:off x="0" y="0"/>
          <a:ext cx="0" cy="0"/>
          <a:chOff x="0" y="0"/>
          <a:chExt cx="0" cy="0"/>
        </a:xfrm>
      </p:grpSpPr>
      <p:graphicFrame>
        <p:nvGraphicFramePr>
          <p:cNvPr id="14350" name="Group 14"/>
          <p:cNvGraphicFramePr>
            <a:graphicFrameLocks noGrp="1"/>
          </p:cNvGraphicFramePr>
          <p:nvPr/>
        </p:nvGraphicFramePr>
        <p:xfrm>
          <a:off x="1143000" y="1428750"/>
          <a:ext cx="7643813" cy="3359150"/>
        </p:xfrm>
        <a:graphic>
          <a:graphicData uri="http://schemas.openxmlformats.org/drawingml/2006/table">
            <a:tbl>
              <a:tblPr/>
              <a:tblGrid>
                <a:gridCol w="3103702"/>
                <a:gridCol w="1727216"/>
                <a:gridCol w="2812895"/>
              </a:tblGrid>
              <a:tr h="16402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y-KG" sz="1200" b="1" i="0" u="none" strike="noStrike" cap="none" normalizeH="0" baseline="0" dirty="0" smtClean="0">
                          <a:ln>
                            <a:noFill/>
                          </a:ln>
                          <a:solidFill>
                            <a:schemeClr val="tx1"/>
                          </a:solidFill>
                          <a:effectLst/>
                          <a:latin typeface="Times New Roman" pitchFamily="18" charset="0"/>
                          <a:cs typeface="Times New Roman" pitchFamily="18" charset="0"/>
                        </a:rPr>
                        <a:t>КЫРГЫЗ РЕСПУБЛИКАСЫНЫН ӨКМӨТҮНӨ </a:t>
                      </a:r>
                      <a:r>
                        <a:rPr kumimoji="0" lang="ky-KG" sz="1200" b="1" i="0" u="none" strike="noStrike" cap="none" normalizeH="0" baseline="0" dirty="0" smtClean="0">
                          <a:ln>
                            <a:noFill/>
                          </a:ln>
                          <a:solidFill>
                            <a:srgbClr val="000000"/>
                          </a:solidFill>
                          <a:effectLst/>
                          <a:latin typeface="Times New Roman" pitchFamily="18" charset="0"/>
                          <a:cs typeface="Times New Roman" pitchFamily="18" charset="0"/>
                        </a:rPr>
                        <a:t>КАРАШТУУ  МАМЛЕКЕТТИК КАТТОО КЫЗМАТЫНА КАРАШТУУ </a:t>
                      </a:r>
                      <a:endParaRPr kumimoji="0" lang="ru-RU"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y-KG" sz="1200" b="1" i="0" u="none" strike="noStrike" cap="none" normalizeH="0" baseline="0" dirty="0" smtClean="0">
                          <a:ln>
                            <a:noFill/>
                          </a:ln>
                          <a:solidFill>
                            <a:schemeClr val="tx1"/>
                          </a:solidFill>
                          <a:effectLst/>
                          <a:latin typeface="Times New Roman" pitchFamily="18" charset="0"/>
                          <a:cs typeface="Times New Roman" pitchFamily="18" charset="0"/>
                        </a:rPr>
                        <a:t>АРХИВ  АГЕНТТИГИ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rgbClr val="000000"/>
                        </a:solidFill>
                        <a:effectLst/>
                        <a:latin typeface="Times New Roman UniToktom"/>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45720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АРХИВНОЕ АГЕНТСТВО</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ПРИ </a:t>
                      </a:r>
                      <a:r>
                        <a:rPr kumimoji="0" lang="ky-KG" sz="1200" b="1" i="0" u="none" strike="noStrike" cap="none" normalizeH="0" baseline="0" dirty="0" smtClean="0">
                          <a:ln>
                            <a:noFill/>
                          </a:ln>
                          <a:solidFill>
                            <a:schemeClr val="tx1"/>
                          </a:solidFill>
                          <a:effectLst/>
                          <a:latin typeface="Times New Roman" pitchFamily="18" charset="0"/>
                          <a:cs typeface="Times New Roman" pitchFamily="18" charset="0"/>
                        </a:rPr>
                        <a:t>ГОСУДАРСТВЕННОЙ РЕГИСТРАЦИОННОЙ СЛУЖБЕ ПРИ ПРАВИТЕЛЬСТВЕ </a:t>
                      </a: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КЫРГЫЗСКОЙ РЕСПУБЛИКИ</a:t>
                      </a:r>
                    </a:p>
                    <a:p>
                      <a:pPr marL="0" marR="0" lvl="0" indent="45720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r>
              <a:tr h="1719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7720040,  Бишкек  ш., Токтогул </a:t>
                      </a:r>
                      <a:r>
                        <a:rPr kumimoji="0" lang="ru-RU" sz="1100" b="0" i="0" u="none" strike="noStrike" cap="none" normalizeH="0" baseline="0" dirty="0" err="1" smtClean="0">
                          <a:ln>
                            <a:noFill/>
                          </a:ln>
                          <a:solidFill>
                            <a:srgbClr val="000000"/>
                          </a:solidFill>
                          <a:effectLst/>
                          <a:latin typeface="Times New Roman" pitchFamily="18" charset="0"/>
                          <a:cs typeface="Times New Roman" pitchFamily="18" charset="0"/>
                        </a:rPr>
                        <a:t>көчөсү</a:t>
                      </a: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  105,</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тел. – факс 66 33 68</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Times New Roman" pitchFamily="18" charset="0"/>
                          <a:cs typeface="Times New Roman" pitchFamily="18" charset="0"/>
                        </a:rPr>
                        <a:t>www.archive.kg</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э/</a:t>
                      </a:r>
                      <a:r>
                        <a:rPr kumimoji="0" lang="ru-RU" sz="1100" b="0" i="0" u="none" strike="noStrike" cap="none" normalizeH="0" baseline="0" dirty="0" err="1" smtClean="0">
                          <a:ln>
                            <a:noFill/>
                          </a:ln>
                          <a:solidFill>
                            <a:srgbClr val="000000"/>
                          </a:solidFill>
                          <a:effectLst/>
                          <a:latin typeface="Times New Roman" pitchFamily="18" charset="0"/>
                          <a:cs typeface="Times New Roman" pitchFamily="18" charset="0"/>
                        </a:rPr>
                        <a:t>э</a:t>
                      </a: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 №202803441</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err="1" smtClean="0">
                          <a:ln>
                            <a:noFill/>
                          </a:ln>
                          <a:solidFill>
                            <a:srgbClr val="000000"/>
                          </a:solidFill>
                          <a:effectLst/>
                          <a:latin typeface="Times New Roman" pitchFamily="18" charset="0"/>
                          <a:cs typeface="Times New Roman" pitchFamily="18" charset="0"/>
                        </a:rPr>
                        <a:t>Биринчи</a:t>
                      </a: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 май КРБ-2, 208014003</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коду 320105505</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Кыргызстан </a:t>
                      </a:r>
                      <a:r>
                        <a:rPr kumimoji="0" lang="ru-RU" sz="1100" b="0" i="0" u="none" strike="noStrike" cap="none" normalizeH="0" baseline="0" dirty="0" err="1" smtClean="0">
                          <a:ln>
                            <a:noFill/>
                          </a:ln>
                          <a:solidFill>
                            <a:srgbClr val="000000"/>
                          </a:solidFill>
                          <a:effectLst/>
                          <a:latin typeface="Times New Roman" pitchFamily="18" charset="0"/>
                          <a:cs typeface="Times New Roman" pitchFamily="18" charset="0"/>
                        </a:rPr>
                        <a:t>АКБсынын</a:t>
                      </a: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ru-RU" sz="1100" b="0" i="0" u="none" strike="noStrike" cap="none" normalizeH="0" baseline="0" dirty="0" err="1" smtClean="0">
                          <a:ln>
                            <a:noFill/>
                          </a:ln>
                          <a:solidFill>
                            <a:srgbClr val="000000"/>
                          </a:solidFill>
                          <a:effectLst/>
                          <a:latin typeface="Times New Roman" pitchFamily="18" charset="0"/>
                          <a:cs typeface="Times New Roman" pitchFamily="18" charset="0"/>
                        </a:rPr>
                        <a:t>Биринчи</a:t>
                      </a: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 май </a:t>
                      </a:r>
                      <a:r>
                        <a:rPr kumimoji="0" lang="ru-RU" sz="1100" b="0" i="0" u="none" strike="noStrike" cap="none" normalizeH="0" baseline="0" dirty="0" err="1" smtClean="0">
                          <a:ln>
                            <a:noFill/>
                          </a:ln>
                          <a:solidFill>
                            <a:srgbClr val="000000"/>
                          </a:solidFill>
                          <a:effectLst/>
                          <a:latin typeface="Times New Roman" pitchFamily="18" charset="0"/>
                          <a:cs typeface="Times New Roman" pitchFamily="18" charset="0"/>
                        </a:rPr>
                        <a:t>бөлүмү</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ИНН 02309199610142</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0001858902531012</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rgbClr val="000000"/>
                        </a:solidFill>
                        <a:effectLst/>
                        <a:latin typeface="Times New Roman UniToktom"/>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7720040, Бишкек., ул.Токтогула,105,</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тел. – факс 66 33 68</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Times New Roman" pitchFamily="18" charset="0"/>
                          <a:cs typeface="Times New Roman" pitchFamily="18" charset="0"/>
                        </a:rPr>
                        <a:t>www.archive.kg</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err="1" smtClean="0">
                          <a:ln>
                            <a:noFill/>
                          </a:ln>
                          <a:solidFill>
                            <a:srgbClr val="000000"/>
                          </a:solidFill>
                          <a:effectLst/>
                          <a:latin typeface="Times New Roman" pitchFamily="18" charset="0"/>
                          <a:cs typeface="Times New Roman" pitchFamily="18" charset="0"/>
                        </a:rPr>
                        <a:t>р</a:t>
                      </a: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/с №202803441</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Первомайское РОК-2, 208014003</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код 320105505</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Первомайское отделение АКБ Кыргызстан</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ИНН 02309199610142</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cs typeface="Times New Roman" pitchFamily="18" charset="0"/>
                        </a:rPr>
                        <a:t>000185890253102</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r>
            </a:tbl>
          </a:graphicData>
        </a:graphic>
      </p:graphicFrame>
      <p:pic>
        <p:nvPicPr>
          <p:cNvPr id="27657" name="Рисунок 2"/>
          <p:cNvPicPr>
            <a:picLocks noChangeAspect="1" noChangeArrowheads="1"/>
          </p:cNvPicPr>
          <p:nvPr/>
        </p:nvPicPr>
        <p:blipFill>
          <a:blip r:embed="rId2"/>
          <a:srcRect/>
          <a:stretch>
            <a:fillRect/>
          </a:stretch>
        </p:blipFill>
        <p:spPr bwMode="auto">
          <a:xfrm>
            <a:off x="4284663" y="1628775"/>
            <a:ext cx="900112" cy="865188"/>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000">
            <a:alpha val="21176"/>
          </a:srgbClr>
        </a:solidFill>
        <a:effectLst/>
      </p:bgPr>
    </p:bg>
    <p:spTree>
      <p:nvGrpSpPr>
        <p:cNvPr id="1" name=""/>
        <p:cNvGrpSpPr/>
        <p:nvPr/>
      </p:nvGrpSpPr>
      <p:grpSpPr>
        <a:xfrm>
          <a:off x="0" y="0"/>
          <a:ext cx="0" cy="0"/>
          <a:chOff x="0" y="0"/>
          <a:chExt cx="0" cy="0"/>
        </a:xfrm>
      </p:grpSpPr>
      <p:sp>
        <p:nvSpPr>
          <p:cNvPr id="7" name="Прямоугольник 6"/>
          <p:cNvSpPr/>
          <p:nvPr/>
        </p:nvSpPr>
        <p:spPr>
          <a:xfrm>
            <a:off x="642938" y="1357313"/>
            <a:ext cx="7858125" cy="4786312"/>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ru-RU"/>
          </a:p>
        </p:txBody>
      </p:sp>
      <p:sp>
        <p:nvSpPr>
          <p:cNvPr id="28675" name="Заголовок 1"/>
          <p:cNvSpPr>
            <a:spLocks noGrp="1"/>
          </p:cNvSpPr>
          <p:nvPr>
            <p:ph type="title" idx="4294967295"/>
          </p:nvPr>
        </p:nvSpPr>
        <p:spPr>
          <a:xfrm>
            <a:off x="457200" y="274638"/>
            <a:ext cx="8229600" cy="725487"/>
          </a:xfrm>
        </p:spPr>
        <p:txBody>
          <a:bodyPr/>
          <a:lstStyle/>
          <a:p>
            <a:pPr eaLnBrk="1" hangingPunct="1"/>
            <a:r>
              <a:rPr lang="ru-RU" sz="1800" b="1" smtClean="0">
                <a:solidFill>
                  <a:srgbClr val="0070C0"/>
                </a:solidFill>
                <a:latin typeface="Times New Roman" pitchFamily="18" charset="0"/>
                <a:cs typeface="Times New Roman" pitchFamily="18" charset="0"/>
              </a:rPr>
              <a:t>Документтердин түрүнүн аталышы баш тамгалар менен, </a:t>
            </a:r>
            <a:br>
              <a:rPr lang="ru-RU" sz="1800" b="1" smtClean="0">
                <a:solidFill>
                  <a:srgbClr val="0070C0"/>
                </a:solidFill>
                <a:latin typeface="Times New Roman" pitchFamily="18" charset="0"/>
                <a:cs typeface="Times New Roman" pitchFamily="18" charset="0"/>
              </a:rPr>
            </a:br>
            <a:r>
              <a:rPr lang="ru-RU" sz="1800" b="1" smtClean="0">
                <a:solidFill>
                  <a:srgbClr val="0070C0"/>
                </a:solidFill>
                <a:latin typeface="Times New Roman" pitchFamily="18" charset="0"/>
                <a:cs typeface="Times New Roman" pitchFamily="18" charset="0"/>
              </a:rPr>
              <a:t>орточо кара шрифтте басылып, борборлоштурулуп текшиленет</a:t>
            </a:r>
          </a:p>
        </p:txBody>
      </p:sp>
      <p:pic>
        <p:nvPicPr>
          <p:cNvPr id="28676" name="Picture 2"/>
          <p:cNvPicPr>
            <a:picLocks noChangeAspect="1" noChangeArrowheads="1"/>
          </p:cNvPicPr>
          <p:nvPr/>
        </p:nvPicPr>
        <p:blipFill>
          <a:blip r:embed="rId2"/>
          <a:srcRect/>
          <a:stretch>
            <a:fillRect/>
          </a:stretch>
        </p:blipFill>
        <p:spPr bwMode="auto">
          <a:xfrm>
            <a:off x="642938" y="1285875"/>
            <a:ext cx="7858125" cy="4857750"/>
          </a:xfrm>
          <a:prstGeom prst="rect">
            <a:avLst/>
          </a:prstGeom>
          <a:noFill/>
          <a:ln w="9525">
            <a:noFill/>
            <a:miter lim="800000"/>
            <a:headEnd/>
            <a:tailEnd/>
          </a:ln>
        </p:spPr>
      </p:pic>
      <p:sp>
        <p:nvSpPr>
          <p:cNvPr id="4" name="Стрелка вправо 3"/>
          <p:cNvSpPr/>
          <p:nvPr/>
        </p:nvSpPr>
        <p:spPr>
          <a:xfrm>
            <a:off x="2071688" y="4214813"/>
            <a:ext cx="1714500" cy="142875"/>
          </a:xfrm>
          <a:prstGeom prst="rightArrow">
            <a:avLst/>
          </a:prstGeom>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28678" name="Рисунок 5" descr="герб.jpg"/>
          <p:cNvPicPr>
            <a:picLocks noChangeAspect="1"/>
          </p:cNvPicPr>
          <p:nvPr/>
        </p:nvPicPr>
        <p:blipFill>
          <a:blip r:embed="rId3"/>
          <a:srcRect/>
          <a:stretch>
            <a:fillRect/>
          </a:stretch>
        </p:blipFill>
        <p:spPr bwMode="auto">
          <a:xfrm>
            <a:off x="714375" y="1428750"/>
            <a:ext cx="7715250" cy="157162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alpha val="16862"/>
          </a:schemeClr>
        </a:solidFill>
        <a:effectLst/>
      </p:bgPr>
    </p:bg>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1285875" y="2714625"/>
            <a:ext cx="2000250" cy="461963"/>
          </a:xfrm>
          <a:prstGeom prst="rect">
            <a:avLst/>
          </a:prstGeom>
          <a:noFill/>
          <a:ln w="9525">
            <a:noFill/>
            <a:miter lim="800000"/>
            <a:headEnd/>
            <a:tailEnd/>
          </a:ln>
        </p:spPr>
        <p:txBody>
          <a:bodyPr>
            <a:spAutoFit/>
          </a:bodyPr>
          <a:lstStyle/>
          <a:p>
            <a:pPr algn="ctr"/>
            <a:r>
              <a:rPr lang="ru-RU" sz="2400" b="1">
                <a:latin typeface="Verdana" pitchFamily="34" charset="0"/>
              </a:rPr>
              <a:t>4.10.2020</a:t>
            </a:r>
          </a:p>
        </p:txBody>
      </p:sp>
      <p:sp>
        <p:nvSpPr>
          <p:cNvPr id="29699" name="TextBox 3"/>
          <p:cNvSpPr txBox="1">
            <a:spLocks noChangeArrowheads="1"/>
          </p:cNvSpPr>
          <p:nvPr/>
        </p:nvSpPr>
        <p:spPr bwMode="auto">
          <a:xfrm>
            <a:off x="4643438" y="2643188"/>
            <a:ext cx="3429000" cy="457200"/>
          </a:xfrm>
          <a:prstGeom prst="rect">
            <a:avLst/>
          </a:prstGeom>
          <a:noFill/>
          <a:ln w="9525">
            <a:noFill/>
            <a:miter lim="800000"/>
            <a:headEnd/>
            <a:tailEnd/>
          </a:ln>
        </p:spPr>
        <p:txBody>
          <a:bodyPr>
            <a:spAutoFit/>
          </a:bodyPr>
          <a:lstStyle/>
          <a:p>
            <a:pPr algn="ctr"/>
            <a:r>
              <a:rPr lang="ru-RU" sz="2400" b="1">
                <a:latin typeface="Verdana" pitchFamily="34" charset="0"/>
              </a:rPr>
              <a:t>15.11.2020-жыл</a:t>
            </a:r>
          </a:p>
        </p:txBody>
      </p:sp>
      <p:cxnSp>
        <p:nvCxnSpPr>
          <p:cNvPr id="6" name="Прямая соединительная линия 5"/>
          <p:cNvCxnSpPr/>
          <p:nvPr/>
        </p:nvCxnSpPr>
        <p:spPr>
          <a:xfrm>
            <a:off x="1143000" y="2428875"/>
            <a:ext cx="1857375" cy="1071563"/>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Прямая соединительная линия 7"/>
          <p:cNvCxnSpPr/>
          <p:nvPr/>
        </p:nvCxnSpPr>
        <p:spPr>
          <a:xfrm rot="10800000" flipV="1">
            <a:off x="1000125" y="2428875"/>
            <a:ext cx="2071688" cy="121443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Прямая соединительная линия 9"/>
          <p:cNvCxnSpPr/>
          <p:nvPr/>
        </p:nvCxnSpPr>
        <p:spPr>
          <a:xfrm>
            <a:off x="5000625" y="2428875"/>
            <a:ext cx="2643188" cy="9286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Прямая соединительная линия 11"/>
          <p:cNvCxnSpPr/>
          <p:nvPr/>
        </p:nvCxnSpPr>
        <p:spPr>
          <a:xfrm rot="10800000" flipV="1">
            <a:off x="4857750" y="2428875"/>
            <a:ext cx="2571750" cy="1071563"/>
          </a:xfrm>
          <a:prstGeom prst="line">
            <a:avLst/>
          </a:prstGeom>
        </p:spPr>
        <p:style>
          <a:lnRef idx="2">
            <a:schemeClr val="accent2"/>
          </a:lnRef>
          <a:fillRef idx="0">
            <a:schemeClr val="accent2"/>
          </a:fillRef>
          <a:effectRef idx="1">
            <a:schemeClr val="accent2"/>
          </a:effectRef>
          <a:fontRef idx="minor">
            <a:schemeClr val="tx1"/>
          </a:fontRef>
        </p:style>
      </p:cxnSp>
      <p:sp>
        <p:nvSpPr>
          <p:cNvPr id="29704" name="TextBox 18"/>
          <p:cNvSpPr txBox="1">
            <a:spLocks noChangeArrowheads="1"/>
          </p:cNvSpPr>
          <p:nvPr/>
        </p:nvSpPr>
        <p:spPr bwMode="auto">
          <a:xfrm>
            <a:off x="785813" y="5429250"/>
            <a:ext cx="2786062" cy="461963"/>
          </a:xfrm>
          <a:prstGeom prst="rect">
            <a:avLst/>
          </a:prstGeom>
          <a:noFill/>
          <a:ln w="9525">
            <a:noFill/>
            <a:miter lim="800000"/>
            <a:headEnd/>
            <a:tailEnd/>
          </a:ln>
        </p:spPr>
        <p:txBody>
          <a:bodyPr>
            <a:spAutoFit/>
          </a:bodyPr>
          <a:lstStyle/>
          <a:p>
            <a:pPr algn="ctr"/>
            <a:r>
              <a:rPr lang="ru-RU" sz="2400" b="1">
                <a:latin typeface="Verdana" pitchFamily="34" charset="0"/>
              </a:rPr>
              <a:t>02.06.2020</a:t>
            </a:r>
          </a:p>
        </p:txBody>
      </p:sp>
      <p:sp>
        <p:nvSpPr>
          <p:cNvPr id="29705" name="TextBox 19"/>
          <p:cNvSpPr txBox="1">
            <a:spLocks noChangeArrowheads="1"/>
          </p:cNvSpPr>
          <p:nvPr/>
        </p:nvSpPr>
        <p:spPr bwMode="auto">
          <a:xfrm>
            <a:off x="4106863" y="5491163"/>
            <a:ext cx="3857625" cy="400050"/>
          </a:xfrm>
          <a:prstGeom prst="rect">
            <a:avLst/>
          </a:prstGeom>
          <a:noFill/>
          <a:ln w="9525">
            <a:noFill/>
            <a:miter lim="800000"/>
            <a:headEnd/>
            <a:tailEnd/>
          </a:ln>
        </p:spPr>
        <p:txBody>
          <a:bodyPr>
            <a:spAutoFit/>
          </a:bodyPr>
          <a:lstStyle/>
          <a:p>
            <a:pPr algn="ctr"/>
            <a:r>
              <a:rPr lang="ru-RU" sz="2000" b="1">
                <a:latin typeface="Verdana" pitchFamily="34" charset="0"/>
              </a:rPr>
              <a:t>2020-жылдын 2-июну</a:t>
            </a:r>
          </a:p>
        </p:txBody>
      </p:sp>
      <p:sp>
        <p:nvSpPr>
          <p:cNvPr id="29706" name="TextBox 10"/>
          <p:cNvSpPr txBox="1">
            <a:spLocks noChangeArrowheads="1"/>
          </p:cNvSpPr>
          <p:nvPr/>
        </p:nvSpPr>
        <p:spPr bwMode="auto">
          <a:xfrm>
            <a:off x="3500438" y="4143375"/>
            <a:ext cx="1689100" cy="369888"/>
          </a:xfrm>
          <a:prstGeom prst="rect">
            <a:avLst/>
          </a:prstGeom>
          <a:noFill/>
          <a:ln w="9525">
            <a:noFill/>
            <a:miter lim="800000"/>
            <a:headEnd/>
            <a:tailEnd/>
          </a:ln>
        </p:spPr>
        <p:txBody>
          <a:bodyPr>
            <a:spAutoFit/>
          </a:bodyPr>
          <a:lstStyle/>
          <a:p>
            <a:r>
              <a:rPr lang="ru-RU" b="1">
                <a:latin typeface="Verdana" pitchFamily="34" charset="0"/>
              </a:rPr>
              <a:t>16.03.20</a:t>
            </a:r>
          </a:p>
        </p:txBody>
      </p:sp>
      <p:cxnSp>
        <p:nvCxnSpPr>
          <p:cNvPr id="14" name="Прямая соединительная линия 13"/>
          <p:cNvCxnSpPr/>
          <p:nvPr/>
        </p:nvCxnSpPr>
        <p:spPr>
          <a:xfrm rot="10800000" flipV="1">
            <a:off x="3286125" y="3929063"/>
            <a:ext cx="1643063" cy="785812"/>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Прямая соединительная линия 15"/>
          <p:cNvCxnSpPr/>
          <p:nvPr/>
        </p:nvCxnSpPr>
        <p:spPr>
          <a:xfrm>
            <a:off x="3214688" y="3857625"/>
            <a:ext cx="1928812" cy="857250"/>
          </a:xfrm>
          <a:prstGeom prst="line">
            <a:avLst/>
          </a:prstGeom>
        </p:spPr>
        <p:style>
          <a:lnRef idx="2">
            <a:schemeClr val="accent2"/>
          </a:lnRef>
          <a:fillRef idx="0">
            <a:schemeClr val="accent2"/>
          </a:fillRef>
          <a:effectRef idx="1">
            <a:schemeClr val="accent2"/>
          </a:effectRef>
          <a:fontRef idx="minor">
            <a:schemeClr val="tx1"/>
          </a:fontRef>
        </p:style>
      </p:cxnSp>
      <p:sp>
        <p:nvSpPr>
          <p:cNvPr id="13" name="TextBox 12"/>
          <p:cNvSpPr txBox="1"/>
          <p:nvPr/>
        </p:nvSpPr>
        <p:spPr>
          <a:xfrm>
            <a:off x="539750" y="357188"/>
            <a:ext cx="7643813" cy="1200150"/>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fontAlgn="auto">
              <a:spcBef>
                <a:spcPts val="0"/>
              </a:spcBef>
              <a:spcAft>
                <a:spcPts val="0"/>
              </a:spcAft>
              <a:defRPr/>
            </a:pPr>
            <a:r>
              <a:rPr lang="ru-RU" sz="2400" b="1" dirty="0" err="1">
                <a:solidFill>
                  <a:schemeClr val="accent1"/>
                </a:solidFill>
                <a:latin typeface="Times New Roman" pitchFamily="18" charset="0"/>
                <a:cs typeface="Times New Roman" pitchFamily="18" charset="0"/>
              </a:rPr>
              <a:t>Буйруктарды</a:t>
            </a:r>
            <a:r>
              <a:rPr lang="ru-RU" sz="2400" b="1" dirty="0">
                <a:solidFill>
                  <a:schemeClr val="accent1"/>
                </a:solidFill>
                <a:latin typeface="Times New Roman" pitchFamily="18" charset="0"/>
                <a:cs typeface="Times New Roman" pitchFamily="18" charset="0"/>
              </a:rPr>
              <a:t>, </a:t>
            </a:r>
            <a:r>
              <a:rPr lang="ru-RU" sz="2400" b="1" dirty="0" err="1">
                <a:solidFill>
                  <a:schemeClr val="accent1"/>
                </a:solidFill>
                <a:latin typeface="Times New Roman" pitchFamily="18" charset="0"/>
                <a:cs typeface="Times New Roman" pitchFamily="18" charset="0"/>
              </a:rPr>
              <a:t>чечимдерди</a:t>
            </a:r>
            <a:r>
              <a:rPr lang="ru-RU" sz="2400" b="1" dirty="0">
                <a:solidFill>
                  <a:schemeClr val="accent1"/>
                </a:solidFill>
                <a:latin typeface="Times New Roman" pitchFamily="18" charset="0"/>
                <a:cs typeface="Times New Roman" pitchFamily="18" charset="0"/>
              </a:rPr>
              <a:t>, </a:t>
            </a:r>
            <a:r>
              <a:rPr lang="ru-RU" sz="2400" b="1" dirty="0" err="1">
                <a:solidFill>
                  <a:schemeClr val="accent1"/>
                </a:solidFill>
                <a:latin typeface="Times New Roman" pitchFamily="18" charset="0"/>
                <a:cs typeface="Times New Roman" pitchFamily="18" charset="0"/>
              </a:rPr>
              <a:t>протоколдорду</a:t>
            </a:r>
            <a:r>
              <a:rPr lang="ru-RU" sz="2400" b="1" dirty="0">
                <a:solidFill>
                  <a:schemeClr val="accent1"/>
                </a:solidFill>
                <a:latin typeface="Times New Roman" pitchFamily="18" charset="0"/>
                <a:cs typeface="Times New Roman" pitchFamily="18" charset="0"/>
              </a:rPr>
              <a:t> </a:t>
            </a:r>
            <a:r>
              <a:rPr lang="ru-RU" sz="2400" b="1" dirty="0" err="1">
                <a:solidFill>
                  <a:schemeClr val="accent1"/>
                </a:solidFill>
                <a:latin typeface="Times New Roman" pitchFamily="18" charset="0"/>
                <a:cs typeface="Times New Roman" pitchFamily="18" charset="0"/>
              </a:rPr>
              <a:t>жана</a:t>
            </a:r>
            <a:r>
              <a:rPr lang="ru-RU" sz="2400" b="1" dirty="0">
                <a:solidFill>
                  <a:schemeClr val="accent1"/>
                </a:solidFill>
                <a:latin typeface="Times New Roman" pitchFamily="18" charset="0"/>
                <a:cs typeface="Times New Roman" pitchFamily="18" charset="0"/>
              </a:rPr>
              <a:t> </a:t>
            </a:r>
            <a:r>
              <a:rPr lang="ru-RU" sz="2400" b="1" dirty="0" err="1">
                <a:solidFill>
                  <a:schemeClr val="accent1"/>
                </a:solidFill>
                <a:latin typeface="Times New Roman" pitchFamily="18" charset="0"/>
                <a:cs typeface="Times New Roman" pitchFamily="18" charset="0"/>
              </a:rPr>
              <a:t>финансылык</a:t>
            </a:r>
            <a:r>
              <a:rPr lang="ru-RU" sz="2400" b="1" dirty="0">
                <a:solidFill>
                  <a:schemeClr val="accent1"/>
                </a:solidFill>
                <a:latin typeface="Times New Roman" pitchFamily="18" charset="0"/>
                <a:cs typeface="Times New Roman" pitchFamily="18" charset="0"/>
              </a:rPr>
              <a:t> </a:t>
            </a:r>
            <a:r>
              <a:rPr lang="ru-RU" sz="2400" b="1" dirty="0" err="1">
                <a:solidFill>
                  <a:schemeClr val="accent1"/>
                </a:solidFill>
                <a:latin typeface="Times New Roman" pitchFamily="18" charset="0"/>
                <a:cs typeface="Times New Roman" pitchFamily="18" charset="0"/>
              </a:rPr>
              <a:t>документтерди</a:t>
            </a:r>
            <a:r>
              <a:rPr lang="ru-RU" sz="2400" b="1" dirty="0">
                <a:solidFill>
                  <a:schemeClr val="accent1"/>
                </a:solidFill>
                <a:latin typeface="Times New Roman" pitchFamily="18" charset="0"/>
                <a:cs typeface="Times New Roman" pitchFamily="18" charset="0"/>
              </a:rPr>
              <a:t> </a:t>
            </a:r>
            <a:r>
              <a:rPr lang="ru-RU" sz="2400" b="1" dirty="0" err="1">
                <a:solidFill>
                  <a:schemeClr val="accent1"/>
                </a:solidFill>
                <a:latin typeface="Times New Roman" pitchFamily="18" charset="0"/>
                <a:cs typeface="Times New Roman" pitchFamily="18" charset="0"/>
              </a:rPr>
              <a:t>тариздөөдө датаны</a:t>
            </a:r>
            <a:r>
              <a:rPr lang="ru-RU" sz="2400" b="1" dirty="0">
                <a:solidFill>
                  <a:schemeClr val="accent1"/>
                </a:solidFill>
                <a:latin typeface="Times New Roman" pitchFamily="18" charset="0"/>
                <a:cs typeface="Times New Roman" pitchFamily="18" charset="0"/>
              </a:rPr>
              <a:t> </a:t>
            </a:r>
            <a:r>
              <a:rPr lang="ru-RU" sz="2400" b="1" dirty="0" err="1">
                <a:solidFill>
                  <a:schemeClr val="accent1"/>
                </a:solidFill>
                <a:latin typeface="Times New Roman" pitchFamily="18" charset="0"/>
                <a:cs typeface="Times New Roman" pitchFamily="18" charset="0"/>
              </a:rPr>
              <a:t>тариздөөнүн</a:t>
            </a:r>
            <a:r>
              <a:rPr lang="ru-RU" sz="2400" b="1" dirty="0" err="1">
                <a:solidFill>
                  <a:srgbClr val="C00000"/>
                </a:solidFill>
                <a:latin typeface="Times New Roman" pitchFamily="18" charset="0"/>
                <a:cs typeface="Times New Roman" pitchFamily="18" charset="0"/>
              </a:rPr>
              <a:t> сөздүк цифралык</a:t>
            </a:r>
            <a:r>
              <a:rPr lang="ru-RU" sz="2400" b="1" dirty="0">
                <a:solidFill>
                  <a:srgbClr val="C00000"/>
                </a:solidFill>
                <a:latin typeface="Times New Roman" pitchFamily="18" charset="0"/>
                <a:cs typeface="Times New Roman" pitchFamily="18" charset="0"/>
              </a:rPr>
              <a:t> </a:t>
            </a:r>
            <a:r>
              <a:rPr lang="ru-RU" sz="2400" b="1" dirty="0" err="1">
                <a:solidFill>
                  <a:srgbClr val="C00000"/>
                </a:solidFill>
                <a:latin typeface="Times New Roman" pitchFamily="18" charset="0"/>
                <a:cs typeface="Times New Roman" pitchFamily="18" charset="0"/>
              </a:rPr>
              <a:t>ыкмасы</a:t>
            </a:r>
            <a:r>
              <a:rPr lang="ru-RU" sz="2400" b="1" dirty="0">
                <a:solidFill>
                  <a:srgbClr val="C00000"/>
                </a:solidFill>
                <a:latin typeface="Times New Roman" pitchFamily="18" charset="0"/>
                <a:cs typeface="Times New Roman" pitchFamily="18" charset="0"/>
              </a:rPr>
              <a:t> </a:t>
            </a:r>
            <a:r>
              <a:rPr lang="ru-RU" sz="2400" b="1" dirty="0" err="1">
                <a:solidFill>
                  <a:srgbClr val="C00000"/>
                </a:solidFill>
                <a:latin typeface="Times New Roman" pitchFamily="18" charset="0"/>
                <a:cs typeface="Times New Roman" pitchFamily="18" charset="0"/>
              </a:rPr>
              <a:t>колдонулат</a:t>
            </a:r>
            <a:endParaRPr lang="ru-RU" sz="2400" b="1" dirty="0">
              <a:solidFill>
                <a:srgbClr val="C0000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16000"/>
          </a:schemeClr>
        </a:solidFill>
        <a:effectLst/>
      </p:bgPr>
    </p:bg>
    <p:spTree>
      <p:nvGrpSpPr>
        <p:cNvPr id="1" name=""/>
        <p:cNvGrpSpPr/>
        <p:nvPr/>
      </p:nvGrpSpPr>
      <p:grpSpPr>
        <a:xfrm>
          <a:off x="0" y="0"/>
          <a:ext cx="0" cy="0"/>
          <a:chOff x="0" y="0"/>
          <a:chExt cx="0" cy="0"/>
        </a:xfrm>
      </p:grpSpPr>
      <p:sp>
        <p:nvSpPr>
          <p:cNvPr id="30722" name="Заголовок 1"/>
          <p:cNvSpPr>
            <a:spLocks noGrp="1"/>
          </p:cNvSpPr>
          <p:nvPr>
            <p:ph type="title" idx="4294967295"/>
          </p:nvPr>
        </p:nvSpPr>
        <p:spPr/>
        <p:txBody>
          <a:bodyPr/>
          <a:lstStyle/>
          <a:p>
            <a:pPr eaLnBrk="1" hangingPunct="1"/>
            <a:r>
              <a:rPr lang="ru-RU" sz="2400" b="1" smtClean="0">
                <a:solidFill>
                  <a:srgbClr val="0070C0"/>
                </a:solidFill>
                <a:latin typeface="Times New Roman" pitchFamily="18" charset="0"/>
                <a:cs typeface="Times New Roman" pitchFamily="18" charset="0"/>
              </a:rPr>
              <a:t>Кат мекемеге же түзүмдүк бөлүмгө даректелгенде, алардын аталышы атооч жөндөмөдө жазылат:</a:t>
            </a:r>
          </a:p>
        </p:txBody>
      </p:sp>
      <p:sp>
        <p:nvSpPr>
          <p:cNvPr id="22531" name="Содержимое 5"/>
          <p:cNvSpPr>
            <a:spLocks noGrp="1"/>
          </p:cNvSpPr>
          <p:nvPr>
            <p:ph sz="quarter" idx="4294967295"/>
          </p:nvPr>
        </p:nvSpPr>
        <p:spPr>
          <a:xfrm>
            <a:off x="4427538" y="1916113"/>
            <a:ext cx="4608512" cy="3889375"/>
          </a:xfrm>
        </p:spPr>
        <p:txBody>
          <a:bodyPr rtlCol="0">
            <a:normAutofit fontScale="92500" lnSpcReduction="20000"/>
          </a:bodyPr>
          <a:lstStyle/>
          <a:p>
            <a:pPr eaLnBrk="1" fontAlgn="auto" hangingPunct="1">
              <a:spcAft>
                <a:spcPts val="0"/>
              </a:spcAft>
              <a:buFontTx/>
              <a:buNone/>
              <a:defRPr/>
            </a:pPr>
            <a:r>
              <a:rPr lang="ru-RU" sz="2000" dirty="0" smtClean="0"/>
              <a:t>      </a:t>
            </a:r>
            <a:r>
              <a:rPr lang="ru-RU" sz="2200" b="1" dirty="0" smtClean="0">
                <a:solidFill>
                  <a:schemeClr val="tx2"/>
                </a:solidFill>
                <a:latin typeface="Times New Roman" pitchFamily="18" charset="0"/>
                <a:cs typeface="Times New Roman" pitchFamily="18" charset="0"/>
              </a:rPr>
              <a:t>Бишкек </a:t>
            </a:r>
            <a:r>
              <a:rPr lang="ru-RU" sz="2200" b="1" dirty="0" err="1" smtClean="0">
                <a:solidFill>
                  <a:schemeClr val="tx2"/>
                </a:solidFill>
                <a:latin typeface="Times New Roman" pitchFamily="18" charset="0"/>
                <a:cs typeface="Times New Roman" pitchFamily="18" charset="0"/>
              </a:rPr>
              <a:t>шаардык</a:t>
            </a:r>
            <a:r>
              <a:rPr lang="ru-RU" sz="2200" b="1" dirty="0" smtClean="0">
                <a:solidFill>
                  <a:schemeClr val="tx2"/>
                </a:solidFill>
                <a:latin typeface="Times New Roman" pitchFamily="18" charset="0"/>
                <a:cs typeface="Times New Roman" pitchFamily="18" charset="0"/>
              </a:rPr>
              <a:t> </a:t>
            </a:r>
            <a:r>
              <a:rPr lang="ru-RU" sz="2200" b="1" dirty="0" err="1" smtClean="0">
                <a:solidFill>
                  <a:schemeClr val="tx2"/>
                </a:solidFill>
                <a:latin typeface="Times New Roman" pitchFamily="18" charset="0"/>
                <a:cs typeface="Times New Roman" pitchFamily="18" charset="0"/>
              </a:rPr>
              <a:t>кеңеши</a:t>
            </a:r>
            <a:endParaRPr lang="ru-RU" sz="2200" b="1" dirty="0" smtClean="0">
              <a:solidFill>
                <a:schemeClr val="tx2"/>
              </a:solidFill>
              <a:latin typeface="Times New Roman" pitchFamily="18" charset="0"/>
              <a:cs typeface="Times New Roman" pitchFamily="18" charset="0"/>
            </a:endParaRPr>
          </a:p>
          <a:p>
            <a:pPr eaLnBrk="1" fontAlgn="auto" hangingPunct="1">
              <a:spcAft>
                <a:spcPts val="0"/>
              </a:spcAft>
              <a:buFontTx/>
              <a:buNone/>
              <a:defRPr/>
            </a:pPr>
            <a:endParaRPr lang="ky-KG" sz="2200" b="1" dirty="0" smtClean="0">
              <a:solidFill>
                <a:schemeClr val="tx2"/>
              </a:solidFill>
              <a:latin typeface="Times New Roman" pitchFamily="18" charset="0"/>
              <a:cs typeface="Times New Roman" pitchFamily="18" charset="0"/>
            </a:endParaRPr>
          </a:p>
          <a:p>
            <a:pPr eaLnBrk="1" fontAlgn="auto" hangingPunct="1">
              <a:spcAft>
                <a:spcPts val="0"/>
              </a:spcAft>
              <a:buFontTx/>
              <a:buNone/>
              <a:defRPr/>
            </a:pPr>
            <a:endParaRPr lang="ky-KG" sz="2200" b="1" dirty="0">
              <a:solidFill>
                <a:schemeClr val="tx2"/>
              </a:solidFill>
              <a:latin typeface="Times New Roman" pitchFamily="18" charset="0"/>
              <a:cs typeface="Times New Roman" pitchFamily="18" charset="0"/>
            </a:endParaRPr>
          </a:p>
          <a:p>
            <a:pPr eaLnBrk="1" fontAlgn="auto" hangingPunct="1">
              <a:spcAft>
                <a:spcPts val="0"/>
              </a:spcAft>
              <a:buFontTx/>
              <a:buNone/>
              <a:defRPr/>
            </a:pPr>
            <a:r>
              <a:rPr lang="ky-KG" sz="2200" b="1" dirty="0" smtClean="0">
                <a:solidFill>
                  <a:schemeClr val="tx2"/>
                </a:solidFill>
                <a:latin typeface="Times New Roman" pitchFamily="18" charset="0"/>
                <a:cs typeface="Times New Roman" pitchFamily="18" charset="0"/>
              </a:rPr>
              <a:t>     Бишкек шаарынын мэриясы</a:t>
            </a:r>
          </a:p>
          <a:p>
            <a:pPr eaLnBrk="1" fontAlgn="auto" hangingPunct="1">
              <a:spcAft>
                <a:spcPts val="0"/>
              </a:spcAft>
              <a:buFontTx/>
              <a:buNone/>
              <a:defRPr/>
            </a:pPr>
            <a:endParaRPr lang="ky-KG" sz="2200" b="1"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ky-KG" sz="2200" b="1" dirty="0" smtClean="0">
                <a:solidFill>
                  <a:schemeClr val="tx2"/>
                </a:solidFill>
                <a:latin typeface="Times New Roman" pitchFamily="18" charset="0"/>
                <a:cs typeface="Times New Roman" pitchFamily="18" charset="0"/>
              </a:rPr>
              <a:t>     Бишкек шаарынын </a:t>
            </a:r>
            <a:r>
              <a:rPr lang="ky-KG" sz="2200" b="1" dirty="0">
                <a:solidFill>
                  <a:schemeClr val="tx2"/>
                </a:solidFill>
                <a:latin typeface="Times New Roman" pitchFamily="18" charset="0"/>
                <a:cs typeface="Times New Roman" pitchFamily="18" charset="0"/>
              </a:rPr>
              <a:t>мэриясынын М</a:t>
            </a:r>
            <a:r>
              <a:rPr lang="ky-KG" sz="2200" b="1" dirty="0" smtClean="0">
                <a:solidFill>
                  <a:schemeClr val="tx2"/>
                </a:solidFill>
                <a:latin typeface="Times New Roman" pitchFamily="18" charset="0"/>
                <a:cs typeface="Times New Roman" pitchFamily="18" charset="0"/>
              </a:rPr>
              <a:t>амлекеттик тилди өнүктүрүү бөлүмү</a:t>
            </a:r>
            <a:endParaRPr lang="ru-RU" sz="2200" b="1" dirty="0" smtClean="0">
              <a:solidFill>
                <a:schemeClr val="tx2"/>
              </a:solidFill>
              <a:latin typeface="Times New Roman" pitchFamily="18" charset="0"/>
              <a:cs typeface="Times New Roman" pitchFamily="18" charset="0"/>
            </a:endParaRPr>
          </a:p>
          <a:p>
            <a:pPr eaLnBrk="1" fontAlgn="auto" hangingPunct="1">
              <a:spcAft>
                <a:spcPts val="0"/>
              </a:spcAft>
              <a:buFontTx/>
              <a:buNone/>
              <a:defRPr/>
            </a:pPr>
            <a:endParaRPr lang="ky-KG" sz="2200" b="1"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ky-KG" sz="2000" b="1" dirty="0" smtClean="0">
                <a:solidFill>
                  <a:schemeClr val="tx2"/>
                </a:solidFill>
                <a:latin typeface="Times New Roman" pitchFamily="18" charset="0"/>
                <a:cs typeface="Times New Roman" pitchFamily="18" charset="0"/>
              </a:rPr>
              <a:t>      Бишкек </a:t>
            </a:r>
            <a:r>
              <a:rPr lang="ky-KG" sz="2000" b="1" dirty="0">
                <a:solidFill>
                  <a:schemeClr val="tx2"/>
                </a:solidFill>
                <a:latin typeface="Times New Roman" pitchFamily="18" charset="0"/>
                <a:cs typeface="Times New Roman" pitchFamily="18" charset="0"/>
              </a:rPr>
              <a:t>шаарынын мэриясынын</a:t>
            </a:r>
            <a:endParaRPr lang="ky-KG" sz="2000" b="1" dirty="0" smtClean="0">
              <a:solidFill>
                <a:schemeClr val="tx2"/>
              </a:solidFill>
              <a:latin typeface="Times New Roman" pitchFamily="18" charset="0"/>
              <a:cs typeface="Times New Roman" pitchFamily="18" charset="0"/>
            </a:endParaRPr>
          </a:p>
          <a:p>
            <a:pPr eaLnBrk="1" fontAlgn="auto" hangingPunct="1">
              <a:spcAft>
                <a:spcPts val="0"/>
              </a:spcAft>
              <a:buFontTx/>
              <a:buNone/>
              <a:defRPr/>
            </a:pPr>
            <a:r>
              <a:rPr lang="ru-RU" sz="2000" b="1" dirty="0" smtClean="0">
                <a:solidFill>
                  <a:schemeClr val="tx2"/>
                </a:solidFill>
                <a:latin typeface="Times New Roman" pitchFamily="18" charset="0"/>
                <a:cs typeface="Times New Roman" pitchFamily="18" charset="0"/>
              </a:rPr>
              <a:t>      </a:t>
            </a:r>
            <a:r>
              <a:rPr lang="ru-RU" sz="2000" b="1" dirty="0" err="1" smtClean="0">
                <a:solidFill>
                  <a:schemeClr val="tx2"/>
                </a:solidFill>
                <a:latin typeface="Times New Roman" pitchFamily="18" charset="0"/>
                <a:cs typeface="Times New Roman" pitchFamily="18" charset="0"/>
              </a:rPr>
              <a:t>Дене</a:t>
            </a:r>
            <a:r>
              <a:rPr lang="ru-RU" sz="2000" b="1" dirty="0" smtClean="0">
                <a:solidFill>
                  <a:schemeClr val="tx2"/>
                </a:solidFill>
                <a:latin typeface="Times New Roman" pitchFamily="18" charset="0"/>
                <a:cs typeface="Times New Roman" pitchFamily="18" charset="0"/>
              </a:rPr>
              <a:t> </a:t>
            </a:r>
            <a:r>
              <a:rPr lang="ru-RU" sz="2000" b="1" dirty="0" err="1" smtClean="0">
                <a:solidFill>
                  <a:schemeClr val="tx2"/>
                </a:solidFill>
                <a:latin typeface="Times New Roman" pitchFamily="18" charset="0"/>
                <a:cs typeface="Times New Roman" pitchFamily="18" charset="0"/>
              </a:rPr>
              <a:t>тарбия</a:t>
            </a:r>
            <a:r>
              <a:rPr lang="ru-RU" sz="2000" b="1" dirty="0" smtClean="0">
                <a:solidFill>
                  <a:schemeClr val="tx2"/>
                </a:solidFill>
                <a:latin typeface="Times New Roman" pitchFamily="18" charset="0"/>
                <a:cs typeface="Times New Roman" pitchFamily="18" charset="0"/>
              </a:rPr>
              <a:t> </a:t>
            </a:r>
            <a:r>
              <a:rPr lang="ru-RU" sz="2000" b="1" dirty="0" err="1" smtClean="0">
                <a:solidFill>
                  <a:schemeClr val="tx2"/>
                </a:solidFill>
                <a:latin typeface="Times New Roman" pitchFamily="18" charset="0"/>
                <a:cs typeface="Times New Roman" pitchFamily="18" charset="0"/>
              </a:rPr>
              <a:t>жана</a:t>
            </a:r>
            <a:r>
              <a:rPr lang="ru-RU" sz="2000" b="1" dirty="0" smtClean="0">
                <a:solidFill>
                  <a:schemeClr val="tx2"/>
                </a:solidFill>
                <a:latin typeface="Times New Roman" pitchFamily="18" charset="0"/>
                <a:cs typeface="Times New Roman" pitchFamily="18" charset="0"/>
              </a:rPr>
              <a:t> спорт</a:t>
            </a:r>
            <a:r>
              <a:rPr lang="ky-KG" sz="2000" b="1" dirty="0" smtClean="0">
                <a:solidFill>
                  <a:schemeClr val="tx2"/>
                </a:solidFill>
                <a:latin typeface="Times New Roman" pitchFamily="18" charset="0"/>
                <a:cs typeface="Times New Roman" pitchFamily="18" charset="0"/>
              </a:rPr>
              <a:t> башкармалыгы</a:t>
            </a:r>
            <a:r>
              <a:rPr lang="ru-RU" sz="2000" b="1" dirty="0" smtClean="0">
                <a:solidFill>
                  <a:schemeClr val="tx2"/>
                </a:solidFill>
                <a:latin typeface="Times New Roman" pitchFamily="18" charset="0"/>
                <a:cs typeface="Times New Roman" pitchFamily="18" charset="0"/>
              </a:rPr>
              <a:t> </a:t>
            </a:r>
          </a:p>
          <a:p>
            <a:pPr eaLnBrk="1" fontAlgn="auto" hangingPunct="1">
              <a:spcAft>
                <a:spcPts val="0"/>
              </a:spcAft>
              <a:buFontTx/>
              <a:buNone/>
              <a:defRPr/>
            </a:pPr>
            <a:r>
              <a:rPr lang="ru-RU" sz="2000" b="1" dirty="0">
                <a:solidFill>
                  <a:schemeClr val="tx2"/>
                </a:solidFill>
                <a:latin typeface="Times New Roman" pitchFamily="18" charset="0"/>
                <a:cs typeface="Times New Roman" pitchFamily="18" charset="0"/>
              </a:rPr>
              <a:t> </a:t>
            </a:r>
            <a:r>
              <a:rPr lang="ru-RU" sz="2000" b="1" dirty="0" smtClean="0">
                <a:solidFill>
                  <a:schemeClr val="tx2"/>
                </a:solidFill>
                <a:latin typeface="Times New Roman" pitchFamily="18" charset="0"/>
                <a:cs typeface="Times New Roman" pitchFamily="18" charset="0"/>
              </a:rPr>
              <a:t>          </a:t>
            </a:r>
            <a:endParaRPr lang="ru-RU" sz="2400" b="1" dirty="0" smtClean="0">
              <a:solidFill>
                <a:schemeClr val="tx2"/>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00">
            <a:alpha val="5098"/>
          </a:srgbClr>
        </a:solidFill>
        <a:effectLst/>
      </p:bgPr>
    </p:bg>
    <p:spTree>
      <p:nvGrpSpPr>
        <p:cNvPr id="1" name=""/>
        <p:cNvGrpSpPr/>
        <p:nvPr/>
      </p:nvGrpSpPr>
      <p:grpSpPr>
        <a:xfrm>
          <a:off x="0" y="0"/>
          <a:ext cx="0" cy="0"/>
          <a:chOff x="0" y="0"/>
          <a:chExt cx="0" cy="0"/>
        </a:xfrm>
      </p:grpSpPr>
      <p:sp>
        <p:nvSpPr>
          <p:cNvPr id="23554" name="Заголовок 1"/>
          <p:cNvSpPr>
            <a:spLocks noGrp="1"/>
          </p:cNvSpPr>
          <p:nvPr>
            <p:ph type="title" idx="4294967295"/>
          </p:nvPr>
        </p:nvSpPr>
        <p:spPr>
          <a:xfrm>
            <a:off x="539750" y="333375"/>
            <a:ext cx="8229600" cy="1143000"/>
          </a:xfrm>
        </p:spPr>
        <p:txBody>
          <a:bodyPr rtlCol="0">
            <a:normAutofit fontScale="90000"/>
          </a:bodyPr>
          <a:lstStyle/>
          <a:p>
            <a:pPr eaLnBrk="1" fontAlgn="auto" hangingPunct="1">
              <a:spcAft>
                <a:spcPts val="0"/>
              </a:spcAft>
              <a:defRPr/>
            </a:pPr>
            <a:r>
              <a:rPr lang="ru-RU" sz="2000" dirty="0" smtClean="0"/>
              <a:t/>
            </a:r>
            <a:br>
              <a:rPr lang="ru-RU" sz="2000" dirty="0" smtClean="0"/>
            </a:br>
            <a:r>
              <a:rPr lang="ru-RU" sz="2200" b="1" dirty="0" smtClean="0">
                <a:solidFill>
                  <a:srgbClr val="0070C0"/>
                </a:solidFill>
                <a:latin typeface="Times New Roman" pitchFamily="18" charset="0"/>
                <a:cs typeface="Times New Roman" pitchFamily="18" charset="0"/>
              </a:rPr>
              <a:t>Кат </a:t>
            </a:r>
            <a:r>
              <a:rPr lang="ru-RU" sz="2200" b="1" dirty="0" err="1" smtClean="0">
                <a:solidFill>
                  <a:srgbClr val="0070C0"/>
                </a:solidFill>
                <a:latin typeface="Times New Roman" pitchFamily="18" charset="0"/>
                <a:cs typeface="Times New Roman" pitchFamily="18" charset="0"/>
              </a:rPr>
              <a:t>мекеменин</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кызмат</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адамына</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даректелгенде</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мекеменин</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аталышы</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жана</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адамдын</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кызматы</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атооч</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жөндөмөдө</a:t>
            </a:r>
            <a:r>
              <a:rPr lang="ru-RU" sz="2200" b="1" dirty="0" smtClean="0">
                <a:solidFill>
                  <a:srgbClr val="0070C0"/>
                </a:solidFill>
                <a:latin typeface="Times New Roman" pitchFamily="18" charset="0"/>
                <a:cs typeface="Times New Roman" pitchFamily="18" charset="0"/>
              </a:rPr>
              <a:t>, </a:t>
            </a:r>
            <a:br>
              <a:rPr lang="ru-RU" sz="2200" b="1" dirty="0" smtClean="0">
                <a:solidFill>
                  <a:srgbClr val="0070C0"/>
                </a:solidFill>
                <a:latin typeface="Times New Roman" pitchFamily="18" charset="0"/>
                <a:cs typeface="Times New Roman" pitchFamily="18" charset="0"/>
              </a:rPr>
            </a:br>
            <a:r>
              <a:rPr lang="ru-RU" sz="2200" b="1" dirty="0" err="1" smtClean="0">
                <a:solidFill>
                  <a:srgbClr val="0070C0"/>
                </a:solidFill>
                <a:latin typeface="Times New Roman" pitchFamily="18" charset="0"/>
                <a:cs typeface="Times New Roman" pitchFamily="18" charset="0"/>
              </a:rPr>
              <a:t>аты-жөнү</a:t>
            </a:r>
            <a:r>
              <a:rPr lang="ru-RU" sz="2200" b="1" dirty="0" smtClean="0">
                <a:solidFill>
                  <a:srgbClr val="0070C0"/>
                </a:solidFill>
                <a:latin typeface="Times New Roman" pitchFamily="18" charset="0"/>
                <a:cs typeface="Times New Roman" pitchFamily="18" charset="0"/>
              </a:rPr>
              <a:t> барыш </a:t>
            </a:r>
            <a:r>
              <a:rPr lang="ru-RU" sz="2200" b="1" dirty="0" err="1" smtClean="0">
                <a:solidFill>
                  <a:srgbClr val="0070C0"/>
                </a:solidFill>
                <a:latin typeface="Times New Roman" pitchFamily="18" charset="0"/>
                <a:cs typeface="Times New Roman" pitchFamily="18" charset="0"/>
              </a:rPr>
              <a:t>жөндөмөдө</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турат</a:t>
            </a:r>
            <a:r>
              <a:rPr lang="ru-RU" sz="2200" b="1" dirty="0" smtClean="0">
                <a:solidFill>
                  <a:srgbClr val="0070C0"/>
                </a:solidFill>
                <a:latin typeface="Times New Roman" pitchFamily="18" charset="0"/>
                <a:cs typeface="Times New Roman" pitchFamily="18" charset="0"/>
              </a:rPr>
              <a:t>:</a:t>
            </a:r>
          </a:p>
        </p:txBody>
      </p:sp>
      <p:sp>
        <p:nvSpPr>
          <p:cNvPr id="23555" name="Содержимое 3"/>
          <p:cNvSpPr>
            <a:spLocks noGrp="1"/>
          </p:cNvSpPr>
          <p:nvPr>
            <p:ph sz="half" idx="4294967295"/>
          </p:nvPr>
        </p:nvSpPr>
        <p:spPr>
          <a:xfrm>
            <a:off x="3276600" y="1844675"/>
            <a:ext cx="5867400" cy="4281488"/>
          </a:xfrm>
          <a:solidFill>
            <a:srgbClr val="FFFF00">
              <a:alpha val="13000"/>
            </a:srgbClr>
          </a:solidFill>
        </p:spPr>
        <p:txBody>
          <a:bodyPr rtlCol="0">
            <a:normAutofit fontScale="92500"/>
          </a:bodyPr>
          <a:lstStyle/>
          <a:p>
            <a:pPr eaLnBrk="1" fontAlgn="auto" hangingPunct="1">
              <a:spcAft>
                <a:spcPts val="0"/>
              </a:spcAft>
              <a:buFontTx/>
              <a:buNone/>
              <a:defRPr/>
            </a:pPr>
            <a:endParaRPr lang="ru-RU" sz="2400" dirty="0" smtClean="0"/>
          </a:p>
          <a:p>
            <a:pPr eaLnBrk="1" fontAlgn="auto" hangingPunct="1">
              <a:spcAft>
                <a:spcPts val="0"/>
              </a:spcAft>
              <a:buFont typeface="Arial" pitchFamily="34" charset="0"/>
              <a:buNone/>
              <a:defRPr/>
            </a:pPr>
            <a:r>
              <a:rPr lang="ru-RU" sz="2400" dirty="0" smtClean="0"/>
              <a:t>   </a:t>
            </a:r>
            <a:r>
              <a:rPr lang="ky-KG" sz="2400" b="1" dirty="0">
                <a:solidFill>
                  <a:schemeClr val="tx2"/>
                </a:solidFill>
                <a:latin typeface="Times New Roman" pitchFamily="18" charset="0"/>
                <a:cs typeface="Times New Roman" pitchFamily="18" charset="0"/>
              </a:rPr>
              <a:t>Бишкек шаарынын мэриясынын</a:t>
            </a:r>
          </a:p>
          <a:p>
            <a:pPr eaLnBrk="1" fontAlgn="auto" hangingPunct="1">
              <a:spcAft>
                <a:spcPts val="0"/>
              </a:spcAft>
              <a:buFont typeface="Arial" pitchFamily="34" charset="0"/>
              <a:buNone/>
              <a:defRPr/>
            </a:pPr>
            <a:r>
              <a:rPr lang="ky-KG" sz="2400" b="1" dirty="0">
                <a:solidFill>
                  <a:schemeClr val="tx2"/>
                </a:solidFill>
                <a:latin typeface="Times New Roman" pitchFamily="18" charset="0"/>
                <a:cs typeface="Times New Roman" pitchFamily="18" charset="0"/>
              </a:rPr>
              <a:t>  Мамлекеттик тилди өнүктүрүү</a:t>
            </a:r>
          </a:p>
          <a:p>
            <a:pPr eaLnBrk="1" fontAlgn="auto" hangingPunct="1">
              <a:spcAft>
                <a:spcPts val="0"/>
              </a:spcAft>
              <a:buFont typeface="Arial" pitchFamily="34" charset="0"/>
              <a:buNone/>
              <a:defRPr/>
            </a:pPr>
            <a:r>
              <a:rPr lang="ky-KG" sz="2400" b="1" dirty="0">
                <a:solidFill>
                  <a:schemeClr val="tx2"/>
                </a:solidFill>
                <a:latin typeface="Times New Roman" pitchFamily="18" charset="0"/>
                <a:cs typeface="Times New Roman" pitchFamily="18" charset="0"/>
              </a:rPr>
              <a:t>  бөлүмүнүн башчысы </a:t>
            </a:r>
            <a:r>
              <a:rPr lang="ky-KG" sz="2400" b="1" dirty="0" err="1">
                <a:solidFill>
                  <a:schemeClr val="tx2"/>
                </a:solidFill>
                <a:latin typeface="Times New Roman" pitchFamily="18" charset="0"/>
                <a:cs typeface="Times New Roman" pitchFamily="18" charset="0"/>
              </a:rPr>
              <a:t>Э.К.Ниязбекова</a:t>
            </a:r>
            <a:r>
              <a:rPr lang="ky-KG" sz="2400" b="1" dirty="0" err="1">
                <a:solidFill>
                  <a:srgbClr val="C00000"/>
                </a:solidFill>
                <a:latin typeface="Times New Roman" pitchFamily="18" charset="0"/>
                <a:cs typeface="Times New Roman" pitchFamily="18" charset="0"/>
              </a:rPr>
              <a:t>га</a:t>
            </a:r>
            <a:endParaRPr lang="ru-RU" sz="2400" b="1" dirty="0">
              <a:solidFill>
                <a:srgbClr val="C00000"/>
              </a:solidFill>
              <a:latin typeface="Times New Roman" pitchFamily="18" charset="0"/>
              <a:cs typeface="Times New Roman" pitchFamily="18" charset="0"/>
            </a:endParaRPr>
          </a:p>
          <a:p>
            <a:pPr eaLnBrk="1" fontAlgn="auto" hangingPunct="1">
              <a:spcAft>
                <a:spcPts val="0"/>
              </a:spcAft>
              <a:buFontTx/>
              <a:buNone/>
              <a:defRPr/>
            </a:pPr>
            <a:endParaRPr lang="ru-RU" sz="2400" b="1" dirty="0" smtClean="0">
              <a:solidFill>
                <a:srgbClr val="00B050"/>
              </a:solidFill>
              <a:latin typeface="Times New Roman" pitchFamily="18" charset="0"/>
              <a:cs typeface="Times New Roman" pitchFamily="18" charset="0"/>
            </a:endParaRPr>
          </a:p>
          <a:p>
            <a:pPr eaLnBrk="1" fontAlgn="auto" hangingPunct="1">
              <a:spcAft>
                <a:spcPts val="0"/>
              </a:spcAft>
              <a:buFontTx/>
              <a:buNone/>
              <a:defRPr/>
            </a:pPr>
            <a:r>
              <a:rPr lang="ru-RU" sz="2400" b="1" dirty="0">
                <a:solidFill>
                  <a:srgbClr val="00B050"/>
                </a:solidFill>
                <a:latin typeface="Times New Roman" pitchFamily="18" charset="0"/>
                <a:cs typeface="Times New Roman" pitchFamily="18" charset="0"/>
              </a:rPr>
              <a:t> </a:t>
            </a:r>
            <a:r>
              <a:rPr lang="ru-RU" sz="2400" b="1" dirty="0" smtClean="0">
                <a:solidFill>
                  <a:srgbClr val="00B050"/>
                </a:solidFill>
                <a:latin typeface="Times New Roman" pitchFamily="18" charset="0"/>
                <a:cs typeface="Times New Roman" pitchFamily="18" charset="0"/>
              </a:rPr>
              <a:t>    Бишкек </a:t>
            </a:r>
            <a:r>
              <a:rPr lang="ru-RU" sz="2400" b="1" dirty="0" err="1" smtClean="0">
                <a:solidFill>
                  <a:srgbClr val="00B050"/>
                </a:solidFill>
                <a:latin typeface="Times New Roman" pitchFamily="18" charset="0"/>
                <a:cs typeface="Times New Roman" pitchFamily="18" charset="0"/>
              </a:rPr>
              <a:t>шаарынын</a:t>
            </a:r>
            <a:r>
              <a:rPr lang="ru-RU" sz="2400" b="1" dirty="0" smtClean="0">
                <a:solidFill>
                  <a:srgbClr val="00B050"/>
                </a:solidFill>
                <a:latin typeface="Times New Roman" pitchFamily="18" charset="0"/>
                <a:cs typeface="Times New Roman" pitchFamily="18" charset="0"/>
              </a:rPr>
              <a:t> </a:t>
            </a:r>
            <a:r>
              <a:rPr lang="ru-RU" sz="2400" b="1" dirty="0" err="1" smtClean="0">
                <a:solidFill>
                  <a:srgbClr val="00B050"/>
                </a:solidFill>
                <a:latin typeface="Times New Roman" pitchFamily="18" charset="0"/>
                <a:cs typeface="Times New Roman" pitchFamily="18" charset="0"/>
              </a:rPr>
              <a:t>мэриясынын</a:t>
            </a:r>
            <a:r>
              <a:rPr lang="ru-RU" sz="2400" b="1" dirty="0" smtClean="0">
                <a:solidFill>
                  <a:srgbClr val="00B050"/>
                </a:solidFill>
                <a:latin typeface="Times New Roman" pitchFamily="18" charset="0"/>
                <a:cs typeface="Times New Roman" pitchFamily="18" charset="0"/>
              </a:rPr>
              <a:t> </a:t>
            </a:r>
          </a:p>
          <a:p>
            <a:pPr eaLnBrk="1" fontAlgn="auto" hangingPunct="1">
              <a:spcAft>
                <a:spcPts val="0"/>
              </a:spcAft>
              <a:buFontTx/>
              <a:buNone/>
              <a:defRPr/>
            </a:pPr>
            <a:r>
              <a:rPr lang="ru-RU" sz="2400" b="1" dirty="0" smtClean="0">
                <a:solidFill>
                  <a:srgbClr val="00B050"/>
                </a:solidFill>
                <a:latin typeface="Times New Roman" pitchFamily="18" charset="0"/>
                <a:cs typeface="Times New Roman" pitchFamily="18" charset="0"/>
              </a:rPr>
              <a:t>   «</a:t>
            </a:r>
            <a:r>
              <a:rPr lang="ru-RU" sz="2400" b="1" dirty="0" err="1" smtClean="0">
                <a:solidFill>
                  <a:srgbClr val="00B050"/>
                </a:solidFill>
                <a:latin typeface="Times New Roman" pitchFamily="18" charset="0"/>
                <a:cs typeface="Times New Roman" pitchFamily="18" charset="0"/>
              </a:rPr>
              <a:t>Тазалык</a:t>
            </a:r>
            <a:r>
              <a:rPr lang="ru-RU" sz="2400" b="1" dirty="0" smtClean="0">
                <a:solidFill>
                  <a:srgbClr val="00B050"/>
                </a:solidFill>
                <a:latin typeface="Times New Roman" pitchFamily="18" charset="0"/>
                <a:cs typeface="Times New Roman" pitchFamily="18" charset="0"/>
              </a:rPr>
              <a:t>» </a:t>
            </a:r>
            <a:r>
              <a:rPr lang="ru-RU" sz="2400" b="1" dirty="0" err="1" smtClean="0">
                <a:solidFill>
                  <a:srgbClr val="00B050"/>
                </a:solidFill>
                <a:latin typeface="Times New Roman" pitchFamily="18" charset="0"/>
                <a:cs typeface="Times New Roman" pitchFamily="18" charset="0"/>
              </a:rPr>
              <a:t>муниципалдык</a:t>
            </a:r>
            <a:r>
              <a:rPr lang="ru-RU" sz="2400" b="1" dirty="0" smtClean="0">
                <a:solidFill>
                  <a:srgbClr val="00B050"/>
                </a:solidFill>
                <a:latin typeface="Times New Roman" pitchFamily="18" charset="0"/>
                <a:cs typeface="Times New Roman" pitchFamily="18" charset="0"/>
              </a:rPr>
              <a:t> </a:t>
            </a:r>
            <a:r>
              <a:rPr lang="ru-RU" sz="2400" b="1" dirty="0" err="1" smtClean="0">
                <a:solidFill>
                  <a:srgbClr val="00B050"/>
                </a:solidFill>
                <a:latin typeface="Times New Roman" pitchFamily="18" charset="0"/>
                <a:cs typeface="Times New Roman" pitchFamily="18" charset="0"/>
              </a:rPr>
              <a:t>ишканасынын</a:t>
            </a:r>
            <a:r>
              <a:rPr lang="ru-RU" sz="2400" b="1" dirty="0" smtClean="0">
                <a:solidFill>
                  <a:srgbClr val="00B050"/>
                </a:solidFill>
                <a:latin typeface="Times New Roman" pitchFamily="18" charset="0"/>
                <a:cs typeface="Times New Roman" pitchFamily="18" charset="0"/>
              </a:rPr>
              <a:t> </a:t>
            </a:r>
            <a:r>
              <a:rPr lang="ru-RU" sz="2400" b="1" dirty="0" err="1" smtClean="0">
                <a:solidFill>
                  <a:srgbClr val="00B050"/>
                </a:solidFill>
                <a:latin typeface="Times New Roman" pitchFamily="18" charset="0"/>
                <a:cs typeface="Times New Roman" pitchFamily="18" charset="0"/>
              </a:rPr>
              <a:t>башчысы</a:t>
            </a:r>
            <a:r>
              <a:rPr lang="ru-RU" sz="2400" b="1" dirty="0" smtClean="0">
                <a:solidFill>
                  <a:srgbClr val="00B050"/>
                </a:solidFill>
                <a:latin typeface="Times New Roman" pitchFamily="18" charset="0"/>
                <a:cs typeface="Times New Roman" pitchFamily="18" charset="0"/>
              </a:rPr>
              <a:t> </a:t>
            </a:r>
            <a:r>
              <a:rPr lang="ru-RU" sz="2400" b="1" dirty="0" err="1" smtClean="0">
                <a:solidFill>
                  <a:srgbClr val="00B050"/>
                </a:solidFill>
                <a:latin typeface="Times New Roman" pitchFamily="18" charset="0"/>
                <a:cs typeface="Times New Roman" pitchFamily="18" charset="0"/>
              </a:rPr>
              <a:t>Р.А.Сарпашов</a:t>
            </a:r>
            <a:r>
              <a:rPr lang="ru-RU" sz="2400" b="1" dirty="0" err="1" smtClean="0">
                <a:solidFill>
                  <a:srgbClr val="FF0000"/>
                </a:solidFill>
                <a:latin typeface="Times New Roman" pitchFamily="18" charset="0"/>
                <a:cs typeface="Times New Roman" pitchFamily="18" charset="0"/>
              </a:rPr>
              <a:t>го</a:t>
            </a:r>
            <a:r>
              <a:rPr lang="ru-RU" sz="2400" b="1" dirty="0" smtClean="0">
                <a:solidFill>
                  <a:srgbClr val="00B050"/>
                </a:solidFill>
                <a:latin typeface="Times New Roman" pitchFamily="18" charset="0"/>
                <a:cs typeface="Times New Roman" pitchFamily="18" charset="0"/>
              </a:rPr>
              <a:t> </a:t>
            </a:r>
          </a:p>
          <a:p>
            <a:pPr eaLnBrk="1" fontAlgn="auto" hangingPunct="1">
              <a:spcAft>
                <a:spcPts val="0"/>
              </a:spcAft>
              <a:buFontTx/>
              <a:buNone/>
              <a:defRPr/>
            </a:pPr>
            <a:endParaRPr lang="ky-KG" sz="2400" b="1" dirty="0">
              <a:latin typeface="Times New Roman" pitchFamily="18" charset="0"/>
              <a:cs typeface="Times New Roman" pitchFamily="18" charset="0"/>
            </a:endParaRPr>
          </a:p>
          <a:p>
            <a:pPr eaLnBrk="1" fontAlgn="auto" hangingPunct="1">
              <a:spcAft>
                <a:spcPts val="0"/>
              </a:spcAft>
              <a:buFont typeface="Arial" pitchFamily="34" charset="0"/>
              <a:buNone/>
              <a:defRPr/>
            </a:pPr>
            <a:r>
              <a:rPr lang="ky-KG" sz="2400" b="1" dirty="0" smtClean="0">
                <a:solidFill>
                  <a:schemeClr val="tx2"/>
                </a:solidFill>
                <a:latin typeface="Times New Roman" pitchFamily="18" charset="0"/>
                <a:cs typeface="Times New Roman" pitchFamily="18" charset="0"/>
              </a:rPr>
              <a:t>  </a:t>
            </a:r>
            <a:endParaRPr lang="ru-RU" sz="2400" b="1" dirty="0" smtClean="0">
              <a:latin typeface="Times New Roman" pitchFamily="18" charset="0"/>
              <a:cs typeface="Times New Roman" pitchFamily="18" charset="0"/>
            </a:endParaRPr>
          </a:p>
        </p:txBody>
      </p:sp>
      <p:cxnSp>
        <p:nvCxnSpPr>
          <p:cNvPr id="6" name="Прямая со стрелкой 5"/>
          <p:cNvCxnSpPr/>
          <p:nvPr/>
        </p:nvCxnSpPr>
        <p:spPr>
          <a:xfrm flipV="1">
            <a:off x="1476375" y="5330825"/>
            <a:ext cx="5256213" cy="842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749" name="TextBox 6"/>
          <p:cNvSpPr txBox="1">
            <a:spLocks noChangeArrowheads="1"/>
          </p:cNvSpPr>
          <p:nvPr/>
        </p:nvSpPr>
        <p:spPr bwMode="auto">
          <a:xfrm>
            <a:off x="571500" y="5429250"/>
            <a:ext cx="2143125" cy="646113"/>
          </a:xfrm>
          <a:prstGeom prst="rect">
            <a:avLst/>
          </a:prstGeom>
          <a:noFill/>
          <a:ln w="9525">
            <a:noFill/>
            <a:miter lim="800000"/>
            <a:headEnd/>
            <a:tailEnd/>
          </a:ln>
        </p:spPr>
        <p:txBody>
          <a:bodyPr>
            <a:spAutoFit/>
          </a:bodyPr>
          <a:lstStyle/>
          <a:p>
            <a:r>
              <a:rPr lang="ru-RU" sz="1200">
                <a:solidFill>
                  <a:srgbClr val="FF0000"/>
                </a:solidFill>
                <a:latin typeface="Times New Roman" pitchFamily="18" charset="0"/>
                <a:cs typeface="Times New Roman" pitchFamily="18" charset="0"/>
              </a:rPr>
              <a:t>Типтүү нускама боюнча биринчи инициалдар коюлат, анан фамилиясы жазылат </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4643438" y="1714500"/>
            <a:ext cx="357187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Прямоугольник 13"/>
          <p:cNvSpPr/>
          <p:nvPr/>
        </p:nvSpPr>
        <p:spPr>
          <a:xfrm>
            <a:off x="857250" y="1714500"/>
            <a:ext cx="328612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580" name="Заголовок 1"/>
          <p:cNvSpPr>
            <a:spLocks noGrp="1"/>
          </p:cNvSpPr>
          <p:nvPr>
            <p:ph type="title" idx="4294967295"/>
          </p:nvPr>
        </p:nvSpPr>
        <p:spPr>
          <a:xfrm>
            <a:off x="465138" y="274638"/>
            <a:ext cx="8221662" cy="1233487"/>
          </a:xfrm>
        </p:spPr>
        <p:txBody>
          <a:bodyPr rtlCol="0">
            <a:normAutofit fontScale="90000"/>
          </a:bodyPr>
          <a:lstStyle/>
          <a:p>
            <a:pPr eaLnBrk="1" fontAlgn="auto" hangingPunct="1">
              <a:spcAft>
                <a:spcPts val="0"/>
              </a:spcAft>
              <a:defRPr/>
            </a:pPr>
            <a:r>
              <a:rPr lang="ru-RU" sz="2400" dirty="0" smtClean="0"/>
              <a:t/>
            </a:r>
            <a:br>
              <a:rPr lang="ru-RU" sz="2400" dirty="0" smtClean="0"/>
            </a:br>
            <a:r>
              <a:rPr lang="ru-RU" sz="2400" b="1" dirty="0" smtClean="0">
                <a:solidFill>
                  <a:srgbClr val="0070C0"/>
                </a:solidFill>
                <a:latin typeface="Times New Roman" pitchFamily="18" charset="0"/>
                <a:cs typeface="Times New Roman" pitchFamily="18" charset="0"/>
              </a:rPr>
              <a:t>Документ </a:t>
            </a:r>
            <a:r>
              <a:rPr lang="ru-RU" sz="2400" b="1" dirty="0" err="1" smtClean="0">
                <a:solidFill>
                  <a:srgbClr val="0070C0"/>
                </a:solidFill>
                <a:latin typeface="Times New Roman" pitchFamily="18" charset="0"/>
                <a:cs typeface="Times New Roman" pitchFamily="18" charset="0"/>
              </a:rPr>
              <a:t>мекеменин</a:t>
            </a:r>
            <a:r>
              <a:rPr lang="ru-RU" sz="2400" b="1" dirty="0" smtClean="0">
                <a:solidFill>
                  <a:srgbClr val="0070C0"/>
                </a:solidFill>
                <a:latin typeface="Times New Roman" pitchFamily="18" charset="0"/>
                <a:cs typeface="Times New Roman" pitchFamily="18" charset="0"/>
              </a:rPr>
              <a:t> </a:t>
            </a:r>
            <a:r>
              <a:rPr lang="ru-RU" sz="2400" b="1" dirty="0" err="1" smtClean="0">
                <a:solidFill>
                  <a:srgbClr val="FF0000"/>
                </a:solidFill>
                <a:latin typeface="Times New Roman" pitchFamily="18" charset="0"/>
                <a:cs typeface="Times New Roman" pitchFamily="18" charset="0"/>
              </a:rPr>
              <a:t>жетекчисине</a:t>
            </a:r>
            <a:r>
              <a:rPr lang="ru-RU" sz="2400" b="1" dirty="0" smtClean="0">
                <a:solidFill>
                  <a:srgbClr val="0070C0"/>
                </a:solidFill>
                <a:latin typeface="Times New Roman" pitchFamily="18" charset="0"/>
                <a:cs typeface="Times New Roman" pitchFamily="18" charset="0"/>
              </a:rPr>
              <a:t> </a:t>
            </a:r>
            <a:r>
              <a:rPr lang="ru-RU" sz="2400" b="1" dirty="0" err="1" smtClean="0">
                <a:solidFill>
                  <a:srgbClr val="0070C0"/>
                </a:solidFill>
                <a:latin typeface="Times New Roman" pitchFamily="18" charset="0"/>
                <a:cs typeface="Times New Roman" pitchFamily="18" charset="0"/>
              </a:rPr>
              <a:t>даректелгенде</a:t>
            </a:r>
            <a:r>
              <a:rPr lang="ru-RU" sz="2400" b="1" dirty="0" smtClean="0">
                <a:solidFill>
                  <a:srgbClr val="0070C0"/>
                </a:solidFill>
                <a:latin typeface="Times New Roman" pitchFamily="18" charset="0"/>
                <a:cs typeface="Times New Roman" pitchFamily="18" charset="0"/>
              </a:rPr>
              <a:t>, </a:t>
            </a:r>
            <a:r>
              <a:rPr lang="ru-RU" sz="2400" b="1" dirty="0" err="1" smtClean="0">
                <a:solidFill>
                  <a:srgbClr val="0070C0"/>
                </a:solidFill>
                <a:latin typeface="Times New Roman" pitchFamily="18" charset="0"/>
                <a:cs typeface="Times New Roman" pitchFamily="18" charset="0"/>
              </a:rPr>
              <a:t>мекеменин</a:t>
            </a:r>
            <a:r>
              <a:rPr lang="ru-RU" sz="2400" b="1" dirty="0" smtClean="0">
                <a:solidFill>
                  <a:srgbClr val="0070C0"/>
                </a:solidFill>
                <a:latin typeface="Times New Roman" pitchFamily="18" charset="0"/>
                <a:cs typeface="Times New Roman" pitchFamily="18" charset="0"/>
              </a:rPr>
              <a:t> </a:t>
            </a:r>
            <a:r>
              <a:rPr lang="ru-RU" sz="2400" b="1" dirty="0" err="1" smtClean="0">
                <a:solidFill>
                  <a:srgbClr val="0070C0"/>
                </a:solidFill>
                <a:latin typeface="Times New Roman" pitchFamily="18" charset="0"/>
                <a:cs typeface="Times New Roman" pitchFamily="18" charset="0"/>
              </a:rPr>
              <a:t>аталышы</a:t>
            </a:r>
            <a:r>
              <a:rPr lang="ru-RU" sz="2400" b="1" dirty="0" smtClean="0">
                <a:solidFill>
                  <a:srgbClr val="0070C0"/>
                </a:solidFill>
                <a:latin typeface="Times New Roman" pitchFamily="18" charset="0"/>
                <a:cs typeface="Times New Roman" pitchFamily="18" charset="0"/>
              </a:rPr>
              <a:t> </a:t>
            </a:r>
            <a:r>
              <a:rPr lang="ru-RU" sz="2400" b="1" dirty="0" err="1" smtClean="0">
                <a:solidFill>
                  <a:srgbClr val="0070C0"/>
                </a:solidFill>
                <a:latin typeface="Times New Roman" pitchFamily="18" charset="0"/>
                <a:cs typeface="Times New Roman" pitchFamily="18" charset="0"/>
              </a:rPr>
              <a:t>даректелген</a:t>
            </a:r>
            <a:r>
              <a:rPr lang="ru-RU" sz="2400" b="1" dirty="0" smtClean="0">
                <a:solidFill>
                  <a:srgbClr val="0070C0"/>
                </a:solidFill>
                <a:latin typeface="Times New Roman" pitchFamily="18" charset="0"/>
                <a:cs typeface="Times New Roman" pitchFamily="18" charset="0"/>
              </a:rPr>
              <a:t> </a:t>
            </a:r>
            <a:r>
              <a:rPr lang="ru-RU" sz="2400" b="1" dirty="0" err="1" smtClean="0">
                <a:solidFill>
                  <a:srgbClr val="0070C0"/>
                </a:solidFill>
                <a:latin typeface="Times New Roman" pitchFamily="18" charset="0"/>
                <a:cs typeface="Times New Roman" pitchFamily="18" charset="0"/>
              </a:rPr>
              <a:t>кызматтын</a:t>
            </a:r>
            <a:r>
              <a:rPr lang="ru-RU" sz="2400" b="1" dirty="0" smtClean="0">
                <a:solidFill>
                  <a:srgbClr val="0070C0"/>
                </a:solidFill>
                <a:latin typeface="Times New Roman" pitchFamily="18" charset="0"/>
                <a:cs typeface="Times New Roman" pitchFamily="18" charset="0"/>
              </a:rPr>
              <a:t> </a:t>
            </a:r>
            <a:r>
              <a:rPr lang="ru-RU" sz="2400" b="1" dirty="0" err="1" smtClean="0">
                <a:solidFill>
                  <a:srgbClr val="0070C0"/>
                </a:solidFill>
                <a:latin typeface="Times New Roman" pitchFamily="18" charset="0"/>
                <a:cs typeface="Times New Roman" pitchFamily="18" charset="0"/>
              </a:rPr>
              <a:t>аталышынын</a:t>
            </a:r>
            <a:r>
              <a:rPr lang="ru-RU" sz="2400" b="1" dirty="0" smtClean="0">
                <a:solidFill>
                  <a:srgbClr val="0070C0"/>
                </a:solidFill>
                <a:latin typeface="Times New Roman" pitchFamily="18" charset="0"/>
                <a:cs typeface="Times New Roman" pitchFamily="18" charset="0"/>
              </a:rPr>
              <a:t> </a:t>
            </a:r>
            <a:r>
              <a:rPr lang="ru-RU" sz="2400" b="1" dirty="0" err="1" smtClean="0">
                <a:solidFill>
                  <a:srgbClr val="0070C0"/>
                </a:solidFill>
                <a:latin typeface="Times New Roman" pitchFamily="18" charset="0"/>
                <a:cs typeface="Times New Roman" pitchFamily="18" charset="0"/>
              </a:rPr>
              <a:t>курамына</a:t>
            </a:r>
            <a:r>
              <a:rPr lang="ru-RU" sz="2400" b="1" dirty="0" smtClean="0">
                <a:solidFill>
                  <a:srgbClr val="0070C0"/>
                </a:solidFill>
                <a:latin typeface="Times New Roman" pitchFamily="18" charset="0"/>
                <a:cs typeface="Times New Roman" pitchFamily="18" charset="0"/>
              </a:rPr>
              <a:t> </a:t>
            </a:r>
            <a:r>
              <a:rPr lang="ru-RU" sz="2400" b="1" dirty="0" err="1" smtClean="0">
                <a:solidFill>
                  <a:srgbClr val="0070C0"/>
                </a:solidFill>
                <a:latin typeface="Times New Roman" pitchFamily="18" charset="0"/>
                <a:cs typeface="Times New Roman" pitchFamily="18" charset="0"/>
              </a:rPr>
              <a:t>киргизилет</a:t>
            </a:r>
            <a:r>
              <a:rPr lang="ru-RU" sz="2400" b="1" dirty="0" smtClean="0">
                <a:solidFill>
                  <a:srgbClr val="0070C0"/>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smtClean="0">
              <a:latin typeface="Times New Roman" pitchFamily="18" charset="0"/>
              <a:cs typeface="Times New Roman" pitchFamily="18" charset="0"/>
            </a:endParaRPr>
          </a:p>
        </p:txBody>
      </p:sp>
      <p:sp>
        <p:nvSpPr>
          <p:cNvPr id="32772" name="Содержимое 2"/>
          <p:cNvSpPr>
            <a:spLocks noGrp="1"/>
          </p:cNvSpPr>
          <p:nvPr>
            <p:ph sz="half" idx="4294967295"/>
          </p:nvPr>
        </p:nvSpPr>
        <p:spPr>
          <a:xfrm>
            <a:off x="323850" y="2619375"/>
            <a:ext cx="4171950" cy="4238625"/>
          </a:xfrm>
        </p:spPr>
        <p:txBody>
          <a:bodyPr/>
          <a:lstStyle/>
          <a:p>
            <a:pPr eaLnBrk="1" hangingPunct="1">
              <a:buFontTx/>
              <a:buNone/>
            </a:pPr>
            <a:r>
              <a:rPr lang="ru-RU" sz="2400" b="1" smtClean="0">
                <a:solidFill>
                  <a:schemeClr val="tx2"/>
                </a:solidFill>
                <a:latin typeface="Times New Roman" pitchFamily="18" charset="0"/>
                <a:cs typeface="Times New Roman" pitchFamily="18" charset="0"/>
              </a:rPr>
              <a:t>Бишкек шаарынын</a:t>
            </a:r>
          </a:p>
          <a:p>
            <a:pPr eaLnBrk="1" hangingPunct="1">
              <a:buFontTx/>
              <a:buNone/>
            </a:pPr>
            <a:r>
              <a:rPr lang="ru-RU" sz="2400" b="1" smtClean="0">
                <a:solidFill>
                  <a:schemeClr val="tx2"/>
                </a:solidFill>
                <a:latin typeface="Times New Roman" pitchFamily="18" charset="0"/>
                <a:cs typeface="Times New Roman" pitchFamily="18" charset="0"/>
              </a:rPr>
              <a:t>мэриясы</a:t>
            </a:r>
          </a:p>
          <a:p>
            <a:pPr eaLnBrk="1" hangingPunct="1">
              <a:buFontTx/>
              <a:buNone/>
            </a:pPr>
            <a:endParaRPr lang="ru-RU" sz="2400" b="1" smtClean="0">
              <a:solidFill>
                <a:schemeClr val="tx2"/>
              </a:solidFill>
              <a:latin typeface="Times New Roman" pitchFamily="18" charset="0"/>
              <a:cs typeface="Times New Roman" pitchFamily="18" charset="0"/>
            </a:endParaRPr>
          </a:p>
          <a:p>
            <a:pPr eaLnBrk="1" hangingPunct="1">
              <a:buFontTx/>
              <a:buNone/>
            </a:pPr>
            <a:r>
              <a:rPr lang="ru-RU" sz="2400" b="1" smtClean="0">
                <a:solidFill>
                  <a:schemeClr val="tx2"/>
                </a:solidFill>
                <a:latin typeface="Times New Roman" pitchFamily="18" charset="0"/>
                <a:cs typeface="Times New Roman" pitchFamily="18" charset="0"/>
              </a:rPr>
              <a:t>Бишкек шаарынын</a:t>
            </a:r>
          </a:p>
          <a:p>
            <a:pPr eaLnBrk="1" hangingPunct="1">
              <a:buFontTx/>
              <a:buNone/>
            </a:pPr>
            <a:r>
              <a:rPr lang="ru-RU" sz="2400" b="1" smtClean="0">
                <a:solidFill>
                  <a:schemeClr val="tx2"/>
                </a:solidFill>
                <a:latin typeface="Times New Roman" pitchFamily="18" charset="0"/>
                <a:cs typeface="Times New Roman" pitchFamily="18" charset="0"/>
              </a:rPr>
              <a:t>мэри </a:t>
            </a:r>
          </a:p>
          <a:p>
            <a:pPr eaLnBrk="1" hangingPunct="1">
              <a:buFontTx/>
              <a:buNone/>
            </a:pPr>
            <a:r>
              <a:rPr lang="ru-RU" sz="2800" smtClean="0">
                <a:solidFill>
                  <a:schemeClr val="tx2"/>
                </a:solidFill>
                <a:latin typeface="Times New Roman" pitchFamily="18" charset="0"/>
                <a:cs typeface="Times New Roman" pitchFamily="18" charset="0"/>
              </a:rPr>
              <a:t>    </a:t>
            </a:r>
          </a:p>
          <a:p>
            <a:pPr eaLnBrk="1" hangingPunct="1"/>
            <a:endParaRPr lang="ru-RU" sz="2800" smtClean="0"/>
          </a:p>
        </p:txBody>
      </p:sp>
      <p:sp>
        <p:nvSpPr>
          <p:cNvPr id="32773" name="Содержимое 3"/>
          <p:cNvSpPr>
            <a:spLocks noGrp="1"/>
          </p:cNvSpPr>
          <p:nvPr>
            <p:ph sz="half" idx="4294967295"/>
          </p:nvPr>
        </p:nvSpPr>
        <p:spPr>
          <a:xfrm>
            <a:off x="4500563" y="2565400"/>
            <a:ext cx="4392612" cy="2303463"/>
          </a:xfrm>
        </p:spPr>
        <p:txBody>
          <a:bodyPr/>
          <a:lstStyle/>
          <a:p>
            <a:pPr eaLnBrk="1" hangingPunct="1">
              <a:buFontTx/>
              <a:buNone/>
            </a:pPr>
            <a:r>
              <a:rPr lang="ru-RU" sz="2800" smtClean="0"/>
              <a:t> </a:t>
            </a:r>
          </a:p>
          <a:p>
            <a:pPr eaLnBrk="1" hangingPunct="1">
              <a:buFontTx/>
              <a:buNone/>
            </a:pPr>
            <a:r>
              <a:rPr lang="ru-RU" sz="2400" b="1" smtClean="0">
                <a:solidFill>
                  <a:srgbClr val="C00000"/>
                </a:solidFill>
                <a:latin typeface="Times New Roman" pitchFamily="18" charset="0"/>
                <a:cs typeface="Times New Roman" pitchFamily="18" charset="0"/>
              </a:rPr>
              <a:t>Бишкек шаарынын</a:t>
            </a:r>
          </a:p>
          <a:p>
            <a:pPr eaLnBrk="1" hangingPunct="1">
              <a:buFontTx/>
              <a:buNone/>
            </a:pPr>
            <a:r>
              <a:rPr lang="ru-RU" sz="2400" b="1" smtClean="0">
                <a:solidFill>
                  <a:srgbClr val="C00000"/>
                </a:solidFill>
                <a:latin typeface="Times New Roman" pitchFamily="18" charset="0"/>
                <a:cs typeface="Times New Roman" pitchFamily="18" charset="0"/>
              </a:rPr>
              <a:t>мэринин м.у.а. Б.З.Т</a:t>
            </a:r>
            <a:r>
              <a:rPr lang="ky-KG" sz="2400" b="1" smtClean="0">
                <a:solidFill>
                  <a:srgbClr val="C00000"/>
                </a:solidFill>
                <a:latin typeface="Times New Roman" pitchFamily="18" charset="0"/>
                <a:cs typeface="Times New Roman" pitchFamily="18" charset="0"/>
              </a:rPr>
              <a:t>үлөбаевге</a:t>
            </a:r>
            <a:endParaRPr lang="ru-RU" sz="2400" b="1" smtClean="0">
              <a:solidFill>
                <a:srgbClr val="C00000"/>
              </a:solidFill>
              <a:latin typeface="Times New Roman" pitchFamily="18" charset="0"/>
              <a:cs typeface="Times New Roman" pitchFamily="18" charset="0"/>
            </a:endParaRPr>
          </a:p>
        </p:txBody>
      </p:sp>
      <p:sp>
        <p:nvSpPr>
          <p:cNvPr id="24583" name="TextBox 11"/>
          <p:cNvSpPr txBox="1">
            <a:spLocks noChangeArrowheads="1"/>
          </p:cNvSpPr>
          <p:nvPr/>
        </p:nvSpPr>
        <p:spPr bwMode="auto">
          <a:xfrm>
            <a:off x="857250" y="1714500"/>
            <a:ext cx="3286125" cy="519113"/>
          </a:xfrm>
          <a:prstGeom prst="rect">
            <a:avLst/>
          </a:prstGeom>
          <a:solidFill>
            <a:schemeClr val="accent1">
              <a:lumMod val="20000"/>
              <a:lumOff val="80000"/>
              <a:alpha val="10000"/>
            </a:schemeClr>
          </a:solid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auto" hangingPunct="1">
              <a:spcBef>
                <a:spcPts val="0"/>
              </a:spcBef>
              <a:spcAft>
                <a:spcPts val="0"/>
              </a:spcAft>
              <a:defRPr/>
            </a:pPr>
            <a:r>
              <a:rPr lang="ru-RU" sz="2800" b="1" dirty="0" err="1">
                <a:solidFill>
                  <a:srgbClr val="FF0000"/>
                </a:solidFill>
                <a:latin typeface="Verdana" pitchFamily="34" charset="0"/>
                <a:cs typeface="+mn-cs"/>
              </a:rPr>
              <a:t>Туура</a:t>
            </a:r>
            <a:r>
              <a:rPr lang="ru-RU" sz="2800" b="1" dirty="0">
                <a:solidFill>
                  <a:srgbClr val="FF0000"/>
                </a:solidFill>
                <a:latin typeface="Verdana" pitchFamily="34" charset="0"/>
                <a:cs typeface="+mn-cs"/>
              </a:rPr>
              <a:t> </a:t>
            </a:r>
            <a:r>
              <a:rPr lang="ru-RU" sz="2800" b="1" dirty="0" err="1">
                <a:solidFill>
                  <a:srgbClr val="FF0000"/>
                </a:solidFill>
                <a:latin typeface="Verdana" pitchFamily="34" charset="0"/>
                <a:cs typeface="+mn-cs"/>
              </a:rPr>
              <a:t>эмес</a:t>
            </a:r>
            <a:endParaRPr lang="ru-RU" sz="2800" b="1" dirty="0">
              <a:solidFill>
                <a:srgbClr val="FF0000"/>
              </a:solidFill>
              <a:latin typeface="Verdana" pitchFamily="34" charset="0"/>
              <a:cs typeface="+mn-cs"/>
            </a:endParaRPr>
          </a:p>
        </p:txBody>
      </p:sp>
      <p:sp>
        <p:nvSpPr>
          <p:cNvPr id="24584" name="TextBox 14"/>
          <p:cNvSpPr txBox="1">
            <a:spLocks noChangeArrowheads="1"/>
          </p:cNvSpPr>
          <p:nvPr/>
        </p:nvSpPr>
        <p:spPr bwMode="auto">
          <a:xfrm>
            <a:off x="4643438" y="1714500"/>
            <a:ext cx="3571875" cy="946150"/>
          </a:xfrm>
          <a:prstGeom prst="rect">
            <a:avLst/>
          </a:prstGeom>
          <a:solidFill>
            <a:schemeClr val="tx2">
              <a:lumMod val="20000"/>
              <a:lumOff val="80000"/>
              <a:alpha val="68000"/>
            </a:schemeClr>
          </a:solid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defRPr/>
            </a:pPr>
            <a:r>
              <a:rPr lang="ru-RU" sz="2800" b="1" dirty="0" err="1">
                <a:solidFill>
                  <a:srgbClr val="FF0000"/>
                </a:solidFill>
                <a:latin typeface="Verdana" pitchFamily="34" charset="0"/>
                <a:cs typeface="+mn-cs"/>
              </a:rPr>
              <a:t>Туура</a:t>
            </a:r>
            <a:endParaRPr lang="ru-RU" sz="2800" b="1" dirty="0">
              <a:solidFill>
                <a:srgbClr val="FF0000"/>
              </a:solidFill>
              <a:latin typeface="Verdana" pitchFamily="34" charset="0"/>
              <a:cs typeface="+mn-cs"/>
            </a:endParaRPr>
          </a:p>
          <a:p>
            <a:pPr eaLnBrk="1" fontAlgn="auto" hangingPunct="1">
              <a:spcBef>
                <a:spcPts val="0"/>
              </a:spcBef>
              <a:spcAft>
                <a:spcPts val="0"/>
              </a:spcAft>
              <a:defRPr/>
            </a:pPr>
            <a:endParaRPr lang="ru-RU" sz="2800" b="1" dirty="0">
              <a:latin typeface="Verdana" pitchFamily="34" charset="0"/>
              <a:cs typeface="+mn-cs"/>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14000"/>
          </a:schemeClr>
        </a:solidFill>
        <a:effectLst/>
      </p:bgPr>
    </p:bg>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pPr eaLnBrk="1" hangingPunct="1"/>
            <a:r>
              <a:rPr lang="ky-KG" smtClean="0">
                <a:solidFill>
                  <a:srgbClr val="FFFF00"/>
                </a:solidFill>
              </a:rPr>
              <a:t>.</a:t>
            </a:r>
            <a:endParaRPr lang="ru-RU" smtClean="0">
              <a:solidFill>
                <a:srgbClr val="FFFF00"/>
              </a:solidFill>
            </a:endParaRPr>
          </a:p>
        </p:txBody>
      </p:sp>
      <p:sp>
        <p:nvSpPr>
          <p:cNvPr id="15363" name="Объект 2"/>
          <p:cNvSpPr>
            <a:spLocks noGrp="1"/>
          </p:cNvSpPr>
          <p:nvPr>
            <p:ph idx="1"/>
          </p:nvPr>
        </p:nvSpPr>
        <p:spPr>
          <a:xfrm>
            <a:off x="468313" y="1600200"/>
            <a:ext cx="8218487" cy="3268663"/>
          </a:xfrm>
          <a:solidFill>
            <a:srgbClr val="FFFF00">
              <a:alpha val="23921"/>
            </a:srgbClr>
          </a:solidFill>
        </p:spPr>
        <p:txBody>
          <a:bodyPr/>
          <a:lstStyle/>
          <a:p>
            <a:pPr marL="0" indent="0" algn="ctr" eaLnBrk="1" hangingPunct="1">
              <a:buFont typeface="Arial" charset="0"/>
              <a:buNone/>
            </a:pPr>
            <a:endParaRPr lang="ru-RU" b="1" smtClean="0">
              <a:solidFill>
                <a:srgbClr val="C00000"/>
              </a:solidFill>
              <a:latin typeface="Times New Roman" pitchFamily="18" charset="0"/>
              <a:cs typeface="Times New Roman" pitchFamily="18" charset="0"/>
            </a:endParaRPr>
          </a:p>
          <a:p>
            <a:pPr marL="0" indent="0" algn="ctr" eaLnBrk="1" hangingPunct="1">
              <a:buFont typeface="Arial" charset="0"/>
              <a:buNone/>
            </a:pPr>
            <a:r>
              <a:rPr lang="ru-RU" b="1" smtClean="0">
                <a:solidFill>
                  <a:srgbClr val="C00000"/>
                </a:solidFill>
                <a:latin typeface="Times New Roman" pitchFamily="18" charset="0"/>
                <a:cs typeface="Times New Roman" pitchFamily="18" charset="0"/>
              </a:rPr>
              <a:t>КЫРГЫЗ РЕСПУБЛИКАСЫНЫН </a:t>
            </a:r>
          </a:p>
          <a:p>
            <a:pPr marL="0" indent="0" algn="ctr" eaLnBrk="1" hangingPunct="1">
              <a:buFont typeface="Arial" charset="0"/>
              <a:buNone/>
            </a:pPr>
            <a:r>
              <a:rPr lang="ru-RU" b="1" smtClean="0">
                <a:solidFill>
                  <a:srgbClr val="C00000"/>
                </a:solidFill>
                <a:latin typeface="Times New Roman" pitchFamily="18" charset="0"/>
                <a:cs typeface="Times New Roman" pitchFamily="18" charset="0"/>
              </a:rPr>
              <a:t>«КЫРГЫЗ РЕСПУБЛИКАСЫНЫН МАМЛЕКЕТТИК ТИЛИ Ж</a:t>
            </a:r>
            <a:r>
              <a:rPr lang="ky-KG" b="1" smtClean="0">
                <a:solidFill>
                  <a:srgbClr val="C00000"/>
                </a:solidFill>
                <a:latin typeface="Times New Roman" pitchFamily="18" charset="0"/>
                <a:cs typeface="Times New Roman" pitchFamily="18" charset="0"/>
              </a:rPr>
              <a:t>ӨНҮНДӨ» МЫЙЗАМЫ</a:t>
            </a:r>
            <a:endParaRPr lang="ru-RU" b="1" smtClean="0">
              <a:solidFill>
                <a:srgbClr val="C00000"/>
              </a:solidFill>
              <a:latin typeface="Times New Roman" pitchFamily="18" charset="0"/>
              <a:cs typeface="Times New Roman" pitchFamily="18" charset="0"/>
            </a:endParaRPr>
          </a:p>
        </p:txBody>
      </p:sp>
      <p:pic>
        <p:nvPicPr>
          <p:cNvPr id="15364" name="Picture 2"/>
          <p:cNvPicPr>
            <a:picLocks noChangeAspect="1" noChangeArrowheads="1"/>
          </p:cNvPicPr>
          <p:nvPr/>
        </p:nvPicPr>
        <p:blipFill>
          <a:blip r:embed="rId2"/>
          <a:srcRect/>
          <a:stretch>
            <a:fillRect/>
          </a:stretch>
        </p:blipFill>
        <p:spPr bwMode="auto">
          <a:xfrm>
            <a:off x="-15875" y="0"/>
            <a:ext cx="1285875" cy="151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alpha val="23137"/>
          </a:schemeClr>
        </a:solidFill>
        <a:effectLst/>
      </p:bgPr>
    </p:bg>
    <p:spTree>
      <p:nvGrpSpPr>
        <p:cNvPr id="1" name=""/>
        <p:cNvGrpSpPr/>
        <p:nvPr/>
      </p:nvGrpSpPr>
      <p:grpSpPr>
        <a:xfrm>
          <a:off x="0" y="0"/>
          <a:ext cx="0" cy="0"/>
          <a:chOff x="0" y="0"/>
          <a:chExt cx="0" cy="0"/>
        </a:xfrm>
      </p:grpSpPr>
      <p:sp>
        <p:nvSpPr>
          <p:cNvPr id="10" name="Прямоугольник 9"/>
          <p:cNvSpPr/>
          <p:nvPr/>
        </p:nvSpPr>
        <p:spPr>
          <a:xfrm>
            <a:off x="428625" y="1500188"/>
            <a:ext cx="4071938" cy="642937"/>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ru-RU"/>
          </a:p>
        </p:txBody>
      </p:sp>
      <p:sp>
        <p:nvSpPr>
          <p:cNvPr id="9" name="Прямоугольник 8"/>
          <p:cNvSpPr/>
          <p:nvPr/>
        </p:nvSpPr>
        <p:spPr>
          <a:xfrm>
            <a:off x="4572000" y="1560513"/>
            <a:ext cx="4143375" cy="642937"/>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ru-RU"/>
          </a:p>
        </p:txBody>
      </p:sp>
      <p:sp>
        <p:nvSpPr>
          <p:cNvPr id="8" name="Прямоугольник 7"/>
          <p:cNvSpPr/>
          <p:nvPr/>
        </p:nvSpPr>
        <p:spPr>
          <a:xfrm>
            <a:off x="4500563" y="2214563"/>
            <a:ext cx="4214812" cy="392906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7" name="Прямоугольник 6"/>
          <p:cNvSpPr/>
          <p:nvPr/>
        </p:nvSpPr>
        <p:spPr>
          <a:xfrm>
            <a:off x="428625" y="2214563"/>
            <a:ext cx="4071938" cy="392906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33798" name="Заголовок 1"/>
          <p:cNvSpPr>
            <a:spLocks noGrp="1"/>
          </p:cNvSpPr>
          <p:nvPr>
            <p:ph type="title" idx="4294967295"/>
          </p:nvPr>
        </p:nvSpPr>
        <p:spPr/>
        <p:txBody>
          <a:bodyPr/>
          <a:lstStyle/>
          <a:p>
            <a:pPr eaLnBrk="1" hangingPunct="1"/>
            <a:r>
              <a:rPr lang="ru-RU" sz="4000" b="1" smtClean="0">
                <a:solidFill>
                  <a:srgbClr val="0070C0"/>
                </a:solidFill>
                <a:latin typeface="Times New Roman" pitchFamily="18" charset="0"/>
                <a:cs typeface="Times New Roman" pitchFamily="18" charset="0"/>
              </a:rPr>
              <a:t>Документтердин аталышы </a:t>
            </a:r>
          </a:p>
        </p:txBody>
      </p:sp>
      <p:sp>
        <p:nvSpPr>
          <p:cNvPr id="33799" name="Текст 2"/>
          <p:cNvSpPr>
            <a:spLocks noGrp="1"/>
          </p:cNvSpPr>
          <p:nvPr>
            <p:ph type="body" idx="4294967295"/>
          </p:nvPr>
        </p:nvSpPr>
        <p:spPr>
          <a:xfrm>
            <a:off x="457200" y="1412875"/>
            <a:ext cx="4040188" cy="762000"/>
          </a:xfrm>
        </p:spPr>
        <p:txBody>
          <a:bodyPr anchor="b"/>
          <a:lstStyle/>
          <a:p>
            <a:pPr marL="0" indent="0" eaLnBrk="1" hangingPunct="1">
              <a:lnSpc>
                <a:spcPct val="80000"/>
              </a:lnSpc>
              <a:buFontTx/>
              <a:buNone/>
            </a:pPr>
            <a:r>
              <a:rPr lang="ru-RU" sz="2600" b="1" smtClean="0">
                <a:latin typeface="Times New Roman" pitchFamily="18" charset="0"/>
                <a:cs typeface="Times New Roman" pitchFamily="18" charset="0"/>
              </a:rPr>
              <a:t>Каттардын аталыштары</a:t>
            </a:r>
            <a:r>
              <a:rPr lang="ru-RU" sz="2700" b="1" smtClean="0">
                <a:latin typeface="Times New Roman" pitchFamily="18" charset="0"/>
                <a:cs typeface="Times New Roman" pitchFamily="18" charset="0"/>
              </a:rPr>
              <a:t> </a:t>
            </a:r>
          </a:p>
        </p:txBody>
      </p:sp>
      <p:sp>
        <p:nvSpPr>
          <p:cNvPr id="33800" name="Содержимое 3"/>
          <p:cNvSpPr>
            <a:spLocks noGrp="1"/>
          </p:cNvSpPr>
          <p:nvPr>
            <p:ph sz="half" idx="4294967295"/>
          </p:nvPr>
        </p:nvSpPr>
        <p:spPr>
          <a:xfrm>
            <a:off x="457200" y="2174875"/>
            <a:ext cx="4040188" cy="3951288"/>
          </a:xfrm>
        </p:spPr>
        <p:txBody>
          <a:bodyPr/>
          <a:lstStyle/>
          <a:p>
            <a:pPr eaLnBrk="1" hangingPunct="1">
              <a:buFontTx/>
              <a:buNone/>
            </a:pPr>
            <a:r>
              <a:rPr lang="ru-RU" sz="2800" smtClean="0"/>
              <a:t>    </a:t>
            </a:r>
            <a:r>
              <a:rPr lang="ru-RU" sz="2800" smtClean="0">
                <a:latin typeface="Times New Roman" pitchFamily="18" charset="0"/>
                <a:cs typeface="Times New Roman" pitchFamily="18" charset="0"/>
              </a:rPr>
              <a:t>Атайын бөлүнгөн жерге баш тамга менен жазылып, барактын </a:t>
            </a:r>
            <a:r>
              <a:rPr lang="ru-RU" sz="2800" smtClean="0">
                <a:solidFill>
                  <a:srgbClr val="FF0000"/>
                </a:solidFill>
                <a:latin typeface="Times New Roman" pitchFamily="18" charset="0"/>
                <a:cs typeface="Times New Roman" pitchFamily="18" charset="0"/>
              </a:rPr>
              <a:t>сол жагына </a:t>
            </a:r>
            <a:r>
              <a:rPr lang="ru-RU" sz="2800" smtClean="0">
                <a:latin typeface="Times New Roman" pitchFamily="18" charset="0"/>
                <a:cs typeface="Times New Roman" pitchFamily="18" charset="0"/>
              </a:rPr>
              <a:t>жылдырылбай көрсөтүлөт</a:t>
            </a:r>
          </a:p>
        </p:txBody>
      </p:sp>
      <p:sp>
        <p:nvSpPr>
          <p:cNvPr id="27657" name="Текст 4"/>
          <p:cNvSpPr>
            <a:spLocks noGrp="1"/>
          </p:cNvSpPr>
          <p:nvPr>
            <p:ph type="body" sz="quarter" idx="4294967295"/>
          </p:nvPr>
        </p:nvSpPr>
        <p:spPr>
          <a:xfrm>
            <a:off x="4716463" y="1500188"/>
            <a:ext cx="3970337" cy="674687"/>
          </a:xfrm>
        </p:spPr>
        <p:txBody>
          <a:bodyPr rtlCol="0" anchor="b">
            <a:normAutofit fontScale="92500" lnSpcReduction="10000"/>
          </a:bodyPr>
          <a:lstStyle/>
          <a:p>
            <a:pPr marL="0" indent="0" eaLnBrk="1" fontAlgn="auto" hangingPunct="1">
              <a:lnSpc>
                <a:spcPct val="90000"/>
              </a:lnSpc>
              <a:spcAft>
                <a:spcPts val="0"/>
              </a:spcAft>
              <a:buFontTx/>
              <a:buNone/>
              <a:defRPr/>
            </a:pPr>
            <a:r>
              <a:rPr lang="ky-KG" sz="2400" b="1" dirty="0" smtClean="0"/>
              <a:t>Уюштуруу-тескөө документтери</a:t>
            </a:r>
            <a:endParaRPr lang="ru-RU" sz="2400" b="1" dirty="0" smtClean="0"/>
          </a:p>
        </p:txBody>
      </p:sp>
      <p:sp>
        <p:nvSpPr>
          <p:cNvPr id="33802" name="Содержимое 5"/>
          <p:cNvSpPr>
            <a:spLocks noGrp="1"/>
          </p:cNvSpPr>
          <p:nvPr>
            <p:ph sz="quarter" idx="4294967295"/>
          </p:nvPr>
        </p:nvSpPr>
        <p:spPr>
          <a:xfrm>
            <a:off x="4500563" y="2174875"/>
            <a:ext cx="4186237" cy="3951288"/>
          </a:xfrm>
        </p:spPr>
        <p:txBody>
          <a:bodyPr/>
          <a:lstStyle/>
          <a:p>
            <a:pPr eaLnBrk="1" hangingPunct="1">
              <a:buFontTx/>
              <a:buNone/>
            </a:pPr>
            <a:r>
              <a:rPr lang="ru-RU" sz="2800" smtClean="0">
                <a:solidFill>
                  <a:srgbClr val="FF0000"/>
                </a:solidFill>
              </a:rPr>
              <a:t>    </a:t>
            </a:r>
            <a:r>
              <a:rPr lang="ru-RU" sz="2800" smtClean="0">
                <a:latin typeface="Times New Roman" pitchFamily="18" charset="0"/>
                <a:cs typeface="Times New Roman" pitchFamily="18" charset="0"/>
              </a:rPr>
              <a:t>Барактын </a:t>
            </a:r>
            <a:r>
              <a:rPr lang="ru-RU" sz="2800" smtClean="0">
                <a:solidFill>
                  <a:srgbClr val="FF0000"/>
                </a:solidFill>
                <a:latin typeface="Times New Roman" pitchFamily="18" charset="0"/>
                <a:cs typeface="Times New Roman" pitchFamily="18" charset="0"/>
              </a:rPr>
              <a:t>ортосуна</a:t>
            </a:r>
            <a:r>
              <a:rPr lang="ru-RU" sz="2800" smtClean="0">
                <a:latin typeface="Times New Roman" pitchFamily="18" charset="0"/>
                <a:cs typeface="Times New Roman" pitchFamily="18" charset="0"/>
              </a:rPr>
              <a:t> жайгаштырылып, </a:t>
            </a:r>
          </a:p>
          <a:p>
            <a:pPr eaLnBrk="1" hangingPunct="1">
              <a:buFontTx/>
              <a:buNone/>
            </a:pPr>
            <a:r>
              <a:rPr lang="ru-RU" sz="2800" smtClean="0">
                <a:latin typeface="Times New Roman" pitchFamily="18" charset="0"/>
                <a:cs typeface="Times New Roman" pitchFamily="18" charset="0"/>
              </a:rPr>
              <a:t>    чоң тамга менен башталып жазылып, орточо кара шрифт менен бөлүнүп берилет</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idx="4294967295"/>
          </p:nvPr>
        </p:nvSpPr>
        <p:spPr>
          <a:xfrm>
            <a:off x="428625" y="357188"/>
            <a:ext cx="8229600" cy="857250"/>
          </a:xfrm>
        </p:spPr>
        <p:txBody>
          <a:bodyPr/>
          <a:lstStyle/>
          <a:p>
            <a:pPr algn="just" eaLnBrk="1" hangingPunct="1"/>
            <a:r>
              <a:rPr lang="ru-RU" sz="2400" b="1" smtClean="0">
                <a:solidFill>
                  <a:srgbClr val="0070C0"/>
                </a:solidFill>
              </a:rPr>
              <a:t>                    Бекитүү грифи</a:t>
            </a:r>
            <a:endParaRPr lang="ru-RU" sz="2400" smtClean="0">
              <a:solidFill>
                <a:srgbClr val="0070C0"/>
              </a:solidFill>
            </a:endParaRPr>
          </a:p>
        </p:txBody>
      </p:sp>
      <p:sp>
        <p:nvSpPr>
          <p:cNvPr id="34818" name="Rectangle 1"/>
          <p:cNvSpPr>
            <a:spLocks noChangeArrowheads="1"/>
          </p:cNvSpPr>
          <p:nvPr/>
        </p:nvSpPr>
        <p:spPr bwMode="auto">
          <a:xfrm>
            <a:off x="4500563" y="1398588"/>
            <a:ext cx="4429125" cy="2522537"/>
          </a:xfrm>
          <a:prstGeom prst="rect">
            <a:avLst/>
          </a:prstGeom>
          <a:noFill/>
          <a:ln w="9525">
            <a:noFill/>
            <a:miter lim="800000"/>
            <a:headEnd/>
            <a:tailEnd/>
          </a:ln>
        </p:spPr>
        <p:txBody>
          <a:bodyPr anchor="ctr">
            <a:spAutoFit/>
          </a:bodyPr>
          <a:lstStyle/>
          <a:p>
            <a:pPr eaLnBrk="0" hangingPunct="0"/>
            <a:r>
              <a:rPr lang="ru-RU" sz="2400" b="1">
                <a:latin typeface="Times New Roman" pitchFamily="18" charset="0"/>
                <a:cs typeface="Times New Roman" pitchFamily="18" charset="0"/>
              </a:rPr>
              <a:t>БЕКИТИЛДИ</a:t>
            </a:r>
          </a:p>
          <a:p>
            <a:r>
              <a:rPr lang="ru-RU" sz="2400">
                <a:latin typeface="Times New Roman" pitchFamily="18" charset="0"/>
                <a:cs typeface="Times New Roman" pitchFamily="18" charset="0"/>
              </a:rPr>
              <a:t>Кыргыз Республикасынын</a:t>
            </a:r>
          </a:p>
          <a:p>
            <a:r>
              <a:rPr lang="ru-RU" sz="2400">
                <a:latin typeface="Times New Roman" pitchFamily="18" charset="0"/>
                <a:cs typeface="Times New Roman" pitchFamily="18" charset="0"/>
              </a:rPr>
              <a:t>Өкмөтүнүн </a:t>
            </a:r>
          </a:p>
          <a:p>
            <a:r>
              <a:rPr lang="ru-RU" sz="2400">
                <a:latin typeface="Times New Roman" pitchFamily="18" charset="0"/>
                <a:cs typeface="Times New Roman" pitchFamily="18" charset="0"/>
              </a:rPr>
              <a:t>2020-жылдын 3-мартындагы</a:t>
            </a:r>
            <a:br>
              <a:rPr lang="ru-RU" sz="2400">
                <a:latin typeface="Times New Roman" pitchFamily="18" charset="0"/>
                <a:cs typeface="Times New Roman" pitchFamily="18" charset="0"/>
              </a:rPr>
            </a:br>
            <a:r>
              <a:rPr lang="ru-RU" sz="2400">
                <a:latin typeface="Times New Roman" pitchFamily="18" charset="0"/>
                <a:cs typeface="Times New Roman" pitchFamily="18" charset="0"/>
              </a:rPr>
              <a:t>№ 120 токтому менен </a:t>
            </a:r>
            <a:r>
              <a:rPr lang="ru-RU" sz="2400" b="1">
                <a:latin typeface="Times New Roman" pitchFamily="18" charset="0"/>
                <a:cs typeface="Times New Roman" pitchFamily="18" charset="0"/>
              </a:rPr>
              <a:t> </a:t>
            </a:r>
            <a:endParaRPr lang="ru-RU" sz="2400">
              <a:latin typeface="Times New Roman" pitchFamily="18" charset="0"/>
              <a:cs typeface="Times New Roman" pitchFamily="18" charset="0"/>
            </a:endParaRPr>
          </a:p>
          <a:p>
            <a:r>
              <a:rPr lang="ru-RU" sz="2400">
                <a:latin typeface="Times New Roman" pitchFamily="18" charset="0"/>
                <a:cs typeface="Times New Roman" pitchFamily="18" charset="0"/>
              </a:rPr>
              <a:t>	  </a:t>
            </a:r>
          </a:p>
          <a:p>
            <a:pPr eaLnBrk="0" hangingPunct="0"/>
            <a:endParaRPr lang="ru-RU" sz="1400">
              <a:latin typeface="Times New Roman" pitchFamily="18" charset="0"/>
              <a:cs typeface="Times New Roman" pitchFamily="18" charset="0"/>
            </a:endParaRPr>
          </a:p>
        </p:txBody>
      </p:sp>
      <p:cxnSp>
        <p:nvCxnSpPr>
          <p:cNvPr id="12" name="Прямая со стрелкой 11"/>
          <p:cNvCxnSpPr/>
          <p:nvPr/>
        </p:nvCxnSpPr>
        <p:spPr>
          <a:xfrm>
            <a:off x="1143000" y="2714625"/>
            <a:ext cx="3429000" cy="1588"/>
          </a:xfrm>
          <a:prstGeom prst="straightConnector1">
            <a:avLst/>
          </a:prstGeom>
          <a:ln w="28575">
            <a:headEnd type="arrow"/>
            <a:tailEnd type="arrow"/>
          </a:ln>
        </p:spPr>
        <p:style>
          <a:lnRef idx="1">
            <a:schemeClr val="accent2"/>
          </a:lnRef>
          <a:fillRef idx="0">
            <a:schemeClr val="accent2"/>
          </a:fillRef>
          <a:effectRef idx="0">
            <a:schemeClr val="accent2"/>
          </a:effectRef>
          <a:fontRef idx="minor">
            <a:schemeClr val="tx1"/>
          </a:fontRef>
        </p:style>
      </p:cxnSp>
      <p:sp>
        <p:nvSpPr>
          <p:cNvPr id="34820" name="TextBox 13"/>
          <p:cNvSpPr txBox="1">
            <a:spLocks noChangeArrowheads="1"/>
          </p:cNvSpPr>
          <p:nvPr/>
        </p:nvSpPr>
        <p:spPr bwMode="auto">
          <a:xfrm>
            <a:off x="1571625" y="2428875"/>
            <a:ext cx="1357313" cy="369888"/>
          </a:xfrm>
          <a:prstGeom prst="rect">
            <a:avLst/>
          </a:prstGeom>
          <a:noFill/>
          <a:ln w="9525">
            <a:noFill/>
            <a:miter lim="800000"/>
            <a:headEnd/>
            <a:tailEnd/>
          </a:ln>
        </p:spPr>
        <p:txBody>
          <a:bodyPr>
            <a:spAutoFit/>
          </a:bodyPr>
          <a:lstStyle/>
          <a:p>
            <a:r>
              <a:rPr lang="ru-RU" b="1">
                <a:latin typeface="Verdana" pitchFamily="34" charset="0"/>
              </a:rPr>
              <a:t>100 мм</a:t>
            </a:r>
          </a:p>
        </p:txBody>
      </p:sp>
      <p:cxnSp>
        <p:nvCxnSpPr>
          <p:cNvPr id="7" name="Прямая со стрелкой 6"/>
          <p:cNvCxnSpPr/>
          <p:nvPr/>
        </p:nvCxnSpPr>
        <p:spPr>
          <a:xfrm>
            <a:off x="4572000" y="3643313"/>
            <a:ext cx="3429000" cy="1587"/>
          </a:xfrm>
          <a:prstGeom prst="straightConnector1">
            <a:avLst/>
          </a:prstGeom>
          <a:ln w="28575">
            <a:headEnd type="arrow"/>
            <a:tailEnd type="arrow"/>
          </a:ln>
        </p:spPr>
        <p:style>
          <a:lnRef idx="1">
            <a:schemeClr val="accent2"/>
          </a:lnRef>
          <a:fillRef idx="0">
            <a:schemeClr val="accent2"/>
          </a:fillRef>
          <a:effectRef idx="0">
            <a:schemeClr val="accent2"/>
          </a:effectRef>
          <a:fontRef idx="minor">
            <a:schemeClr val="tx1"/>
          </a:fontRef>
        </p:style>
      </p:cxnSp>
      <p:sp>
        <p:nvSpPr>
          <p:cNvPr id="34822" name="TextBox 8"/>
          <p:cNvSpPr txBox="1">
            <a:spLocks noChangeArrowheads="1"/>
          </p:cNvSpPr>
          <p:nvPr/>
        </p:nvSpPr>
        <p:spPr bwMode="auto">
          <a:xfrm>
            <a:off x="5857875" y="3643313"/>
            <a:ext cx="974725" cy="369887"/>
          </a:xfrm>
          <a:prstGeom prst="rect">
            <a:avLst/>
          </a:prstGeom>
          <a:noFill/>
          <a:ln w="9525">
            <a:noFill/>
            <a:miter lim="800000"/>
            <a:headEnd/>
            <a:tailEnd/>
          </a:ln>
        </p:spPr>
        <p:txBody>
          <a:bodyPr wrap="none">
            <a:spAutoFit/>
          </a:bodyPr>
          <a:lstStyle/>
          <a:p>
            <a:r>
              <a:rPr lang="ru-RU" b="1">
                <a:latin typeface="Verdana" pitchFamily="34" charset="0"/>
              </a:rPr>
              <a:t>70 мм</a:t>
            </a:r>
          </a:p>
        </p:txBody>
      </p:sp>
      <p:cxnSp>
        <p:nvCxnSpPr>
          <p:cNvPr id="10" name="Прямая со стрелкой 9"/>
          <p:cNvCxnSpPr/>
          <p:nvPr/>
        </p:nvCxnSpPr>
        <p:spPr>
          <a:xfrm>
            <a:off x="0" y="3929063"/>
            <a:ext cx="1143000" cy="158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 name="Прямая со стрелкой 10"/>
          <p:cNvCxnSpPr/>
          <p:nvPr/>
        </p:nvCxnSpPr>
        <p:spPr>
          <a:xfrm rot="16200000" flipH="1">
            <a:off x="-1858169" y="3429794"/>
            <a:ext cx="6002338" cy="0"/>
          </a:xfrm>
          <a:prstGeom prst="straightConnector1">
            <a:avLst/>
          </a:prstGeom>
          <a:ln w="28575">
            <a:headEnd type="arrow"/>
            <a:tailEnd type="arrow"/>
          </a:ln>
        </p:spPr>
        <p:style>
          <a:lnRef idx="1">
            <a:schemeClr val="accent2"/>
          </a:lnRef>
          <a:fillRef idx="0">
            <a:schemeClr val="accent2"/>
          </a:fillRef>
          <a:effectRef idx="0">
            <a:schemeClr val="accent2"/>
          </a:effectRef>
          <a:fontRef idx="minor">
            <a:schemeClr val="tx1"/>
          </a:fontRef>
        </p:style>
      </p:cxnSp>
      <p:sp>
        <p:nvSpPr>
          <p:cNvPr id="34825" name="TextBox 14"/>
          <p:cNvSpPr txBox="1">
            <a:spLocks noChangeArrowheads="1"/>
          </p:cNvSpPr>
          <p:nvPr/>
        </p:nvSpPr>
        <p:spPr bwMode="auto">
          <a:xfrm>
            <a:off x="0" y="3571875"/>
            <a:ext cx="1071563" cy="369888"/>
          </a:xfrm>
          <a:prstGeom prst="rect">
            <a:avLst/>
          </a:prstGeom>
          <a:noFill/>
          <a:ln w="9525">
            <a:noFill/>
            <a:miter lim="800000"/>
            <a:headEnd/>
            <a:tailEnd/>
          </a:ln>
        </p:spPr>
        <p:txBody>
          <a:bodyPr>
            <a:spAutoFit/>
          </a:bodyPr>
          <a:lstStyle/>
          <a:p>
            <a:r>
              <a:rPr lang="ru-RU" b="1">
                <a:latin typeface="Times New Roman" pitchFamily="18" charset="0"/>
                <a:cs typeface="Times New Roman" pitchFamily="18" charset="0"/>
              </a:rPr>
              <a:t>   30мм</a:t>
            </a:r>
          </a:p>
        </p:txBody>
      </p:sp>
      <p:sp>
        <p:nvSpPr>
          <p:cNvPr id="34826" name="Прямоугольник 1"/>
          <p:cNvSpPr>
            <a:spLocks noChangeArrowheads="1"/>
          </p:cNvSpPr>
          <p:nvPr/>
        </p:nvSpPr>
        <p:spPr bwMode="auto">
          <a:xfrm>
            <a:off x="1143000" y="4311650"/>
            <a:ext cx="7245350" cy="954088"/>
          </a:xfrm>
          <a:prstGeom prst="rect">
            <a:avLst/>
          </a:prstGeom>
          <a:noFill/>
          <a:ln w="9525">
            <a:noFill/>
            <a:miter lim="800000"/>
            <a:headEnd/>
            <a:tailEnd/>
          </a:ln>
        </p:spPr>
        <p:txBody>
          <a:bodyPr>
            <a:spAutoFit/>
          </a:bodyPr>
          <a:lstStyle/>
          <a:p>
            <a:pPr algn="ctr"/>
            <a:r>
              <a:rPr lang="ru-RU" sz="2800" b="1">
                <a:latin typeface="Times New Roman" pitchFamily="18" charset="0"/>
                <a:cs typeface="Times New Roman" pitchFamily="18" charset="0"/>
              </a:rPr>
              <a:t>Кыргыз Республикасында иш кагаздарын жүргүзүү боюнча типтүү нускама</a:t>
            </a:r>
            <a:endParaRPr lang="ru-RU" sz="2800">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00">
            <a:alpha val="27843"/>
          </a:srgbClr>
        </a:solidFill>
        <a:effectLst/>
      </p:bgPr>
    </p:bg>
    <p:spTree>
      <p:nvGrpSpPr>
        <p:cNvPr id="1" name=""/>
        <p:cNvGrpSpPr/>
        <p:nvPr/>
      </p:nvGrpSpPr>
      <p:grpSpPr>
        <a:xfrm>
          <a:off x="0" y="0"/>
          <a:ext cx="0" cy="0"/>
          <a:chOff x="0" y="0"/>
          <a:chExt cx="0" cy="0"/>
        </a:xfrm>
      </p:grpSpPr>
      <p:sp>
        <p:nvSpPr>
          <p:cNvPr id="35842" name="Объект 2"/>
          <p:cNvSpPr>
            <a:spLocks noGrp="1"/>
          </p:cNvSpPr>
          <p:nvPr>
            <p:ph idx="1"/>
          </p:nvPr>
        </p:nvSpPr>
        <p:spPr>
          <a:xfrm>
            <a:off x="457200" y="620713"/>
            <a:ext cx="8229600" cy="4608512"/>
          </a:xfrm>
        </p:spPr>
        <p:txBody>
          <a:bodyPr/>
          <a:lstStyle/>
          <a:p>
            <a:pPr marL="0" indent="0" eaLnBrk="1" hangingPunct="1">
              <a:spcBef>
                <a:spcPct val="0"/>
              </a:spcBef>
              <a:buFont typeface="Arial" charset="0"/>
              <a:buNone/>
            </a:pPr>
            <a:r>
              <a:rPr lang="ru-RU" smtClean="0">
                <a:latin typeface="Times New Roman" pitchFamily="18" charset="0"/>
                <a:cs typeface="Times New Roman" pitchFamily="18" charset="0"/>
              </a:rPr>
              <a:t>					</a:t>
            </a:r>
          </a:p>
          <a:p>
            <a:pPr marL="0" indent="0" eaLnBrk="1" hangingPunct="1">
              <a:spcBef>
                <a:spcPct val="0"/>
              </a:spcBef>
              <a:buFont typeface="Arial" charset="0"/>
              <a:buNone/>
            </a:pPr>
            <a:r>
              <a:rPr lang="ru-RU" smtClean="0">
                <a:latin typeface="Times New Roman" pitchFamily="18" charset="0"/>
                <a:cs typeface="Times New Roman" pitchFamily="18" charset="0"/>
              </a:rPr>
              <a:t>                                 </a:t>
            </a:r>
            <a:r>
              <a:rPr lang="ru-RU" b="1" smtClean="0">
                <a:latin typeface="Times New Roman" pitchFamily="18" charset="0"/>
                <a:cs typeface="Times New Roman" pitchFamily="18" charset="0"/>
              </a:rPr>
              <a:t>БЕКИТЕМ</a:t>
            </a:r>
          </a:p>
          <a:p>
            <a:pPr marL="0" indent="0" eaLnBrk="1" hangingPunct="1">
              <a:spcBef>
                <a:spcPct val="0"/>
              </a:spcBef>
              <a:buFont typeface="Arial" charset="0"/>
              <a:buNone/>
            </a:pPr>
            <a:r>
              <a:rPr lang="ru-RU" smtClean="0">
                <a:latin typeface="Times New Roman" pitchFamily="18" charset="0"/>
                <a:cs typeface="Times New Roman" pitchFamily="18" charset="0"/>
              </a:rPr>
              <a:t>			      Кыргыз Республикасынын</a:t>
            </a:r>
            <a:br>
              <a:rPr lang="ru-RU" smtClean="0">
                <a:latin typeface="Times New Roman" pitchFamily="18" charset="0"/>
                <a:cs typeface="Times New Roman" pitchFamily="18" charset="0"/>
              </a:rPr>
            </a:br>
            <a:r>
              <a:rPr lang="ru-RU" smtClean="0">
                <a:latin typeface="Times New Roman" pitchFamily="18" charset="0"/>
                <a:cs typeface="Times New Roman" pitchFamily="18" charset="0"/>
              </a:rPr>
              <a:t>                                 Улуттук статистика  </a:t>
            </a:r>
          </a:p>
          <a:p>
            <a:pPr marL="0" indent="0" eaLnBrk="1" hangingPunct="1">
              <a:spcBef>
                <a:spcPct val="0"/>
              </a:spcBef>
              <a:buFont typeface="Arial" charset="0"/>
              <a:buNone/>
            </a:pPr>
            <a:r>
              <a:rPr lang="ru-RU" smtClean="0">
                <a:latin typeface="Times New Roman" pitchFamily="18" charset="0"/>
                <a:cs typeface="Times New Roman" pitchFamily="18" charset="0"/>
              </a:rPr>
              <a:t>                                 комитетинин т</a:t>
            </a:r>
            <a:r>
              <a:rPr lang="ky-KG" smtClean="0">
                <a:latin typeface="Times New Roman" pitchFamily="18" charset="0"/>
                <a:cs typeface="Times New Roman" pitchFamily="18" charset="0"/>
              </a:rPr>
              <a:t>өрагасы </a:t>
            </a:r>
          </a:p>
          <a:p>
            <a:pPr marL="0" indent="0" eaLnBrk="1" hangingPunct="1">
              <a:spcBef>
                <a:spcPct val="0"/>
              </a:spcBef>
              <a:buFont typeface="Arial" charset="0"/>
              <a:buNone/>
            </a:pPr>
            <a:r>
              <a:rPr lang="ky-KG" smtClean="0">
                <a:latin typeface="Times New Roman" pitchFamily="18" charset="0"/>
                <a:cs typeface="Times New Roman" pitchFamily="18" charset="0"/>
              </a:rPr>
              <a:t>                                 _____  _____________</a:t>
            </a:r>
          </a:p>
          <a:p>
            <a:pPr marL="0" indent="0" eaLnBrk="1" hangingPunct="1">
              <a:spcBef>
                <a:spcPct val="0"/>
              </a:spcBef>
              <a:buFont typeface="Arial" charset="0"/>
              <a:buNone/>
            </a:pPr>
            <a:r>
              <a:rPr lang="ky-KG" sz="1400" smtClean="0">
                <a:latin typeface="Times New Roman" pitchFamily="18" charset="0"/>
                <a:cs typeface="Times New Roman" pitchFamily="18" charset="0"/>
              </a:rPr>
              <a:t>                                                                            (кол тамгасы)                  аты-жөнү </a:t>
            </a:r>
          </a:p>
          <a:p>
            <a:pPr marL="0" indent="0" eaLnBrk="1" hangingPunct="1">
              <a:spcBef>
                <a:spcPct val="0"/>
              </a:spcBef>
              <a:buFont typeface="Arial" charset="0"/>
              <a:buNone/>
            </a:pPr>
            <a:r>
              <a:rPr lang="ky-KG" smtClean="0">
                <a:latin typeface="Times New Roman" pitchFamily="18" charset="0"/>
                <a:cs typeface="Times New Roman" pitchFamily="18" charset="0"/>
              </a:rPr>
              <a:t>                                 02.06.2020</a:t>
            </a:r>
          </a:p>
          <a:p>
            <a:pPr marL="0" indent="0" eaLnBrk="1" hangingPunct="1">
              <a:spcBef>
                <a:spcPct val="0"/>
              </a:spcBef>
              <a:buFont typeface="Arial" charset="0"/>
              <a:buNone/>
            </a:pP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alpha val="38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403350" y="1341438"/>
            <a:ext cx="7283450" cy="4784725"/>
          </a:xfrm>
        </p:spPr>
        <p:txBody>
          <a:bodyPr rtlCol="0">
            <a:normAutofit fontScale="85000" lnSpcReduction="10000"/>
          </a:bodyPr>
          <a:lstStyle/>
          <a:p>
            <a:pPr marL="0" indent="0" eaLnBrk="1" fontAlgn="auto" hangingPunct="1">
              <a:spcAft>
                <a:spcPts val="0"/>
              </a:spcAft>
              <a:buFont typeface="Arial" pitchFamily="34" charset="0"/>
              <a:buNone/>
              <a:defRPr/>
            </a:pPr>
            <a:r>
              <a:rPr lang="ky-KG" dirty="0" smtClean="0"/>
              <a:t>		</a:t>
            </a:r>
            <a:r>
              <a:rPr lang="ky-KG" b="1" dirty="0" smtClean="0">
                <a:latin typeface="Times New Roman" pitchFamily="18" charset="0"/>
                <a:cs typeface="Times New Roman" pitchFamily="18" charset="0"/>
              </a:rPr>
              <a:t>Бишкек </a:t>
            </a:r>
            <a:r>
              <a:rPr lang="ky-KG" b="1" dirty="0">
                <a:latin typeface="Times New Roman" pitchFamily="18" charset="0"/>
                <a:cs typeface="Times New Roman" pitchFamily="18" charset="0"/>
              </a:rPr>
              <a:t>шаарынын мэриясынын</a:t>
            </a:r>
            <a:endParaRPr lang="ru-RU" b="1"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		2020-жылдын </a:t>
            </a:r>
            <a:r>
              <a:rPr lang="ky-KG" b="1" dirty="0">
                <a:latin typeface="Times New Roman" pitchFamily="18" charset="0"/>
                <a:cs typeface="Times New Roman" pitchFamily="18" charset="0"/>
              </a:rPr>
              <a:t>“___” ____________</a:t>
            </a:r>
            <a:endParaRPr lang="ru-RU" b="1"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		№ </a:t>
            </a:r>
            <a:r>
              <a:rPr lang="ky-KG" b="1" dirty="0">
                <a:latin typeface="Times New Roman" pitchFamily="18" charset="0"/>
                <a:cs typeface="Times New Roman" pitchFamily="18" charset="0"/>
              </a:rPr>
              <a:t>____ токтомуна </a:t>
            </a:r>
            <a:endParaRPr lang="ru-RU" b="1"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		2-тиркеме </a:t>
            </a:r>
            <a:endParaRPr lang="ru-RU" b="1"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b="1"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		Бишкек </a:t>
            </a:r>
            <a:r>
              <a:rPr lang="ky-KG" b="1" dirty="0">
                <a:latin typeface="Times New Roman" pitchFamily="18" charset="0"/>
                <a:cs typeface="Times New Roman" pitchFamily="18" charset="0"/>
              </a:rPr>
              <a:t>шаарынын мэриясынын</a:t>
            </a:r>
            <a:endParaRPr lang="ru-RU" b="1"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		Билим берүү башкармалыгынын                     </a:t>
            </a:r>
          </a:p>
          <a:p>
            <a:pPr marL="0" indent="0" eaLnBrk="1" fontAlgn="auto" hangingPunct="1">
              <a:spcAft>
                <a:spcPts val="0"/>
              </a:spcAft>
              <a:buFont typeface="Arial" pitchFamily="34" charset="0"/>
              <a:buNone/>
              <a:defRPr/>
            </a:pPr>
            <a:r>
              <a:rPr lang="ky-KG" b="1" dirty="0">
                <a:latin typeface="Times New Roman" pitchFamily="18" charset="0"/>
                <a:cs typeface="Times New Roman" pitchFamily="18" charset="0"/>
              </a:rPr>
              <a:t> </a:t>
            </a:r>
            <a:r>
              <a:rPr lang="ky-KG" b="1" dirty="0" smtClean="0">
                <a:latin typeface="Times New Roman" pitchFamily="18" charset="0"/>
                <a:cs typeface="Times New Roman" pitchFamily="18" charset="0"/>
              </a:rPr>
              <a:t>                    2020-жылдын 10-июнундагы  </a:t>
            </a:r>
            <a:endParaRPr lang="ru-RU" b="1"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		№ 42 буйругуна 1-тиркеме </a:t>
            </a:r>
            <a:endParaRPr lang="ru-RU" b="1" dirty="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ru-RU" dirty="0"/>
          </a:p>
        </p:txBody>
      </p:sp>
      <p:sp>
        <p:nvSpPr>
          <p:cNvPr id="36867" name="Прямоугольник 1"/>
          <p:cNvSpPr>
            <a:spLocks noChangeArrowheads="1"/>
          </p:cNvSpPr>
          <p:nvPr/>
        </p:nvSpPr>
        <p:spPr bwMode="auto">
          <a:xfrm>
            <a:off x="250825" y="260350"/>
            <a:ext cx="6607175" cy="646113"/>
          </a:xfrm>
          <a:prstGeom prst="rect">
            <a:avLst/>
          </a:prstGeom>
          <a:noFill/>
          <a:ln w="9525">
            <a:noFill/>
            <a:miter lim="800000"/>
            <a:headEnd/>
            <a:tailEnd/>
          </a:ln>
        </p:spPr>
        <p:txBody>
          <a:bodyPr>
            <a:spAutoFit/>
          </a:bodyPr>
          <a:lstStyle/>
          <a:p>
            <a:r>
              <a:rPr lang="ru-RU" b="1">
                <a:solidFill>
                  <a:srgbClr val="C00000"/>
                </a:solidFill>
                <a:latin typeface="Times New Roman" pitchFamily="18" charset="0"/>
                <a:cs typeface="Times New Roman" pitchFamily="18" charset="0"/>
              </a:rPr>
              <a:t>Тиркеме </a:t>
            </a:r>
            <a:r>
              <a:rPr lang="ru-RU" b="1">
                <a:solidFill>
                  <a:schemeClr val="accent1"/>
                </a:solidFill>
                <a:latin typeface="Times New Roman" pitchFamily="18" charset="0"/>
                <a:cs typeface="Times New Roman" pitchFamily="18" charset="0"/>
              </a:rPr>
              <a:t>деген сөз документтин биринчи барагынын жогорку оң бурчуна жазылат</a:t>
            </a:r>
            <a:endParaRPr lang="ru-RU">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00">
            <a:alpha val="23137"/>
          </a:srgbClr>
        </a:solidFill>
        <a:effectLst/>
      </p:bgPr>
    </p:bg>
    <p:spTree>
      <p:nvGrpSpPr>
        <p:cNvPr id="1" name=""/>
        <p:cNvGrpSpPr/>
        <p:nvPr/>
      </p:nvGrpSpPr>
      <p:grpSpPr>
        <a:xfrm>
          <a:off x="0" y="0"/>
          <a:ext cx="0" cy="0"/>
          <a:chOff x="0" y="0"/>
          <a:chExt cx="0" cy="0"/>
        </a:xfrm>
      </p:grpSpPr>
      <p:sp>
        <p:nvSpPr>
          <p:cNvPr id="37890" name="Заголовок 1"/>
          <p:cNvSpPr>
            <a:spLocks noGrp="1"/>
          </p:cNvSpPr>
          <p:nvPr>
            <p:ph type="title" idx="4294967295"/>
          </p:nvPr>
        </p:nvSpPr>
        <p:spPr>
          <a:xfrm>
            <a:off x="457200" y="274638"/>
            <a:ext cx="8229600" cy="1296987"/>
          </a:xfrm>
        </p:spPr>
        <p:txBody>
          <a:bodyPr/>
          <a:lstStyle/>
          <a:p>
            <a:pPr eaLnBrk="1" hangingPunct="1"/>
            <a:r>
              <a:rPr lang="ru-RU" sz="2000" b="1" smtClean="0">
                <a:solidFill>
                  <a:srgbClr val="0070C0"/>
                </a:solidFill>
                <a:latin typeface="Times New Roman" pitchFamily="18" charset="0"/>
                <a:cs typeface="Times New Roman" pitchFamily="18" charset="0"/>
              </a:rPr>
              <a:t>Эгерде документтин долбоорунда аты-жөнү көрсөтүлгөн кызмат адамы жок болуп калса, документке анын милдетин аткаруучу адам же анын орун басары кол коёт жана анын аты-жөнү жазылат</a:t>
            </a:r>
          </a:p>
        </p:txBody>
      </p:sp>
      <p:sp>
        <p:nvSpPr>
          <p:cNvPr id="37891" name="Содержимое 2"/>
          <p:cNvSpPr>
            <a:spLocks noGrp="1"/>
          </p:cNvSpPr>
          <p:nvPr>
            <p:ph idx="4294967295"/>
          </p:nvPr>
        </p:nvSpPr>
        <p:spPr>
          <a:xfrm>
            <a:off x="457200" y="1785938"/>
            <a:ext cx="8229600" cy="4340225"/>
          </a:xfrm>
          <a:ln>
            <a:solidFill>
              <a:srgbClr val="FF0000"/>
            </a:solidFill>
          </a:ln>
        </p:spPr>
        <p:txBody>
          <a:bodyPr/>
          <a:lstStyle/>
          <a:p>
            <a:pPr eaLnBrk="1" hangingPunct="1">
              <a:buFontTx/>
              <a:buNone/>
            </a:pPr>
            <a:endParaRPr lang="ru-RU" sz="2000" smtClean="0"/>
          </a:p>
          <a:p>
            <a:pPr eaLnBrk="1" hangingPunct="1">
              <a:buFontTx/>
              <a:buNone/>
            </a:pPr>
            <a:endParaRPr lang="ru-RU" sz="2000" smtClean="0"/>
          </a:p>
          <a:p>
            <a:pPr eaLnBrk="1" hangingPunct="1">
              <a:buFontTx/>
              <a:buNone/>
            </a:pPr>
            <a:endParaRPr lang="ru-RU" sz="2000" smtClean="0"/>
          </a:p>
          <a:p>
            <a:pPr eaLnBrk="1" hangingPunct="1">
              <a:buFontTx/>
              <a:buNone/>
            </a:pPr>
            <a:endParaRPr lang="ru-RU" sz="2000" smtClean="0"/>
          </a:p>
          <a:p>
            <a:pPr eaLnBrk="1" hangingPunct="1">
              <a:buFontTx/>
              <a:buNone/>
            </a:pPr>
            <a:r>
              <a:rPr lang="ru-RU" sz="2000" smtClean="0"/>
              <a:t>							 М.А.Сатыбалдиев</a:t>
            </a:r>
          </a:p>
          <a:p>
            <a:pPr eaLnBrk="1" hangingPunct="1">
              <a:buFontTx/>
              <a:buNone/>
            </a:pPr>
            <a:r>
              <a:rPr lang="ru-RU" sz="2000" smtClean="0"/>
              <a:t>Директор</a:t>
            </a:r>
            <a:r>
              <a:rPr lang="ru-RU" sz="2000" smtClean="0">
                <a:solidFill>
                  <a:srgbClr val="FF0000"/>
                </a:solidFill>
              </a:rPr>
              <a:t>дун</a:t>
            </a:r>
            <a:r>
              <a:rPr lang="ru-RU" sz="2000" smtClean="0"/>
              <a:t> </a:t>
            </a:r>
            <a:r>
              <a:rPr lang="ru-RU" sz="2000" smtClean="0">
                <a:solidFill>
                  <a:srgbClr val="FF0000"/>
                </a:solidFill>
              </a:rPr>
              <a:t>орун басары</a:t>
            </a:r>
            <a:r>
              <a:rPr lang="ru-RU" sz="2400" smtClean="0"/>
              <a:t>    (</a:t>
            </a:r>
            <a:r>
              <a:rPr lang="ru-RU" sz="2000" smtClean="0"/>
              <a:t>кол тамгасы</a:t>
            </a:r>
            <a:r>
              <a:rPr lang="ru-RU" sz="2400" smtClean="0"/>
              <a:t>)      А.Т. </a:t>
            </a:r>
            <a:r>
              <a:rPr lang="ru-RU" sz="2000" smtClean="0"/>
              <a:t>Касымбеков</a:t>
            </a:r>
            <a:r>
              <a:rPr lang="ru-RU" sz="2400" smtClean="0"/>
              <a:t> </a:t>
            </a:r>
            <a:endParaRPr lang="ru-RU" sz="2000" smtClean="0"/>
          </a:p>
          <a:p>
            <a:pPr eaLnBrk="1" hangingPunct="1"/>
            <a:endParaRPr lang="ru-RU" sz="2000" smtClean="0"/>
          </a:p>
        </p:txBody>
      </p:sp>
      <p:cxnSp>
        <p:nvCxnSpPr>
          <p:cNvPr id="9" name="Прямая соединительная линия 8"/>
          <p:cNvCxnSpPr/>
          <p:nvPr/>
        </p:nvCxnSpPr>
        <p:spPr>
          <a:xfrm>
            <a:off x="6215063" y="3929063"/>
            <a:ext cx="2357437" cy="1587"/>
          </a:xfrm>
          <a:prstGeom prst="line">
            <a:avLst/>
          </a:prstGeom>
          <a:ln w="19050"/>
        </p:spPr>
        <p:style>
          <a:lnRef idx="1">
            <a:schemeClr val="accent2"/>
          </a:lnRef>
          <a:fillRef idx="0">
            <a:schemeClr val="accent2"/>
          </a:fillRef>
          <a:effectRef idx="0">
            <a:schemeClr val="accent2"/>
          </a:effectRef>
          <a:fontRef idx="minor">
            <a:schemeClr val="tx1"/>
          </a:fontRef>
        </p:style>
      </p:cxn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Кольцо 3"/>
          <p:cNvSpPr/>
          <p:nvPr/>
        </p:nvSpPr>
        <p:spPr>
          <a:xfrm>
            <a:off x="1785938" y="3500438"/>
            <a:ext cx="1571625" cy="1500187"/>
          </a:xfrm>
          <a:prstGeom prst="donu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solidFill>
                <a:schemeClr val="tx1"/>
              </a:solidFill>
            </a:endParaRPr>
          </a:p>
        </p:txBody>
      </p:sp>
      <p:sp>
        <p:nvSpPr>
          <p:cNvPr id="38914" name="Заголовок 1"/>
          <p:cNvSpPr>
            <a:spLocks noGrp="1"/>
          </p:cNvSpPr>
          <p:nvPr>
            <p:ph type="title" idx="4294967295"/>
          </p:nvPr>
        </p:nvSpPr>
        <p:spPr>
          <a:xfrm>
            <a:off x="428625" y="285750"/>
            <a:ext cx="8229600" cy="2286000"/>
          </a:xfrm>
        </p:spPr>
        <p:txBody>
          <a:bodyPr/>
          <a:lstStyle/>
          <a:p>
            <a:pPr eaLnBrk="1" hangingPunct="1"/>
            <a:r>
              <a:rPr lang="ru-RU" sz="2800" b="1" smtClean="0">
                <a:solidFill>
                  <a:srgbClr val="0070C0"/>
                </a:solidFill>
                <a:latin typeface="Times New Roman" pitchFamily="18" charset="0"/>
                <a:cs typeface="Times New Roman" pitchFamily="18" charset="0"/>
              </a:rPr>
              <a:t>Гербдүү мөөр</a:t>
            </a:r>
            <a:r>
              <a:rPr lang="ru-RU" sz="2400" b="1" smtClean="0">
                <a:latin typeface="Times New Roman" pitchFamily="18" charset="0"/>
                <a:cs typeface="Times New Roman" pitchFamily="18" charset="0"/>
              </a:rPr>
              <a:t/>
            </a:r>
            <a:br>
              <a:rPr lang="ru-RU" sz="2400" b="1" smtClean="0">
                <a:latin typeface="Times New Roman" pitchFamily="18" charset="0"/>
                <a:cs typeface="Times New Roman" pitchFamily="18" charset="0"/>
              </a:rPr>
            </a:br>
            <a:r>
              <a:rPr lang="ru-RU" sz="2400" smtClean="0">
                <a:latin typeface="Times New Roman" pitchFamily="18" charset="0"/>
                <a:cs typeface="Times New Roman" pitchFamily="18" charset="0"/>
              </a:rPr>
              <a:t> Документке коюлган мөөрдүн тагы(изи) документке </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кол койгон адамдын кызмат ордунун аталышынын жана коюлган жеке кол тамгасынын бир бөлүгүнө бастырылып түшүрүлүшү керек</a:t>
            </a:r>
            <a:r>
              <a:rPr lang="ru-RU" sz="2000" smtClean="0">
                <a:latin typeface="Times New Roman" pitchFamily="18" charset="0"/>
                <a:cs typeface="Times New Roman" pitchFamily="18" charset="0"/>
              </a:rPr>
              <a:t/>
            </a:r>
            <a:br>
              <a:rPr lang="ru-RU" sz="2000" smtClean="0">
                <a:latin typeface="Times New Roman" pitchFamily="18" charset="0"/>
                <a:cs typeface="Times New Roman" pitchFamily="18" charset="0"/>
              </a:rPr>
            </a:br>
            <a:endParaRPr lang="ru-RU" sz="2000" smtClean="0">
              <a:latin typeface="Times New Roman" pitchFamily="18" charset="0"/>
              <a:cs typeface="Times New Roman" pitchFamily="18" charset="0"/>
            </a:endParaRPr>
          </a:p>
        </p:txBody>
      </p:sp>
      <p:sp>
        <p:nvSpPr>
          <p:cNvPr id="38915" name="Содержимое 2"/>
          <p:cNvSpPr>
            <a:spLocks noGrp="1"/>
          </p:cNvSpPr>
          <p:nvPr>
            <p:ph idx="4294967295"/>
          </p:nvPr>
        </p:nvSpPr>
        <p:spPr>
          <a:xfrm>
            <a:off x="446088" y="2714625"/>
            <a:ext cx="8229600" cy="3411538"/>
          </a:xfrm>
        </p:spPr>
        <p:txBody>
          <a:bodyPr/>
          <a:lstStyle/>
          <a:p>
            <a:pPr eaLnBrk="1" hangingPunct="1">
              <a:buFontTx/>
              <a:buNone/>
            </a:pPr>
            <a:endParaRPr lang="ru-RU" smtClean="0"/>
          </a:p>
          <a:p>
            <a:pPr eaLnBrk="1" hangingPunct="1">
              <a:buFontTx/>
              <a:buNone/>
            </a:pPr>
            <a:endParaRPr lang="ru-RU" smtClean="0"/>
          </a:p>
          <a:p>
            <a:pPr eaLnBrk="1" hangingPunct="1">
              <a:buFontTx/>
              <a:buNone/>
            </a:pPr>
            <a:r>
              <a:rPr lang="ru-RU" b="1" smtClean="0"/>
              <a:t>Директор        (кол тамга)       Аты-жөнү</a:t>
            </a:r>
          </a:p>
          <a:p>
            <a:pPr eaLnBrk="1" hangingPunct="1"/>
            <a:endParaRPr lang="ru-RU" smtClean="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00">
            <a:alpha val="10196"/>
          </a:srgbClr>
        </a:solidFill>
        <a:effectLst/>
      </p:bgPr>
    </p:bg>
    <p:spTree>
      <p:nvGrpSpPr>
        <p:cNvPr id="1" name=""/>
        <p:cNvGrpSpPr/>
        <p:nvPr/>
      </p:nvGrpSpPr>
      <p:grpSpPr>
        <a:xfrm>
          <a:off x="0" y="0"/>
          <a:ext cx="0" cy="0"/>
          <a:chOff x="0" y="0"/>
          <a:chExt cx="0" cy="0"/>
        </a:xfrm>
      </p:grpSpPr>
      <p:sp>
        <p:nvSpPr>
          <p:cNvPr id="39938" name="Прямоугольник 2"/>
          <p:cNvSpPr>
            <a:spLocks noChangeArrowheads="1"/>
          </p:cNvSpPr>
          <p:nvPr/>
        </p:nvSpPr>
        <p:spPr bwMode="auto">
          <a:xfrm>
            <a:off x="357188" y="357188"/>
            <a:ext cx="8572500" cy="1200150"/>
          </a:xfrm>
          <a:prstGeom prst="rect">
            <a:avLst/>
          </a:prstGeom>
          <a:noFill/>
          <a:ln w="9525">
            <a:noFill/>
            <a:miter lim="800000"/>
            <a:headEnd/>
            <a:tailEnd/>
          </a:ln>
        </p:spPr>
        <p:txBody>
          <a:bodyPr>
            <a:spAutoFit/>
          </a:bodyPr>
          <a:lstStyle/>
          <a:p>
            <a:pPr algn="ctr"/>
            <a:r>
              <a:rPr lang="ru-RU" b="1">
                <a:solidFill>
                  <a:srgbClr val="0070C0"/>
                </a:solidFill>
                <a:latin typeface="Times New Roman" pitchFamily="18" charset="0"/>
                <a:cs typeface="Times New Roman" pitchFamily="18" charset="0"/>
              </a:rPr>
              <a:t>Туруктуу (узакка) сакталуучу документтерди түзүүдө сол талаачасынан 35 мм калтыруу сунуш кылынат. Мындай талап документтер көктөлгөндө текст кошо тигилип калбас үчүн жана документтерди к</a:t>
            </a:r>
            <a:r>
              <a:rPr lang="ky-KG" b="1">
                <a:solidFill>
                  <a:srgbClr val="0070C0"/>
                </a:solidFill>
                <a:latin typeface="Times New Roman" pitchFamily="18" charset="0"/>
                <a:cs typeface="Times New Roman" pitchFamily="18" charset="0"/>
              </a:rPr>
              <a:t>өчүрмөлөөдө</a:t>
            </a:r>
            <a:r>
              <a:rPr lang="ru-RU" b="1">
                <a:solidFill>
                  <a:srgbClr val="0070C0"/>
                </a:solidFill>
                <a:latin typeface="Times New Roman" pitchFamily="18" charset="0"/>
                <a:cs typeface="Times New Roman" pitchFamily="18" charset="0"/>
              </a:rPr>
              <a:t>, сканерден өткөргөндө мүмкүндүк болушу үчүн колдонулат</a:t>
            </a:r>
            <a:endParaRPr lang="ru-RU">
              <a:latin typeface="Times New Roman" pitchFamily="18" charset="0"/>
              <a:cs typeface="Times New Roman" pitchFamily="18" charset="0"/>
            </a:endParaRPr>
          </a:p>
        </p:txBody>
      </p:sp>
      <p:sp>
        <p:nvSpPr>
          <p:cNvPr id="4" name="Прямоугольник 3"/>
          <p:cNvSpPr/>
          <p:nvPr/>
        </p:nvSpPr>
        <p:spPr>
          <a:xfrm>
            <a:off x="1857375" y="1855788"/>
            <a:ext cx="3571875" cy="47625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ru-RU"/>
          </a:p>
        </p:txBody>
      </p:sp>
      <p:sp>
        <p:nvSpPr>
          <p:cNvPr id="5" name="Прямоугольник 4"/>
          <p:cNvSpPr/>
          <p:nvPr/>
        </p:nvSpPr>
        <p:spPr>
          <a:xfrm>
            <a:off x="1785918" y="4141811"/>
            <a:ext cx="1071570" cy="246221"/>
          </a:xfrm>
          <a:prstGeom prst="rect">
            <a:avLst/>
          </a:prstGeom>
          <a:noFill/>
        </p:spPr>
        <p:txBody>
          <a:bodyPr>
            <a:spAutoFit/>
          </a:bodyPr>
          <a:lstStyle/>
          <a:p>
            <a:pPr algn="ctr" fontAlgn="auto">
              <a:spcBef>
                <a:spcPts val="0"/>
              </a:spcBef>
              <a:spcAft>
                <a:spcPts val="0"/>
              </a:spcAft>
              <a:defRPr/>
            </a:pPr>
            <a:r>
              <a:rPr lang="ru-RU"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cs typeface="+mn-cs"/>
              </a:rPr>
              <a:t>25-35 мм.</a:t>
            </a:r>
          </a:p>
        </p:txBody>
      </p:sp>
      <p:sp>
        <p:nvSpPr>
          <p:cNvPr id="6" name="Прямоугольник 5"/>
          <p:cNvSpPr/>
          <p:nvPr/>
        </p:nvSpPr>
        <p:spPr>
          <a:xfrm>
            <a:off x="3929058" y="1855795"/>
            <a:ext cx="911823" cy="246221"/>
          </a:xfrm>
          <a:prstGeom prst="rect">
            <a:avLst/>
          </a:prstGeom>
          <a:noFill/>
        </p:spPr>
        <p:txBody>
          <a:bodyPr>
            <a:spAutoFit/>
          </a:bodyPr>
          <a:lstStyle/>
          <a:p>
            <a:pPr algn="ctr" fontAlgn="auto">
              <a:spcBef>
                <a:spcPts val="0"/>
              </a:spcBef>
              <a:spcAft>
                <a:spcPts val="0"/>
              </a:spcAft>
              <a:defRPr/>
            </a:pPr>
            <a:r>
              <a:rPr lang="ru-RU"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cs typeface="+mn-cs"/>
              </a:rPr>
              <a:t>20 мм.</a:t>
            </a:r>
          </a:p>
        </p:txBody>
      </p:sp>
      <p:cxnSp>
        <p:nvCxnSpPr>
          <p:cNvPr id="9" name="Прямая со стрелкой 8"/>
          <p:cNvCxnSpPr/>
          <p:nvPr/>
        </p:nvCxnSpPr>
        <p:spPr>
          <a:xfrm rot="5400000" flipH="1" flipV="1">
            <a:off x="3571082" y="6287294"/>
            <a:ext cx="5715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3929058" y="6215098"/>
            <a:ext cx="700834" cy="246221"/>
          </a:xfrm>
          <a:prstGeom prst="rect">
            <a:avLst/>
          </a:prstGeom>
          <a:noFill/>
        </p:spPr>
        <p:txBody>
          <a:bodyPr wrap="none">
            <a:spAutoFit/>
          </a:bodyPr>
          <a:lstStyle/>
          <a:p>
            <a:pPr algn="ctr" fontAlgn="auto">
              <a:spcBef>
                <a:spcPts val="0"/>
              </a:spcBef>
              <a:spcAft>
                <a:spcPts val="0"/>
              </a:spcAft>
              <a:defRPr/>
            </a:pPr>
            <a:r>
              <a:rPr lang="ru-RU"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cs typeface="+mn-cs"/>
              </a:rPr>
              <a:t>20 мм.</a:t>
            </a:r>
          </a:p>
        </p:txBody>
      </p:sp>
      <p:cxnSp>
        <p:nvCxnSpPr>
          <p:cNvPr id="11" name="Прямая со стрелкой 10"/>
          <p:cNvCxnSpPr/>
          <p:nvPr/>
        </p:nvCxnSpPr>
        <p:spPr>
          <a:xfrm rot="5400000">
            <a:off x="3642519" y="2069307"/>
            <a:ext cx="4286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V="1">
            <a:off x="1857375" y="4498975"/>
            <a:ext cx="7143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9946" name="Рисунок 21" descr="кат.jpg"/>
          <p:cNvPicPr>
            <a:picLocks noChangeAspect="1"/>
          </p:cNvPicPr>
          <p:nvPr/>
        </p:nvPicPr>
        <p:blipFill>
          <a:blip r:embed="rId2"/>
          <a:srcRect/>
          <a:stretch>
            <a:fillRect/>
          </a:stretch>
        </p:blipFill>
        <p:spPr bwMode="auto">
          <a:xfrm>
            <a:off x="1785938" y="1762125"/>
            <a:ext cx="3660775" cy="4949825"/>
          </a:xfrm>
          <a:prstGeom prst="rect">
            <a:avLst/>
          </a:prstGeom>
          <a:noFill/>
          <a:ln w="9525">
            <a:noFill/>
            <a:miter lim="800000"/>
            <a:headEnd/>
            <a:tailEnd/>
          </a:ln>
        </p:spPr>
      </p:pic>
      <p:sp>
        <p:nvSpPr>
          <p:cNvPr id="14" name="Прямоугольник 13"/>
          <p:cNvSpPr/>
          <p:nvPr/>
        </p:nvSpPr>
        <p:spPr>
          <a:xfrm>
            <a:off x="1500166" y="4140242"/>
            <a:ext cx="1000132" cy="246221"/>
          </a:xfrm>
          <a:prstGeom prst="rect">
            <a:avLst/>
          </a:prstGeom>
          <a:noFill/>
        </p:spPr>
        <p:txBody>
          <a:bodyPr>
            <a:spAutoFit/>
          </a:bodyPr>
          <a:lstStyle/>
          <a:p>
            <a:pPr algn="ctr" fontAlgn="auto">
              <a:spcBef>
                <a:spcPts val="0"/>
              </a:spcBef>
              <a:spcAft>
                <a:spcPts val="0"/>
              </a:spcAft>
              <a:defRPr/>
            </a:pPr>
            <a:r>
              <a:rPr lang="ru-RU"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cs typeface="+mn-cs"/>
              </a:rPr>
              <a:t>30 мм.</a:t>
            </a:r>
          </a:p>
        </p:txBody>
      </p:sp>
      <p:sp>
        <p:nvSpPr>
          <p:cNvPr id="15" name="Прямоугольник 14"/>
          <p:cNvSpPr/>
          <p:nvPr/>
        </p:nvSpPr>
        <p:spPr>
          <a:xfrm>
            <a:off x="3571868" y="1854226"/>
            <a:ext cx="1000132" cy="246221"/>
          </a:xfrm>
          <a:prstGeom prst="rect">
            <a:avLst/>
          </a:prstGeom>
          <a:noFill/>
        </p:spPr>
        <p:txBody>
          <a:bodyPr>
            <a:spAutoFit/>
          </a:bodyPr>
          <a:lstStyle/>
          <a:p>
            <a:pPr algn="ctr" fontAlgn="auto">
              <a:spcBef>
                <a:spcPts val="0"/>
              </a:spcBef>
              <a:spcAft>
                <a:spcPts val="0"/>
              </a:spcAft>
              <a:defRPr/>
            </a:pPr>
            <a:r>
              <a:rPr lang="ru-RU"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cs typeface="+mn-cs"/>
              </a:rPr>
              <a:t>20 мм.</a:t>
            </a:r>
          </a:p>
        </p:txBody>
      </p:sp>
      <p:cxnSp>
        <p:nvCxnSpPr>
          <p:cNvPr id="16" name="Прямая со стрелкой 15"/>
          <p:cNvCxnSpPr/>
          <p:nvPr/>
        </p:nvCxnSpPr>
        <p:spPr>
          <a:xfrm rot="10800000">
            <a:off x="5143500" y="4498975"/>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5072066" y="4214818"/>
            <a:ext cx="857256" cy="246221"/>
          </a:xfrm>
          <a:prstGeom prst="rect">
            <a:avLst/>
          </a:prstGeom>
          <a:noFill/>
        </p:spPr>
        <p:txBody>
          <a:bodyPr>
            <a:spAutoFit/>
          </a:bodyPr>
          <a:lstStyle/>
          <a:p>
            <a:pPr algn="ctr" fontAlgn="auto">
              <a:spcBef>
                <a:spcPts val="0"/>
              </a:spcBef>
              <a:spcAft>
                <a:spcPts val="0"/>
              </a:spcAft>
              <a:defRPr/>
            </a:pPr>
            <a:r>
              <a:rPr lang="ru-RU"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cs typeface="+mn-cs"/>
              </a:rPr>
              <a:t>15 мм.</a:t>
            </a:r>
          </a:p>
        </p:txBody>
      </p:sp>
      <p:cxnSp>
        <p:nvCxnSpPr>
          <p:cNvPr id="18" name="Прямая со стрелкой 17"/>
          <p:cNvCxnSpPr/>
          <p:nvPr/>
        </p:nvCxnSpPr>
        <p:spPr>
          <a:xfrm rot="5400000" flipH="1" flipV="1">
            <a:off x="3713957" y="6428581"/>
            <a:ext cx="2857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3929058" y="6213529"/>
            <a:ext cx="700834" cy="246221"/>
          </a:xfrm>
          <a:prstGeom prst="rect">
            <a:avLst/>
          </a:prstGeom>
          <a:noFill/>
        </p:spPr>
        <p:txBody>
          <a:bodyPr wrap="none">
            <a:spAutoFit/>
          </a:bodyPr>
          <a:lstStyle/>
          <a:p>
            <a:pPr algn="ctr" fontAlgn="auto">
              <a:spcBef>
                <a:spcPts val="0"/>
              </a:spcBef>
              <a:spcAft>
                <a:spcPts val="0"/>
              </a:spcAft>
              <a:defRPr/>
            </a:pPr>
            <a:r>
              <a:rPr lang="ru-RU"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cs typeface="+mn-cs"/>
              </a:rPr>
              <a:t>20 мм.</a:t>
            </a:r>
          </a:p>
        </p:txBody>
      </p:sp>
      <p:cxnSp>
        <p:nvCxnSpPr>
          <p:cNvPr id="20" name="Прямая со стрелкой 19"/>
          <p:cNvCxnSpPr/>
          <p:nvPr/>
        </p:nvCxnSpPr>
        <p:spPr>
          <a:xfrm rot="16200000" flipH="1">
            <a:off x="3510756" y="1713707"/>
            <a:ext cx="2333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1857375" y="4498975"/>
            <a:ext cx="5000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18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6013" y="274638"/>
            <a:ext cx="7570787" cy="1714500"/>
          </a:xfrm>
        </p:spPr>
        <p:txBody>
          <a:bodyPr rtlCol="0">
            <a:normAutofit fontScale="90000"/>
          </a:bodyPr>
          <a:lstStyle/>
          <a:p>
            <a:pPr eaLnBrk="1" fontAlgn="auto" hangingPunct="1">
              <a:spcAft>
                <a:spcPts val="0"/>
              </a:spcAft>
              <a:defRPr/>
            </a:pPr>
            <a:r>
              <a:rPr lang="ky-KG" sz="5400" dirty="0" smtClean="0">
                <a:solidFill>
                  <a:srgbClr val="FF0000"/>
                </a:solidFill>
                <a:latin typeface="Times New Roman" pitchFamily="18" charset="0"/>
                <a:cs typeface="Times New Roman" pitchFamily="18" charset="0"/>
              </a:rPr>
              <a:t/>
            </a:r>
            <a:br>
              <a:rPr lang="ky-KG" sz="5400" dirty="0" smtClean="0">
                <a:solidFill>
                  <a:srgbClr val="FF0000"/>
                </a:solidFill>
                <a:latin typeface="Times New Roman" pitchFamily="18" charset="0"/>
                <a:cs typeface="Times New Roman" pitchFamily="18" charset="0"/>
              </a:rPr>
            </a:br>
            <a:r>
              <a:rPr lang="ky-KG" sz="5400" dirty="0" smtClean="0">
                <a:solidFill>
                  <a:srgbClr val="FF0000"/>
                </a:solidFill>
                <a:latin typeface="Times New Roman" pitchFamily="18" charset="0"/>
                <a:cs typeface="Times New Roman" pitchFamily="18" charset="0"/>
              </a:rPr>
              <a:t>Кептин стилдери</a:t>
            </a:r>
            <a:endParaRPr lang="ru-RU" sz="5400"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a:xfrm>
            <a:off x="684213" y="2492375"/>
            <a:ext cx="8074025" cy="2160588"/>
          </a:xfrm>
        </p:spPr>
        <p:txBody>
          <a:bodyPr rtlCol="0">
            <a:normAutofit/>
          </a:bodyPr>
          <a:lstStyle/>
          <a:p>
            <a:pPr eaLnBrk="1" fontAlgn="auto" hangingPunct="1">
              <a:spcAft>
                <a:spcPts val="0"/>
              </a:spcAft>
              <a:buFont typeface="Arial" pitchFamily="34" charset="0"/>
              <a:buChar char="•"/>
              <a:defRPr/>
            </a:pPr>
            <a:r>
              <a:rPr lang="ky-KG" sz="5400" dirty="0" smtClean="0">
                <a:solidFill>
                  <a:schemeClr val="tx2">
                    <a:lumMod val="60000"/>
                    <a:lumOff val="40000"/>
                  </a:schemeClr>
                </a:solidFill>
                <a:latin typeface="Times New Roman" pitchFamily="18" charset="0"/>
                <a:cs typeface="Times New Roman" pitchFamily="18" charset="0"/>
              </a:rPr>
              <a:t>Иш кагаздарынын стили</a:t>
            </a:r>
            <a:endParaRPr lang="ru-RU" sz="5400" dirty="0">
              <a:solidFill>
                <a:schemeClr val="tx2">
                  <a:lumMod val="60000"/>
                  <a:lumOff val="40000"/>
                </a:schemeClr>
              </a:solidFill>
              <a:latin typeface="Times New Roman" pitchFamily="18" charset="0"/>
              <a:cs typeface="Times New Roman" pitchFamily="18" charset="0"/>
            </a:endParaRPr>
          </a:p>
        </p:txBody>
      </p:sp>
      <p:pic>
        <p:nvPicPr>
          <p:cNvPr id="40964" name="Picture 2"/>
          <p:cNvPicPr>
            <a:picLocks noChangeAspect="1" noChangeArrowheads="1"/>
          </p:cNvPicPr>
          <p:nvPr/>
        </p:nvPicPr>
        <p:blipFill>
          <a:blip r:embed="rId2"/>
          <a:srcRect/>
          <a:stretch>
            <a:fillRect/>
          </a:stretch>
        </p:blipFill>
        <p:spPr bwMode="auto">
          <a:xfrm>
            <a:off x="-107950" y="0"/>
            <a:ext cx="1285875" cy="151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alpha val="23137"/>
          </a:srgbClr>
        </a:solidFill>
        <a:effectLst/>
      </p:bgPr>
    </p:bg>
    <p:spTree>
      <p:nvGrpSpPr>
        <p:cNvPr id="1" name=""/>
        <p:cNvGrpSpPr/>
        <p:nvPr/>
      </p:nvGrpSpPr>
      <p:grpSpPr>
        <a:xfrm>
          <a:off x="0" y="0"/>
          <a:ext cx="0" cy="0"/>
          <a:chOff x="0" y="0"/>
          <a:chExt cx="0" cy="0"/>
        </a:xfrm>
      </p:grpSpPr>
      <p:grpSp>
        <p:nvGrpSpPr>
          <p:cNvPr id="4" name="Группа 3"/>
          <p:cNvGrpSpPr/>
          <p:nvPr/>
        </p:nvGrpSpPr>
        <p:grpSpPr>
          <a:xfrm>
            <a:off x="521561" y="615230"/>
            <a:ext cx="8010879" cy="4829993"/>
            <a:chOff x="1580657" y="812300"/>
            <a:chExt cx="9642300" cy="4608832"/>
          </a:xfrm>
          <a:solidFill>
            <a:schemeClr val="bg2"/>
          </a:solidFill>
        </p:grpSpPr>
        <p:sp>
          <p:nvSpPr>
            <p:cNvPr id="5" name="Прямоугольник 4"/>
            <p:cNvSpPr/>
            <p:nvPr/>
          </p:nvSpPr>
          <p:spPr>
            <a:xfrm>
              <a:off x="2559606" y="812300"/>
              <a:ext cx="2081349" cy="82249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y-KG" sz="1400" b="1" dirty="0">
                  <a:solidFill>
                    <a:schemeClr val="tx1">
                      <a:lumMod val="95000"/>
                      <a:lumOff val="5000"/>
                    </a:schemeClr>
                  </a:solidFill>
                  <a:latin typeface="Times New Roman" panose="02020603050405020304" pitchFamily="18" charset="0"/>
                  <a:cs typeface="Times New Roman" panose="02020603050405020304" pitchFamily="18" charset="0"/>
                </a:rPr>
                <a:t>Кеп стили</a:t>
              </a:r>
              <a:endParaRPr lang="ru-RU" sz="1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603750" y="2169206"/>
              <a:ext cx="1996529" cy="71361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ky-KG" sz="1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fontAlgn="auto">
                <a:spcBef>
                  <a:spcPts val="0"/>
                </a:spcBef>
                <a:spcAft>
                  <a:spcPts val="0"/>
                </a:spcAft>
                <a:defRPr/>
              </a:pPr>
              <a:r>
                <a:rPr lang="ky-KG" sz="1400" b="1" dirty="0">
                  <a:solidFill>
                    <a:schemeClr val="tx1">
                      <a:lumMod val="95000"/>
                      <a:lumOff val="5000"/>
                    </a:schemeClr>
                  </a:solidFill>
                  <a:latin typeface="Times New Roman" panose="02020603050405020304" pitchFamily="18" charset="0"/>
                  <a:cs typeface="Times New Roman" panose="02020603050405020304" pitchFamily="18" charset="0"/>
                </a:rPr>
                <a:t>Оозеки стиль</a:t>
              </a:r>
              <a:endParaRPr lang="ru-RU" sz="1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4071790" y="2124181"/>
              <a:ext cx="2226967" cy="71361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ky-KG" sz="1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fontAlgn="auto">
                <a:spcBef>
                  <a:spcPts val="0"/>
                </a:spcBef>
                <a:spcAft>
                  <a:spcPts val="0"/>
                </a:spcAft>
                <a:defRPr/>
              </a:pPr>
              <a:r>
                <a:rPr lang="ky-KG" sz="1400" b="1" dirty="0">
                  <a:solidFill>
                    <a:schemeClr val="tx1">
                      <a:lumMod val="95000"/>
                      <a:lumOff val="5000"/>
                    </a:schemeClr>
                  </a:solidFill>
                  <a:latin typeface="Times New Roman" panose="02020603050405020304" pitchFamily="18" charset="0"/>
                  <a:cs typeface="Times New Roman" panose="02020603050405020304" pitchFamily="18" charset="0"/>
                </a:rPr>
                <a:t>Жазма стиль</a:t>
              </a:r>
              <a:endParaRPr lang="ru-RU" sz="1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1580657" y="3389471"/>
              <a:ext cx="1996529" cy="44624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ky-KG" sz="1400" b="1" dirty="0">
                  <a:solidFill>
                    <a:schemeClr val="tx1">
                      <a:lumMod val="95000"/>
                      <a:lumOff val="5000"/>
                    </a:schemeClr>
                  </a:solidFill>
                  <a:latin typeface="Times New Roman" panose="02020603050405020304" pitchFamily="18" charset="0"/>
                  <a:cs typeface="Times New Roman" panose="02020603050405020304" pitchFamily="18" charset="0"/>
                </a:rPr>
                <a:t>Диалог, монолог</a:t>
              </a:r>
              <a:endParaRPr lang="ru-RU" sz="1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4343239" y="4073116"/>
              <a:ext cx="2253484" cy="115093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ky-KG" sz="1400" b="1" dirty="0">
                  <a:solidFill>
                    <a:schemeClr val="tx1">
                      <a:lumMod val="95000"/>
                      <a:lumOff val="5000"/>
                    </a:schemeClr>
                  </a:solidFill>
                  <a:latin typeface="Times New Roman" panose="02020603050405020304" pitchFamily="18" charset="0"/>
                  <a:cs typeface="Times New Roman" panose="02020603050405020304" pitchFamily="18" charset="0"/>
                </a:rPr>
                <a:t>Баяндама (доклад), тезис, реферат, илимий макала, кандидаттык жана доктордук иштер</a:t>
              </a:r>
              <a:endParaRPr lang="ru-RU" sz="1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5592276" y="3413640"/>
              <a:ext cx="1663421" cy="42207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y-KG" sz="1400" b="1" dirty="0">
                  <a:solidFill>
                    <a:schemeClr val="tx1">
                      <a:lumMod val="95000"/>
                      <a:lumOff val="5000"/>
                    </a:schemeClr>
                  </a:solidFill>
                  <a:latin typeface="Times New Roman" panose="02020603050405020304" pitchFamily="18" charset="0"/>
                  <a:cs typeface="Times New Roman" panose="02020603050405020304" pitchFamily="18" charset="0"/>
                </a:rPr>
                <a:t>Илимий стиль</a:t>
              </a:r>
              <a:endParaRPr lang="ru-RU" sz="1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5" name="Прямоугольник 14"/>
            <p:cNvSpPr/>
            <p:nvPr/>
          </p:nvSpPr>
          <p:spPr>
            <a:xfrm>
              <a:off x="3787081" y="3391331"/>
              <a:ext cx="1682900" cy="44438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ru-RU" sz="1400" b="1" dirty="0">
                  <a:solidFill>
                    <a:schemeClr val="tx1">
                      <a:lumMod val="95000"/>
                      <a:lumOff val="5000"/>
                    </a:schemeClr>
                  </a:solidFill>
                  <a:latin typeface="Times New Roman" panose="02020603050405020304" pitchFamily="18" charset="0"/>
                  <a:cs typeface="Times New Roman" panose="02020603050405020304" pitchFamily="18" charset="0"/>
                </a:rPr>
                <a:t>К</a:t>
              </a:r>
              <a:r>
                <a:rPr lang="ky-KG" sz="1400" b="1" dirty="0">
                  <a:solidFill>
                    <a:schemeClr val="tx1">
                      <a:lumMod val="95000"/>
                      <a:lumOff val="5000"/>
                    </a:schemeClr>
                  </a:solidFill>
                  <a:latin typeface="Times New Roman" panose="02020603050405020304" pitchFamily="18" charset="0"/>
                  <a:cs typeface="Times New Roman" panose="02020603050405020304" pitchFamily="18" charset="0"/>
                </a:rPr>
                <a:t>өркөм стиль</a:t>
              </a:r>
              <a:endParaRPr lang="ru-RU" sz="1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7390494" y="3438391"/>
              <a:ext cx="1534750" cy="46603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ky-KG" sz="1400" b="1" dirty="0">
                  <a:solidFill>
                    <a:schemeClr val="tx1">
                      <a:lumMod val="95000"/>
                      <a:lumOff val="5000"/>
                    </a:schemeClr>
                  </a:solidFill>
                  <a:latin typeface="Times New Roman" panose="02020603050405020304" pitchFamily="18" charset="0"/>
                  <a:cs typeface="Times New Roman" panose="02020603050405020304" pitchFamily="18" charset="0"/>
                </a:rPr>
                <a:t>Публицисти-калык стиль</a:t>
              </a:r>
              <a:endParaRPr lang="ru-RU" sz="1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8440161" y="927680"/>
              <a:ext cx="2625967" cy="190745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ru-RU" sz="1400" b="1" dirty="0" err="1">
                  <a:solidFill>
                    <a:srgbClr val="C00000"/>
                  </a:solidFill>
                  <a:latin typeface="Times New Roman" panose="02020603050405020304" pitchFamily="18" charset="0"/>
                  <a:cs typeface="Times New Roman" panose="02020603050405020304" pitchFamily="18" charset="0"/>
                </a:rPr>
                <a:t>Расмий</a:t>
              </a:r>
              <a:r>
                <a:rPr lang="ru-RU" sz="1400" b="1" dirty="0">
                  <a:solidFill>
                    <a:srgbClr val="C00000"/>
                  </a:solidFill>
                  <a:latin typeface="Times New Roman" panose="02020603050405020304" pitchFamily="18" charset="0"/>
                  <a:cs typeface="Times New Roman" panose="02020603050405020304" pitchFamily="18" charset="0"/>
                </a:rPr>
                <a:t> </a:t>
              </a:r>
              <a:r>
                <a:rPr lang="ru-RU" sz="1400" b="1" dirty="0" err="1">
                  <a:solidFill>
                    <a:srgbClr val="C00000"/>
                  </a:solidFill>
                  <a:latin typeface="Times New Roman" panose="02020603050405020304" pitchFamily="18" charset="0"/>
                  <a:cs typeface="Times New Roman" panose="02020603050405020304" pitchFamily="18" charset="0"/>
                </a:rPr>
                <a:t>иш</a:t>
              </a:r>
              <a:r>
                <a:rPr lang="ru-RU" sz="1400" b="1" dirty="0">
                  <a:solidFill>
                    <a:srgbClr val="C00000"/>
                  </a:solidFill>
                  <a:latin typeface="Times New Roman" panose="02020603050405020304" pitchFamily="18" charset="0"/>
                  <a:cs typeface="Times New Roman" panose="02020603050405020304" pitchFamily="18" charset="0"/>
                </a:rPr>
                <a:t> </a:t>
              </a:r>
              <a:r>
                <a:rPr lang="ru-RU" sz="1400" b="1" dirty="0" err="1">
                  <a:solidFill>
                    <a:srgbClr val="C00000"/>
                  </a:solidFill>
                  <a:latin typeface="Times New Roman" panose="02020603050405020304" pitchFamily="18" charset="0"/>
                  <a:cs typeface="Times New Roman" panose="02020603050405020304" pitchFamily="18" charset="0"/>
                </a:rPr>
                <a:t>кагаздары</a:t>
              </a:r>
              <a:r>
                <a:rPr lang="ru-RU" sz="1400" b="1" dirty="0">
                  <a:solidFill>
                    <a:schemeClr val="tx1">
                      <a:lumMod val="95000"/>
                      <a:lumOff val="5000"/>
                    </a:schemeClr>
                  </a:solidFill>
                  <a:latin typeface="Times New Roman" panose="02020603050405020304" pitchFamily="18" charset="0"/>
                  <a:cs typeface="Times New Roman" panose="02020603050405020304" pitchFamily="18" charset="0"/>
                </a:rPr>
                <a:t>: </a:t>
              </a:r>
            </a:p>
            <a:p>
              <a:pPr algn="ctr" fontAlgn="auto">
                <a:spcBef>
                  <a:spcPts val="0"/>
                </a:spcBef>
                <a:spcAft>
                  <a:spcPts val="0"/>
                </a:spcAft>
                <a:defRPr/>
              </a:pP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уюштуруу-тескөө</a:t>
              </a:r>
              <a:endParaRPr lang="ru-RU" sz="1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fontAlgn="auto">
                <a:spcBef>
                  <a:spcPts val="0"/>
                </a:spcBef>
                <a:spcAft>
                  <a:spcPts val="0"/>
                </a:spcAft>
                <a:defRPr/>
              </a:pP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иш</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кагаздары</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өкмөт</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жана</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мамлекет</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тарабынан</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кабыл</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алынган</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p>
            <a:p>
              <a:pPr algn="ctr" fontAlgn="auto">
                <a:spcBef>
                  <a:spcPts val="0"/>
                </a:spcBef>
                <a:spcAft>
                  <a:spcPts val="0"/>
                </a:spcAft>
                <a:defRPr/>
              </a:pP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иш</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кагаздар</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p>
            <a:p>
              <a:pPr algn="ctr" fontAlgn="auto">
                <a:spcBef>
                  <a:spcPts val="0"/>
                </a:spcBef>
                <a:spcAft>
                  <a:spcPts val="0"/>
                </a:spcAft>
                <a:defRPr/>
              </a:pP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мыйзам</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жарлык</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p>
            <a:p>
              <a:pPr algn="ctr" fontAlgn="auto">
                <a:spcBef>
                  <a:spcPts val="0"/>
                </a:spcBef>
                <a:spcAft>
                  <a:spcPts val="0"/>
                </a:spcAft>
                <a:defRPr/>
              </a:pP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кодекс,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токтом</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ж.б</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cxnSp>
          <p:nvCxnSpPr>
            <p:cNvPr id="23" name="Прямая соединительная линия 22"/>
            <p:cNvCxnSpPr/>
            <p:nvPr/>
          </p:nvCxnSpPr>
          <p:spPr>
            <a:xfrm>
              <a:off x="2494508" y="2878226"/>
              <a:ext cx="16071" cy="486568"/>
            </a:xfrm>
            <a:prstGeom prst="line">
              <a:avLst/>
            </a:prstGeom>
            <a:grpFill/>
          </p:spPr>
          <p:style>
            <a:lnRef idx="3">
              <a:schemeClr val="accent1"/>
            </a:lnRef>
            <a:fillRef idx="0">
              <a:schemeClr val="accent1"/>
            </a:fillRef>
            <a:effectRef idx="2">
              <a:schemeClr val="accent1"/>
            </a:effectRef>
            <a:fontRef idx="minor">
              <a:schemeClr val="tx1"/>
            </a:fontRef>
          </p:style>
        </p:cxnSp>
        <p:cxnSp>
          <p:nvCxnSpPr>
            <p:cNvPr id="26" name="Прямая соединительная линия 25"/>
            <p:cNvCxnSpPr>
              <a:endCxn id="9" idx="0"/>
            </p:cNvCxnSpPr>
            <p:nvPr/>
          </p:nvCxnSpPr>
          <p:spPr>
            <a:xfrm>
              <a:off x="4071790" y="1634791"/>
              <a:ext cx="1113484" cy="489390"/>
            </a:xfrm>
            <a:prstGeom prst="line">
              <a:avLst/>
            </a:prstGeom>
            <a:grpFill/>
          </p:spPr>
          <p:style>
            <a:lnRef idx="3">
              <a:schemeClr val="accent1"/>
            </a:lnRef>
            <a:fillRef idx="0">
              <a:schemeClr val="accent1"/>
            </a:fillRef>
            <a:effectRef idx="2">
              <a:schemeClr val="accent1"/>
            </a:effectRef>
            <a:fontRef idx="minor">
              <a:schemeClr val="tx1"/>
            </a:fontRef>
          </p:style>
        </p:cxnSp>
        <p:cxnSp>
          <p:nvCxnSpPr>
            <p:cNvPr id="27" name="Прямая соединительная линия 26"/>
            <p:cNvCxnSpPr/>
            <p:nvPr/>
          </p:nvCxnSpPr>
          <p:spPr>
            <a:xfrm>
              <a:off x="4408769" y="2835140"/>
              <a:ext cx="0" cy="529654"/>
            </a:xfrm>
            <a:prstGeom prst="line">
              <a:avLst/>
            </a:prstGeom>
            <a:grpFill/>
          </p:spPr>
          <p:style>
            <a:lnRef idx="3">
              <a:schemeClr val="accent1"/>
            </a:lnRef>
            <a:fillRef idx="0">
              <a:schemeClr val="accent1"/>
            </a:fillRef>
            <a:effectRef idx="2">
              <a:schemeClr val="accent1"/>
            </a:effectRef>
            <a:fontRef idx="minor">
              <a:schemeClr val="tx1"/>
            </a:fontRef>
          </p:style>
        </p:cxnSp>
        <p:sp>
          <p:nvSpPr>
            <p:cNvPr id="32" name="Прямоугольник 31"/>
            <p:cNvSpPr/>
            <p:nvPr/>
          </p:nvSpPr>
          <p:spPr>
            <a:xfrm>
              <a:off x="9085798" y="3875140"/>
              <a:ext cx="2061258" cy="154599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ky-KG" sz="1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fontAlgn="auto">
                <a:spcBef>
                  <a:spcPts val="0"/>
                </a:spcBef>
                <a:spcAft>
                  <a:spcPts val="0"/>
                </a:spcAft>
                <a:defRPr/>
              </a:pPr>
              <a:r>
                <a:rPr lang="ky-KG" sz="1400" b="1" dirty="0">
                  <a:solidFill>
                    <a:srgbClr val="C00000"/>
                  </a:solidFill>
                  <a:latin typeface="Times New Roman" panose="02020603050405020304" pitchFamily="18" charset="0"/>
                  <a:cs typeface="Times New Roman" panose="02020603050405020304" pitchFamily="18" charset="0"/>
                </a:rPr>
                <a:t>Расмий эмес  </a:t>
              </a:r>
            </a:p>
            <a:p>
              <a:pPr algn="ctr" fontAlgn="auto">
                <a:spcBef>
                  <a:spcPts val="0"/>
                </a:spcBef>
                <a:spcAft>
                  <a:spcPts val="0"/>
                </a:spcAft>
                <a:defRPr/>
              </a:pPr>
              <a:r>
                <a:rPr lang="ky-KG" sz="1400" b="1" dirty="0">
                  <a:solidFill>
                    <a:srgbClr val="C00000"/>
                  </a:solidFill>
                  <a:latin typeface="Times New Roman" panose="02020603050405020304" pitchFamily="18" charset="0"/>
                  <a:cs typeface="Times New Roman" panose="02020603050405020304" pitchFamily="18" charset="0"/>
                </a:rPr>
                <a:t>иш кагаздары: </a:t>
              </a:r>
            </a:p>
            <a:p>
              <a:pPr algn="ctr" fontAlgn="auto">
                <a:spcBef>
                  <a:spcPts val="0"/>
                </a:spcBef>
                <a:spcAft>
                  <a:spcPts val="0"/>
                </a:spcAft>
                <a:defRPr/>
              </a:pPr>
              <a:r>
                <a:rPr lang="ky-KG" sz="800" dirty="0">
                  <a:solidFill>
                    <a:schemeClr val="tx1">
                      <a:lumMod val="95000"/>
                      <a:lumOff val="5000"/>
                    </a:schemeClr>
                  </a:solidFill>
                  <a:latin typeface="Times New Roman" panose="02020603050405020304" pitchFamily="18" charset="0"/>
                  <a:cs typeface="Times New Roman" panose="02020603050405020304" pitchFamily="18" charset="0"/>
                </a:rPr>
                <a:t>(өздүк иш кагаздары жарандар тарабынан даярдалат</a:t>
              </a:r>
              <a:r>
                <a:rPr lang="ky-KG" sz="1400" dirty="0">
                  <a:solidFill>
                    <a:schemeClr val="tx1">
                      <a:lumMod val="95000"/>
                      <a:lumOff val="5000"/>
                    </a:schemeClr>
                  </a:solidFill>
                  <a:latin typeface="Times New Roman" panose="02020603050405020304" pitchFamily="18" charset="0"/>
                  <a:cs typeface="Times New Roman" panose="02020603050405020304" pitchFamily="18" charset="0"/>
                </a:rPr>
                <a:t>) </a:t>
              </a:r>
            </a:p>
            <a:p>
              <a:pPr algn="ctr" fontAlgn="auto">
                <a:spcBef>
                  <a:spcPts val="0"/>
                </a:spcBef>
                <a:spcAft>
                  <a:spcPts val="0"/>
                </a:spcAft>
                <a:defRPr/>
              </a:pPr>
              <a:r>
                <a:rPr lang="ky-KG" sz="1400" dirty="0">
                  <a:solidFill>
                    <a:schemeClr val="tx1">
                      <a:lumMod val="95000"/>
                      <a:lumOff val="5000"/>
                    </a:schemeClr>
                  </a:solidFill>
                  <a:latin typeface="Times New Roman" panose="02020603050405020304" pitchFamily="18" charset="0"/>
                  <a:cs typeface="Times New Roman" panose="02020603050405020304" pitchFamily="18" charset="0"/>
                </a:rPr>
                <a:t>арыз, билдирүү, өмүр баян, чакыруу, тил кат, мүнөздөмө ж.б.</a:t>
              </a:r>
            </a:p>
            <a:p>
              <a:pPr algn="ctr" fontAlgn="auto">
                <a:spcBef>
                  <a:spcPts val="0"/>
                </a:spcBef>
                <a:spcAft>
                  <a:spcPts val="0"/>
                </a:spcAft>
                <a:defRPr/>
              </a:pPr>
              <a:endParaRPr lang="ru-RU" sz="1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cxnSp>
          <p:nvCxnSpPr>
            <p:cNvPr id="33" name="Прямая соединительная линия 32"/>
            <p:cNvCxnSpPr/>
            <p:nvPr/>
          </p:nvCxnSpPr>
          <p:spPr>
            <a:xfrm flipH="1">
              <a:off x="3055900" y="1634791"/>
              <a:ext cx="289557" cy="489390"/>
            </a:xfrm>
            <a:prstGeom prst="line">
              <a:avLst/>
            </a:prstGeom>
            <a:grpFill/>
          </p:spPr>
          <p:style>
            <a:lnRef idx="3">
              <a:schemeClr val="accent1"/>
            </a:lnRef>
            <a:fillRef idx="0">
              <a:schemeClr val="accent1"/>
            </a:fillRef>
            <a:effectRef idx="2">
              <a:schemeClr val="accent1"/>
            </a:effectRef>
            <a:fontRef idx="minor">
              <a:schemeClr val="tx1"/>
            </a:fontRef>
          </p:style>
        </p:cxnSp>
        <p:sp>
          <p:nvSpPr>
            <p:cNvPr id="35" name="Прямоугольник 34"/>
            <p:cNvSpPr/>
            <p:nvPr/>
          </p:nvSpPr>
          <p:spPr>
            <a:xfrm>
              <a:off x="9139813" y="3364794"/>
              <a:ext cx="2083144" cy="470917"/>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ky-KG" sz="1400" b="1" dirty="0">
                  <a:solidFill>
                    <a:srgbClr val="C00000"/>
                  </a:solidFill>
                  <a:latin typeface="Times New Roman" panose="02020603050405020304" pitchFamily="18" charset="0"/>
                  <a:cs typeface="Times New Roman" panose="02020603050405020304" pitchFamily="18" charset="0"/>
                </a:rPr>
                <a:t>Расмий-иштиктүү стиль</a:t>
              </a:r>
              <a:endParaRPr lang="ru-RU" sz="1400" dirty="0">
                <a:solidFill>
                  <a:srgbClr val="C00000"/>
                </a:solidFill>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ru-RU" sz="1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7" name="Прямоугольник 36"/>
            <p:cNvSpPr/>
            <p:nvPr/>
          </p:nvSpPr>
          <p:spPr>
            <a:xfrm>
              <a:off x="6701479" y="4179267"/>
              <a:ext cx="2223765" cy="99798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ky-KG" sz="1400" b="1" dirty="0">
                  <a:solidFill>
                    <a:schemeClr val="tx1">
                      <a:lumMod val="95000"/>
                      <a:lumOff val="5000"/>
                    </a:schemeClr>
                  </a:solidFill>
                  <a:latin typeface="Times New Roman" panose="02020603050405020304" pitchFamily="18" charset="0"/>
                  <a:cs typeface="Times New Roman" panose="02020603050405020304" pitchFamily="18" charset="0"/>
                </a:rPr>
                <a:t>Интервью, макала, репортаж, портреттик очерк, новелла ж.б.</a:t>
              </a:r>
              <a:endParaRPr lang="ru-RU" sz="1400" b="1"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fontAlgn="auto">
                <a:spcBef>
                  <a:spcPts val="0"/>
                </a:spcBef>
                <a:spcAft>
                  <a:spcPts val="0"/>
                </a:spcAft>
                <a:defRPr/>
              </a:pP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t>
              </a:r>
            </a:p>
            <a:p>
              <a:pPr algn="ctr" fontAlgn="auto">
                <a:spcBef>
                  <a:spcPts val="0"/>
                </a:spcBef>
                <a:spcAft>
                  <a:spcPts val="0"/>
                </a:spcAft>
                <a:defRPr/>
              </a:pPr>
              <a:endParaRPr lang="ru-RU" sz="1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8" name="Прямоугольник 37"/>
            <p:cNvSpPr/>
            <p:nvPr/>
          </p:nvSpPr>
          <p:spPr>
            <a:xfrm>
              <a:off x="1929158" y="4221038"/>
              <a:ext cx="2253484" cy="99798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y-KG" sz="1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ky-KG" sz="1400" b="1" dirty="0">
                  <a:solidFill>
                    <a:schemeClr val="tx1">
                      <a:lumMod val="95000"/>
                      <a:lumOff val="5000"/>
                    </a:schemeClr>
                  </a:solidFill>
                  <a:latin typeface="Times New Roman" panose="02020603050405020304" pitchFamily="18" charset="0"/>
                  <a:cs typeface="Times New Roman" panose="02020603050405020304" pitchFamily="18" charset="0"/>
                </a:rPr>
                <a:t>Роман, повесть, аңгеме, ыр, поэма, тамсил, драма, комедия, трагедия ж.б. </a:t>
              </a:r>
              <a:endParaRPr lang="ru-RU" sz="1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pSp>
      <p:cxnSp>
        <p:nvCxnSpPr>
          <p:cNvPr id="57" name="Прямая соединительная линия 56"/>
          <p:cNvCxnSpPr>
            <a:stCxn id="9" idx="2"/>
          </p:cNvCxnSpPr>
          <p:nvPr/>
        </p:nvCxnSpPr>
        <p:spPr>
          <a:xfrm>
            <a:off x="3516313" y="2738438"/>
            <a:ext cx="728662" cy="552450"/>
          </a:xfrm>
          <a:prstGeom prst="line">
            <a:avLst/>
          </a:prstGeom>
          <a:solidFill>
            <a:schemeClr val="bg2"/>
          </a:solidFill>
        </p:spPr>
        <p:style>
          <a:lnRef idx="3">
            <a:schemeClr val="accent1"/>
          </a:lnRef>
          <a:fillRef idx="0">
            <a:schemeClr val="accent1"/>
          </a:fillRef>
          <a:effectRef idx="2">
            <a:schemeClr val="accent1"/>
          </a:effectRef>
          <a:fontRef idx="minor">
            <a:schemeClr val="tx1"/>
          </a:fontRef>
        </p:style>
      </p:cxnSp>
      <p:cxnSp>
        <p:nvCxnSpPr>
          <p:cNvPr id="59" name="Прямая соединительная линия 58"/>
          <p:cNvCxnSpPr/>
          <p:nvPr/>
        </p:nvCxnSpPr>
        <p:spPr>
          <a:xfrm>
            <a:off x="4092575" y="2763838"/>
            <a:ext cx="1614488" cy="581025"/>
          </a:xfrm>
          <a:prstGeom prst="line">
            <a:avLst/>
          </a:prstGeom>
          <a:solidFill>
            <a:schemeClr val="bg2"/>
          </a:solidFill>
        </p:spPr>
        <p:style>
          <a:lnRef idx="3">
            <a:schemeClr val="accent1"/>
          </a:lnRef>
          <a:fillRef idx="0">
            <a:schemeClr val="accent1"/>
          </a:fillRef>
          <a:effectRef idx="2">
            <a:schemeClr val="accent1"/>
          </a:effectRef>
          <a:fontRef idx="minor">
            <a:schemeClr val="tx1"/>
          </a:fontRef>
        </p:style>
      </p:cxnSp>
      <p:cxnSp>
        <p:nvCxnSpPr>
          <p:cNvPr id="62" name="Прямая соединительная линия 61"/>
          <p:cNvCxnSpPr/>
          <p:nvPr/>
        </p:nvCxnSpPr>
        <p:spPr>
          <a:xfrm>
            <a:off x="4454525" y="2684463"/>
            <a:ext cx="2763838" cy="528637"/>
          </a:xfrm>
          <a:prstGeom prst="line">
            <a:avLst/>
          </a:prstGeom>
          <a:solidFill>
            <a:schemeClr val="bg2"/>
          </a:solidFill>
        </p:spPr>
        <p:style>
          <a:lnRef idx="3">
            <a:schemeClr val="accent1"/>
          </a:lnRef>
          <a:fillRef idx="0">
            <a:schemeClr val="accent1"/>
          </a:fillRef>
          <a:effectRef idx="2">
            <a:schemeClr val="accent1"/>
          </a:effectRef>
          <a:fontRef idx="minor">
            <a:schemeClr val="tx1"/>
          </a:fontRef>
        </p:style>
      </p:cxnSp>
      <p:cxnSp>
        <p:nvCxnSpPr>
          <p:cNvPr id="69" name="Прямая соединительная линия 68"/>
          <p:cNvCxnSpPr>
            <a:endCxn id="35" idx="0"/>
          </p:cNvCxnSpPr>
          <p:nvPr/>
        </p:nvCxnSpPr>
        <p:spPr>
          <a:xfrm>
            <a:off x="7602538" y="2776538"/>
            <a:ext cx="65087" cy="514350"/>
          </a:xfrm>
          <a:prstGeom prst="line">
            <a:avLst/>
          </a:prstGeom>
          <a:solidFill>
            <a:schemeClr val="bg2"/>
          </a:solidFill>
        </p:spPr>
        <p:style>
          <a:lnRef idx="3">
            <a:schemeClr val="accent1"/>
          </a:lnRef>
          <a:fillRef idx="0">
            <a:schemeClr val="accent1"/>
          </a:fillRef>
          <a:effectRef idx="2">
            <a:schemeClr val="accent1"/>
          </a:effectRef>
          <a:fontRef idx="minor">
            <a:schemeClr val="tx1"/>
          </a:fontRef>
        </p:style>
      </p:cxnSp>
      <p:cxnSp>
        <p:nvCxnSpPr>
          <p:cNvPr id="78" name="Прямая соединительная линия 77"/>
          <p:cNvCxnSpPr>
            <a:endCxn id="38" idx="0"/>
          </p:cNvCxnSpPr>
          <p:nvPr/>
        </p:nvCxnSpPr>
        <p:spPr>
          <a:xfrm flipH="1">
            <a:off x="1747838" y="3783013"/>
            <a:ext cx="842962" cy="404812"/>
          </a:xfrm>
          <a:prstGeom prst="line">
            <a:avLst/>
          </a:prstGeom>
          <a:solidFill>
            <a:schemeClr val="bg2"/>
          </a:solidFill>
        </p:spPr>
        <p:style>
          <a:lnRef idx="3">
            <a:schemeClr val="accent1"/>
          </a:lnRef>
          <a:fillRef idx="0">
            <a:schemeClr val="accent1"/>
          </a:fillRef>
          <a:effectRef idx="2">
            <a:schemeClr val="accent1"/>
          </a:effectRef>
          <a:fontRef idx="minor">
            <a:schemeClr val="tx1"/>
          </a:fontRef>
        </p:style>
      </p:cxnSp>
      <p:cxnSp>
        <p:nvCxnSpPr>
          <p:cNvPr id="80" name="Прямая соединительная линия 79"/>
          <p:cNvCxnSpPr/>
          <p:nvPr/>
        </p:nvCxnSpPr>
        <p:spPr>
          <a:xfrm flipH="1">
            <a:off x="4092575" y="3824288"/>
            <a:ext cx="320675" cy="217487"/>
          </a:xfrm>
          <a:prstGeom prst="line">
            <a:avLst/>
          </a:prstGeom>
          <a:solidFill>
            <a:schemeClr val="bg2"/>
          </a:solidFill>
        </p:spPr>
        <p:style>
          <a:lnRef idx="3">
            <a:schemeClr val="accent1"/>
          </a:lnRef>
          <a:fillRef idx="0">
            <a:schemeClr val="accent1"/>
          </a:fillRef>
          <a:effectRef idx="2">
            <a:schemeClr val="accent1"/>
          </a:effectRef>
          <a:fontRef idx="minor">
            <a:schemeClr val="tx1"/>
          </a:fontRef>
        </p:style>
      </p:cxnSp>
      <p:cxnSp>
        <p:nvCxnSpPr>
          <p:cNvPr id="90" name="Прямая соединительная линия 89"/>
          <p:cNvCxnSpPr/>
          <p:nvPr/>
        </p:nvCxnSpPr>
        <p:spPr>
          <a:xfrm flipH="1">
            <a:off x="5986463" y="3892550"/>
            <a:ext cx="0" cy="185738"/>
          </a:xfrm>
          <a:prstGeom prst="line">
            <a:avLst/>
          </a:prstGeom>
          <a:solidFill>
            <a:schemeClr val="bg2"/>
          </a:solidFill>
        </p:spPr>
        <p:style>
          <a:lnRef idx="3">
            <a:schemeClr val="accent1"/>
          </a:lnRef>
          <a:fillRef idx="0">
            <a:schemeClr val="accent1"/>
          </a:fillRef>
          <a:effectRef idx="2">
            <a:schemeClr val="accent1"/>
          </a:effectRef>
          <a:fontRef idx="minor">
            <a:schemeClr val="tx1"/>
          </a:fontRef>
        </p:style>
      </p:cxnSp>
      <p:cxnSp>
        <p:nvCxnSpPr>
          <p:cNvPr id="93" name="Прямая соединительная линия 92"/>
          <p:cNvCxnSpPr>
            <a:stCxn id="35" idx="2"/>
          </p:cNvCxnSpPr>
          <p:nvPr/>
        </p:nvCxnSpPr>
        <p:spPr>
          <a:xfrm>
            <a:off x="7667625" y="3783013"/>
            <a:ext cx="0" cy="150812"/>
          </a:xfrm>
          <a:prstGeom prst="line">
            <a:avLst/>
          </a:prstGeom>
          <a:solidFill>
            <a:schemeClr val="bg2"/>
          </a:solidFill>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12000"/>
          </a:schemeClr>
        </a:solidFill>
        <a:effectLst/>
      </p:bgPr>
    </p:bg>
    <p:spTree>
      <p:nvGrpSpPr>
        <p:cNvPr id="1" name=""/>
        <p:cNvGrpSpPr/>
        <p:nvPr/>
      </p:nvGrpSpPr>
      <p:grpSpPr>
        <a:xfrm>
          <a:off x="0" y="0"/>
          <a:ext cx="0" cy="0"/>
          <a:chOff x="0" y="0"/>
          <a:chExt cx="0" cy="0"/>
        </a:xfrm>
      </p:grpSpPr>
      <p:sp>
        <p:nvSpPr>
          <p:cNvPr id="43010" name="Заголовок 1"/>
          <p:cNvSpPr>
            <a:spLocks noGrp="1"/>
          </p:cNvSpPr>
          <p:nvPr>
            <p:ph type="title"/>
          </p:nvPr>
        </p:nvSpPr>
        <p:spPr/>
        <p:txBody>
          <a:bodyPr/>
          <a:lstStyle/>
          <a:p>
            <a:pPr eaLnBrk="1" hangingPunct="1"/>
            <a:r>
              <a:rPr lang="ky-KG" smtClean="0">
                <a:solidFill>
                  <a:srgbClr val="C00000"/>
                </a:solidFill>
                <a:latin typeface="Times New Roman" pitchFamily="18" charset="0"/>
                <a:cs typeface="Times New Roman" pitchFamily="18" charset="0"/>
              </a:rPr>
              <a:t>Иш кагаздарынын стили</a:t>
            </a:r>
            <a:endParaRPr lang="ru-RU" smtClean="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a:solidFill>
            <a:schemeClr val="tx2">
              <a:lumMod val="20000"/>
              <a:lumOff val="80000"/>
              <a:alpha val="53000"/>
            </a:schemeClr>
          </a:solidFill>
        </p:spPr>
        <p:txBody>
          <a:bodyPr rtlCol="0">
            <a:normAutofit/>
          </a:bodyPr>
          <a:lstStyle/>
          <a:p>
            <a:pPr eaLnBrk="1" fontAlgn="auto" hangingPunct="1">
              <a:spcAft>
                <a:spcPts val="0"/>
              </a:spcAft>
              <a:buFont typeface="Arial" pitchFamily="34" charset="0"/>
              <a:buChar char="•"/>
              <a:defRPr/>
            </a:pPr>
            <a:r>
              <a:rPr lang="ky-KG" dirty="0">
                <a:solidFill>
                  <a:schemeClr val="tx2"/>
                </a:solidFill>
                <a:latin typeface="Times New Roman" pitchFamily="18" charset="0"/>
                <a:cs typeface="Times New Roman" pitchFamily="18" charset="0"/>
              </a:rPr>
              <a:t>и</a:t>
            </a:r>
            <a:r>
              <a:rPr lang="ky-KG" dirty="0" smtClean="0">
                <a:solidFill>
                  <a:schemeClr val="tx2"/>
                </a:solidFill>
                <a:latin typeface="Times New Roman" pitchFamily="18" charset="0"/>
                <a:cs typeface="Times New Roman" pitchFamily="18" charset="0"/>
              </a:rPr>
              <a:t>ш кагаздарында </a:t>
            </a:r>
            <a:r>
              <a:rPr lang="ky-KG" dirty="0">
                <a:solidFill>
                  <a:schemeClr val="tx2"/>
                </a:solidFill>
                <a:latin typeface="Times New Roman" pitchFamily="18" charset="0"/>
                <a:cs typeface="Times New Roman" pitchFamily="18" charset="0"/>
              </a:rPr>
              <a:t>көркөм  сөз  </a:t>
            </a:r>
            <a:r>
              <a:rPr lang="ky-KG" dirty="0" smtClean="0">
                <a:solidFill>
                  <a:schemeClr val="tx2"/>
                </a:solidFill>
                <a:latin typeface="Times New Roman" pitchFamily="18" charset="0"/>
                <a:cs typeface="Times New Roman" pitchFamily="18" charset="0"/>
              </a:rPr>
              <a:t>каражаттары, диалектилик сөздөр, фразеологиялык айкаштар, архаизм жана тарыхый сөздөр, </a:t>
            </a:r>
            <a:r>
              <a:rPr lang="ky-KG" dirty="0" err="1" smtClean="0">
                <a:solidFill>
                  <a:schemeClr val="tx2"/>
                </a:solidFill>
                <a:latin typeface="Times New Roman" pitchFamily="18" charset="0"/>
                <a:cs typeface="Times New Roman" pitchFamily="18" charset="0"/>
              </a:rPr>
              <a:t>жаргондор</a:t>
            </a:r>
            <a:r>
              <a:rPr lang="ky-KG" dirty="0" smtClean="0">
                <a:solidFill>
                  <a:schemeClr val="tx2"/>
                </a:solidFill>
                <a:latin typeface="Times New Roman" pitchFamily="18" charset="0"/>
                <a:cs typeface="Times New Roman" pitchFamily="18" charset="0"/>
              </a:rPr>
              <a:t> колдонулбайт;</a:t>
            </a:r>
          </a:p>
          <a:p>
            <a:pPr eaLnBrk="1" fontAlgn="auto" hangingPunct="1">
              <a:spcAft>
                <a:spcPts val="0"/>
              </a:spcAft>
              <a:buFont typeface="Arial" pitchFamily="34" charset="0"/>
              <a:buChar char="•"/>
              <a:defRPr/>
            </a:pPr>
            <a:r>
              <a:rPr lang="ky-KG" dirty="0">
                <a:solidFill>
                  <a:schemeClr val="tx2"/>
                </a:solidFill>
                <a:latin typeface="Times New Roman" pitchFamily="18" charset="0"/>
                <a:cs typeface="Times New Roman" pitchFamily="18" charset="0"/>
              </a:rPr>
              <a:t>с</a:t>
            </a:r>
            <a:r>
              <a:rPr lang="ky-KG" dirty="0" smtClean="0">
                <a:solidFill>
                  <a:schemeClr val="tx2"/>
                </a:solidFill>
                <a:latin typeface="Times New Roman" pitchFamily="18" charset="0"/>
                <a:cs typeface="Times New Roman" pitchFamily="18" charset="0"/>
              </a:rPr>
              <a:t>өздөр түз маанисинде гана колдонулат;</a:t>
            </a:r>
          </a:p>
          <a:p>
            <a:pPr eaLnBrk="1" fontAlgn="auto" hangingPunct="1">
              <a:spcAft>
                <a:spcPts val="0"/>
              </a:spcAft>
              <a:buFont typeface="Arial" pitchFamily="34" charset="0"/>
              <a:buChar char="•"/>
              <a:defRPr/>
            </a:pPr>
            <a:r>
              <a:rPr lang="ky-KG" dirty="0">
                <a:solidFill>
                  <a:schemeClr val="tx2"/>
                </a:solidFill>
                <a:latin typeface="Times New Roman" pitchFamily="18" charset="0"/>
                <a:cs typeface="Times New Roman" pitchFamily="18" charset="0"/>
              </a:rPr>
              <a:t>т</a:t>
            </a:r>
            <a:r>
              <a:rPr lang="ky-KG" dirty="0" smtClean="0">
                <a:solidFill>
                  <a:schemeClr val="tx2"/>
                </a:solidFill>
                <a:latin typeface="Times New Roman" pitchFamily="18" charset="0"/>
                <a:cs typeface="Times New Roman" pitchFamily="18" charset="0"/>
              </a:rPr>
              <a:t>екст так, кыска, сабаттуу жазылып, жөнөкөй сүйлөмдөрдөн түзүлүшү керек.</a:t>
            </a:r>
            <a:endParaRPr lang="ru-RU"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450" y="115888"/>
            <a:ext cx="7653338" cy="433387"/>
          </a:xfrm>
          <a:solidFill>
            <a:srgbClr val="FFFF00">
              <a:alpha val="26000"/>
            </a:srgbClr>
          </a:solidFill>
        </p:spPr>
        <p:txBody>
          <a:bodyPr rtlCol="0">
            <a:normAutofit fontScale="90000"/>
          </a:bodyPr>
          <a:lstStyle/>
          <a:p>
            <a:pPr eaLnBrk="1" fontAlgn="auto" hangingPunct="1">
              <a:spcAft>
                <a:spcPts val="0"/>
              </a:spcAft>
              <a:defRPr/>
            </a:pPr>
            <a:r>
              <a:rPr lang="ky-KG" sz="2000" b="1" dirty="0" smtClean="0">
                <a:solidFill>
                  <a:srgbClr val="C00000"/>
                </a:solidFill>
                <a:latin typeface="Times New Roman" pitchFamily="18" charset="0"/>
                <a:cs typeface="Times New Roman" pitchFamily="18" charset="0"/>
              </a:rPr>
              <a:t>«</a:t>
            </a:r>
            <a:r>
              <a:rPr lang="ky-KG" sz="1600" b="1" dirty="0" smtClean="0">
                <a:solidFill>
                  <a:srgbClr val="C00000"/>
                </a:solidFill>
                <a:latin typeface="Times New Roman" pitchFamily="18" charset="0"/>
                <a:cs typeface="Times New Roman" pitchFamily="18" charset="0"/>
              </a:rPr>
              <a:t>КЫРГЫЗ РЕСПУБЛИКАСЫНЫН МАМЛЕКЕТТИК ТИЛИ ЖӨНҮНДӨ» МЫЙЗАМЫ</a:t>
            </a:r>
            <a:endParaRPr lang="ru-RU" sz="1600" b="1" dirty="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a:xfrm>
            <a:off x="179388" y="692150"/>
            <a:ext cx="8943975" cy="5832475"/>
          </a:xfrm>
          <a:solidFill>
            <a:schemeClr val="tx2">
              <a:lumMod val="40000"/>
              <a:lumOff val="60000"/>
              <a:alpha val="39000"/>
            </a:schemeClr>
          </a:solidFill>
        </p:spPr>
        <p:txBody>
          <a:bodyPr rtlCol="0">
            <a:normAutofit fontScale="25000" lnSpcReduction="20000"/>
          </a:bodyPr>
          <a:lstStyle/>
          <a:p>
            <a:pPr algn="just" eaLnBrk="1" fontAlgn="auto" hangingPunct="1">
              <a:spcAft>
                <a:spcPts val="0"/>
              </a:spcAft>
              <a:buFont typeface="Arial" pitchFamily="34" charset="0"/>
              <a:buChar char="•"/>
              <a:defRPr/>
            </a:pPr>
            <a:endParaRPr lang="ky-KG" sz="5600" b="1" dirty="0" smtClean="0">
              <a:solidFill>
                <a:srgbClr val="002060"/>
              </a:solidFill>
              <a:latin typeface="Times New Roman" pitchFamily="18" charset="0"/>
              <a:cs typeface="Times New Roman" pitchFamily="18" charset="0"/>
            </a:endParaRPr>
          </a:p>
          <a:p>
            <a:pPr algn="just" eaLnBrk="1" fontAlgn="auto" hangingPunct="1">
              <a:spcAft>
                <a:spcPts val="0"/>
              </a:spcAft>
              <a:buFont typeface="Arial" pitchFamily="34" charset="0"/>
              <a:buChar char="•"/>
              <a:defRPr/>
            </a:pPr>
            <a:r>
              <a:rPr lang="ky-KG" sz="5600" b="1" dirty="0" smtClean="0">
                <a:solidFill>
                  <a:srgbClr val="002060"/>
                </a:solidFill>
                <a:latin typeface="Times New Roman" pitchFamily="18" charset="0"/>
                <a:cs typeface="Times New Roman" pitchFamily="18" charset="0"/>
              </a:rPr>
              <a:t>1-берене </a:t>
            </a:r>
          </a:p>
          <a:p>
            <a:pPr algn="just" eaLnBrk="1" fontAlgn="auto" hangingPunct="1">
              <a:spcAft>
                <a:spcPts val="0"/>
              </a:spcAft>
              <a:buFont typeface="Arial" pitchFamily="34" charset="0"/>
              <a:buChar char="•"/>
              <a:defRPr/>
            </a:pPr>
            <a:r>
              <a:rPr lang="ky-KG" sz="5600" b="1" dirty="0" smtClean="0">
                <a:solidFill>
                  <a:srgbClr val="002060"/>
                </a:solidFill>
                <a:latin typeface="Times New Roman" pitchFamily="18" charset="0"/>
                <a:cs typeface="Times New Roman" pitchFamily="18" charset="0"/>
              </a:rPr>
              <a:t>Кыргыз  </a:t>
            </a:r>
            <a:r>
              <a:rPr lang="ky-KG" sz="5600" b="1" dirty="0">
                <a:solidFill>
                  <a:srgbClr val="002060"/>
                </a:solidFill>
                <a:latin typeface="Times New Roman" pitchFamily="18" charset="0"/>
                <a:cs typeface="Times New Roman" pitchFamily="18" charset="0"/>
              </a:rPr>
              <a:t>Республикасынын  Конституциясына  ылайык  кыргыз  тили </a:t>
            </a:r>
            <a:r>
              <a:rPr lang="ky-KG" sz="5600" b="1" dirty="0" smtClean="0">
                <a:solidFill>
                  <a:srgbClr val="002060"/>
                </a:solidFill>
                <a:latin typeface="Times New Roman" pitchFamily="18" charset="0"/>
                <a:cs typeface="Times New Roman" pitchFamily="18" charset="0"/>
              </a:rPr>
              <a:t>Кыргыз </a:t>
            </a:r>
            <a:r>
              <a:rPr lang="ky-KG" sz="5600" b="1" dirty="0">
                <a:solidFill>
                  <a:srgbClr val="002060"/>
                </a:solidFill>
                <a:latin typeface="Times New Roman" pitchFamily="18" charset="0"/>
                <a:cs typeface="Times New Roman" pitchFamily="18" charset="0"/>
              </a:rPr>
              <a:t>Республикасынын   мамлекеттик  тили  болуп </a:t>
            </a:r>
            <a:r>
              <a:rPr lang="ky-KG" sz="5600" b="1" dirty="0" smtClean="0">
                <a:solidFill>
                  <a:srgbClr val="002060"/>
                </a:solidFill>
                <a:latin typeface="Times New Roman" pitchFamily="18" charset="0"/>
                <a:cs typeface="Times New Roman" pitchFamily="18" charset="0"/>
              </a:rPr>
              <a:t>саналат.</a:t>
            </a:r>
          </a:p>
          <a:p>
            <a:pPr eaLnBrk="1" fontAlgn="auto" hangingPunct="1">
              <a:spcAft>
                <a:spcPts val="0"/>
              </a:spcAft>
              <a:buFont typeface="Arial" pitchFamily="34" charset="0"/>
              <a:buChar char="•"/>
              <a:defRPr/>
            </a:pPr>
            <a:r>
              <a:rPr lang="ky-KG" sz="5600" b="1" dirty="0" smtClean="0">
                <a:solidFill>
                  <a:srgbClr val="002060"/>
                </a:solidFill>
                <a:latin typeface="Times New Roman" pitchFamily="18" charset="0"/>
                <a:cs typeface="Times New Roman" pitchFamily="18" charset="0"/>
              </a:rPr>
              <a:t>6-берене </a:t>
            </a:r>
            <a:endParaRPr lang="ru-RU" sz="5600" dirty="0">
              <a:solidFill>
                <a:srgbClr val="002060"/>
              </a:solidFill>
            </a:endParaRPr>
          </a:p>
          <a:p>
            <a:pPr eaLnBrk="1" fontAlgn="auto" hangingPunct="1">
              <a:spcAft>
                <a:spcPts val="0"/>
              </a:spcAft>
              <a:buFont typeface="Arial" pitchFamily="34" charset="0"/>
              <a:buChar char="•"/>
              <a:defRPr/>
            </a:pPr>
            <a:r>
              <a:rPr lang="ru-RU" sz="5600" b="1" dirty="0" err="1">
                <a:solidFill>
                  <a:srgbClr val="002060"/>
                </a:solidFill>
                <a:latin typeface="Times New Roman" pitchFamily="18" charset="0"/>
                <a:cs typeface="Times New Roman" pitchFamily="18" charset="0"/>
              </a:rPr>
              <a:t>Балдарга</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мамлекеттик</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тилди</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жана</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эне</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тилин</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үйрөтүү</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ата-энелердин</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парзы</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жана</a:t>
            </a:r>
            <a:r>
              <a:rPr lang="ru-RU" sz="5600" b="1" dirty="0">
                <a:solidFill>
                  <a:srgbClr val="002060"/>
                </a:solidFill>
                <a:latin typeface="Times New Roman" pitchFamily="18" charset="0"/>
                <a:cs typeface="Times New Roman" pitchFamily="18" charset="0"/>
              </a:rPr>
              <a:t> ал </a:t>
            </a:r>
            <a:r>
              <a:rPr lang="ru-RU" sz="5600" b="1" dirty="0" err="1">
                <a:solidFill>
                  <a:srgbClr val="002060"/>
                </a:solidFill>
                <a:latin typeface="Times New Roman" pitchFamily="18" charset="0"/>
                <a:cs typeface="Times New Roman" pitchFamily="18" charset="0"/>
              </a:rPr>
              <a:t>мамлекет</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тарабынан</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колдоого</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алынат</a:t>
            </a:r>
            <a:r>
              <a:rPr lang="ru-RU" sz="5600" b="1" dirty="0" smtClean="0">
                <a:solidFill>
                  <a:srgbClr val="002060"/>
                </a:solidFill>
                <a:latin typeface="Times New Roman" pitchFamily="18" charset="0"/>
                <a:cs typeface="Times New Roman" pitchFamily="18" charset="0"/>
              </a:rPr>
              <a:t>.</a:t>
            </a:r>
            <a:endParaRPr lang="ky-KG" sz="5600" b="1" dirty="0" smtClean="0">
              <a:solidFill>
                <a:srgbClr val="002060"/>
              </a:solidFill>
              <a:latin typeface="Times New Roman" pitchFamily="18" charset="0"/>
              <a:cs typeface="Times New Roman" pitchFamily="18" charset="0"/>
            </a:endParaRPr>
          </a:p>
          <a:p>
            <a:pPr algn="just" eaLnBrk="1" fontAlgn="auto" hangingPunct="1">
              <a:spcAft>
                <a:spcPts val="0"/>
              </a:spcAft>
              <a:buFont typeface="Arial" pitchFamily="34" charset="0"/>
              <a:buChar char="•"/>
              <a:defRPr/>
            </a:pPr>
            <a:r>
              <a:rPr lang="ky-KG" sz="5600" b="1" dirty="0" smtClean="0">
                <a:solidFill>
                  <a:srgbClr val="002060"/>
                </a:solidFill>
                <a:latin typeface="Times New Roman" pitchFamily="18" charset="0"/>
                <a:cs typeface="Times New Roman" pitchFamily="18" charset="0"/>
              </a:rPr>
              <a:t>9-берене   </a:t>
            </a:r>
          </a:p>
          <a:p>
            <a:pPr algn="just" eaLnBrk="1" fontAlgn="auto" hangingPunct="1">
              <a:spcAft>
                <a:spcPts val="0"/>
              </a:spcAft>
              <a:buFont typeface="Arial" pitchFamily="34" charset="0"/>
              <a:buChar char="•"/>
              <a:defRPr/>
            </a:pPr>
            <a:r>
              <a:rPr lang="ky-KG" sz="5600" b="1" dirty="0" smtClean="0">
                <a:solidFill>
                  <a:srgbClr val="002060"/>
                </a:solidFill>
                <a:latin typeface="Times New Roman" pitchFamily="18" charset="0"/>
                <a:cs typeface="Times New Roman" pitchFamily="18" charset="0"/>
              </a:rPr>
              <a:t>Тизмеси </a:t>
            </a:r>
            <a:r>
              <a:rPr lang="ky-KG" sz="5600" b="1" dirty="0">
                <a:solidFill>
                  <a:srgbClr val="002060"/>
                </a:solidFill>
                <a:latin typeface="Times New Roman" pitchFamily="18" charset="0"/>
                <a:cs typeface="Times New Roman" pitchFamily="18" charset="0"/>
              </a:rPr>
              <a:t>Кыргыз Республикасынын  Өкмөтү тарабынан  аныктала турган мамлекеттик  кызматчылар өздөрүнүн кызматтык  милдеттерин  аткаруу  үчүн мамлекеттик  тилди  зарыл болгон  көлөмдө билүүгө  </a:t>
            </a:r>
            <a:r>
              <a:rPr lang="ky-KG" sz="5600" b="1" dirty="0" smtClean="0">
                <a:solidFill>
                  <a:srgbClr val="002060"/>
                </a:solidFill>
                <a:latin typeface="Times New Roman" pitchFamily="18" charset="0"/>
                <a:cs typeface="Times New Roman" pitchFamily="18" charset="0"/>
              </a:rPr>
              <a:t>милдеттүү.</a:t>
            </a:r>
          </a:p>
          <a:p>
            <a:pPr algn="just" eaLnBrk="1" fontAlgn="auto" hangingPunct="1">
              <a:spcAft>
                <a:spcPts val="0"/>
              </a:spcAft>
              <a:buFont typeface="Arial" pitchFamily="34" charset="0"/>
              <a:buChar char="•"/>
              <a:defRPr/>
            </a:pPr>
            <a:r>
              <a:rPr lang="ky-KG" sz="5600" b="1" dirty="0" smtClean="0">
                <a:solidFill>
                  <a:srgbClr val="002060"/>
                </a:solidFill>
                <a:latin typeface="Times New Roman" pitchFamily="18" charset="0"/>
                <a:cs typeface="Times New Roman" pitchFamily="18" charset="0"/>
              </a:rPr>
              <a:t>10-берене</a:t>
            </a:r>
          </a:p>
          <a:p>
            <a:pPr algn="just" eaLnBrk="1" fontAlgn="auto" hangingPunct="1">
              <a:spcAft>
                <a:spcPts val="0"/>
              </a:spcAft>
              <a:buFont typeface="Arial" pitchFamily="34" charset="0"/>
              <a:buChar char="•"/>
              <a:defRPr/>
            </a:pPr>
            <a:r>
              <a:rPr lang="ru-RU" sz="5600" dirty="0" err="1">
                <a:solidFill>
                  <a:srgbClr val="002060"/>
                </a:solidFill>
                <a:latin typeface="Times New Roman" pitchFamily="18" charset="0"/>
                <a:cs typeface="Times New Roman" pitchFamily="18" charset="0"/>
              </a:rPr>
              <a:t>Кыргыз</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Республикасында</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мамлекеттик</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бийлик</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жана</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жергиликтүү</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өз</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алдынча</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башкаруу</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органдарынын</a:t>
            </a:r>
            <a:r>
              <a:rPr lang="ru-RU" sz="5600"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расмий</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документтери</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мамлекеттик</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тилде</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кабыл</a:t>
            </a:r>
            <a:r>
              <a:rPr lang="ru-RU" sz="5600" b="1" dirty="0">
                <a:solidFill>
                  <a:srgbClr val="002060"/>
                </a:solidFill>
                <a:latin typeface="Times New Roman" pitchFamily="18" charset="0"/>
                <a:cs typeface="Times New Roman" pitchFamily="18" charset="0"/>
              </a:rPr>
              <a:t> </a:t>
            </a:r>
            <a:r>
              <a:rPr lang="ru-RU" sz="5600" b="1" dirty="0" err="1">
                <a:solidFill>
                  <a:srgbClr val="002060"/>
                </a:solidFill>
                <a:latin typeface="Times New Roman" pitchFamily="18" charset="0"/>
                <a:cs typeface="Times New Roman" pitchFamily="18" charset="0"/>
              </a:rPr>
              <a:t>алынат</a:t>
            </a:r>
            <a:r>
              <a:rPr lang="ru-RU" sz="5600" b="1"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жана</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мыйзамдарда</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каралган</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учурларда</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расмий</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тилге</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которулат</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жана</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эки</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тилде</a:t>
            </a:r>
            <a:r>
              <a:rPr lang="ru-RU" sz="5600" dirty="0">
                <a:solidFill>
                  <a:srgbClr val="002060"/>
                </a:solidFill>
                <a:latin typeface="Times New Roman" pitchFamily="18" charset="0"/>
                <a:cs typeface="Times New Roman" pitchFamily="18" charset="0"/>
              </a:rPr>
              <a:t> </a:t>
            </a:r>
            <a:r>
              <a:rPr lang="ru-RU" sz="5600" dirty="0" err="1">
                <a:solidFill>
                  <a:srgbClr val="002060"/>
                </a:solidFill>
                <a:latin typeface="Times New Roman" pitchFamily="18" charset="0"/>
                <a:cs typeface="Times New Roman" pitchFamily="18" charset="0"/>
              </a:rPr>
              <a:t>жарыяланат</a:t>
            </a:r>
            <a:r>
              <a:rPr lang="ru-RU" sz="5600" dirty="0">
                <a:solidFill>
                  <a:srgbClr val="002060"/>
                </a:solidFill>
                <a:latin typeface="Times New Roman" pitchFamily="18" charset="0"/>
                <a:cs typeface="Times New Roman" pitchFamily="18" charset="0"/>
              </a:rPr>
              <a:t>. </a:t>
            </a:r>
            <a:r>
              <a:rPr lang="ky-KG" sz="5600" b="1" dirty="0" smtClean="0">
                <a:solidFill>
                  <a:srgbClr val="002060"/>
                </a:solidFill>
                <a:latin typeface="Times New Roman" pitchFamily="18" charset="0"/>
                <a:cs typeface="Times New Roman" pitchFamily="18" charset="0"/>
              </a:rPr>
              <a:t>Мамлекеттик  </a:t>
            </a:r>
            <a:r>
              <a:rPr lang="ky-KG" sz="5600" b="1" dirty="0">
                <a:solidFill>
                  <a:srgbClr val="002060"/>
                </a:solidFill>
                <a:latin typeface="Times New Roman" pitchFamily="18" charset="0"/>
                <a:cs typeface="Times New Roman" pitchFamily="18" charset="0"/>
              </a:rPr>
              <a:t>тилдеги документ  түп </a:t>
            </a:r>
            <a:r>
              <a:rPr lang="ky-KG" sz="5600" b="1" dirty="0" smtClean="0">
                <a:solidFill>
                  <a:srgbClr val="002060"/>
                </a:solidFill>
                <a:latin typeface="Times New Roman" pitchFamily="18" charset="0"/>
                <a:cs typeface="Times New Roman" pitchFamily="18" charset="0"/>
              </a:rPr>
              <a:t>нуска </a:t>
            </a:r>
            <a:r>
              <a:rPr lang="ky-KG" sz="5600" b="1" dirty="0">
                <a:solidFill>
                  <a:srgbClr val="002060"/>
                </a:solidFill>
                <a:latin typeface="Times New Roman" pitchFamily="18" charset="0"/>
                <a:cs typeface="Times New Roman" pitchFamily="18" charset="0"/>
              </a:rPr>
              <a:t>болуп </a:t>
            </a:r>
            <a:r>
              <a:rPr lang="ky-KG" sz="5600" b="1" dirty="0" smtClean="0">
                <a:solidFill>
                  <a:srgbClr val="002060"/>
                </a:solidFill>
                <a:latin typeface="Times New Roman" pitchFamily="18" charset="0"/>
                <a:cs typeface="Times New Roman" pitchFamily="18" charset="0"/>
              </a:rPr>
              <a:t>эсептелет.</a:t>
            </a:r>
          </a:p>
          <a:p>
            <a:pPr algn="just" eaLnBrk="1" fontAlgn="auto" hangingPunct="1">
              <a:spcAft>
                <a:spcPts val="0"/>
              </a:spcAft>
              <a:buFont typeface="Arial" pitchFamily="34" charset="0"/>
              <a:buChar char="•"/>
              <a:defRPr/>
            </a:pPr>
            <a:r>
              <a:rPr lang="ky-KG" sz="5600" b="1" dirty="0" smtClean="0">
                <a:solidFill>
                  <a:srgbClr val="002060"/>
                </a:solidFill>
                <a:latin typeface="Times New Roman" pitchFamily="18" charset="0"/>
                <a:cs typeface="Times New Roman" pitchFamily="18" charset="0"/>
              </a:rPr>
              <a:t>14-берене</a:t>
            </a:r>
            <a:endParaRPr lang="ky-KG" sz="5600" b="1" dirty="0">
              <a:solidFill>
                <a:srgbClr val="002060"/>
              </a:solidFill>
              <a:latin typeface="Times New Roman" pitchFamily="18" charset="0"/>
              <a:cs typeface="Times New Roman" pitchFamily="18" charset="0"/>
            </a:endParaRPr>
          </a:p>
          <a:p>
            <a:pPr algn="just" eaLnBrk="1" fontAlgn="auto" hangingPunct="1">
              <a:spcAft>
                <a:spcPts val="0"/>
              </a:spcAft>
              <a:buFont typeface="Arial" pitchFamily="34" charset="0"/>
              <a:buChar char="•"/>
              <a:defRPr/>
            </a:pPr>
            <a:r>
              <a:rPr lang="ky-KG" sz="5600" b="1" dirty="0" smtClean="0">
                <a:solidFill>
                  <a:srgbClr val="002060"/>
                </a:solidFill>
                <a:latin typeface="Times New Roman" pitchFamily="18" charset="0"/>
                <a:cs typeface="Times New Roman" pitchFamily="18" charset="0"/>
              </a:rPr>
              <a:t>Мамлекеттик  </a:t>
            </a:r>
            <a:r>
              <a:rPr lang="ky-KG" sz="5600" b="1" dirty="0">
                <a:solidFill>
                  <a:srgbClr val="002060"/>
                </a:solidFill>
                <a:latin typeface="Times New Roman" pitchFamily="18" charset="0"/>
                <a:cs typeface="Times New Roman" pitchFamily="18" charset="0"/>
              </a:rPr>
              <a:t>бийлик жана жергиликтүү өз алдынча башкаруу органдарында иш  кагаздары  мамлекеттик  тилде  </a:t>
            </a:r>
            <a:r>
              <a:rPr lang="ky-KG" sz="5600" b="1" dirty="0" smtClean="0">
                <a:solidFill>
                  <a:srgbClr val="002060"/>
                </a:solidFill>
                <a:latin typeface="Times New Roman" pitchFamily="18" charset="0"/>
                <a:cs typeface="Times New Roman" pitchFamily="18" charset="0"/>
              </a:rPr>
              <a:t>жүргүзүлөт.</a:t>
            </a:r>
          </a:p>
          <a:p>
            <a:pPr algn="just" eaLnBrk="1" fontAlgn="auto" hangingPunct="1">
              <a:spcAft>
                <a:spcPts val="0"/>
              </a:spcAft>
              <a:buFont typeface="Arial" pitchFamily="34" charset="0"/>
              <a:buChar char="•"/>
              <a:defRPr/>
            </a:pPr>
            <a:r>
              <a:rPr lang="ky-KG" sz="5600" b="1" dirty="0" smtClean="0">
                <a:solidFill>
                  <a:srgbClr val="002060"/>
                </a:solidFill>
                <a:latin typeface="Times New Roman" pitchFamily="18" charset="0"/>
                <a:cs typeface="Times New Roman" pitchFamily="18" charset="0"/>
              </a:rPr>
              <a:t>17-берене  </a:t>
            </a:r>
            <a:endParaRPr lang="ky-KG" sz="5600" b="1" dirty="0">
              <a:solidFill>
                <a:srgbClr val="002060"/>
              </a:solidFill>
              <a:latin typeface="Times New Roman" pitchFamily="18" charset="0"/>
              <a:cs typeface="Times New Roman" pitchFamily="18" charset="0"/>
            </a:endParaRPr>
          </a:p>
          <a:p>
            <a:pPr algn="just" eaLnBrk="1" fontAlgn="auto" hangingPunct="1">
              <a:spcAft>
                <a:spcPts val="0"/>
              </a:spcAft>
              <a:buFont typeface="Arial" pitchFamily="34" charset="0"/>
              <a:buChar char="•"/>
              <a:defRPr/>
            </a:pPr>
            <a:r>
              <a:rPr lang="ky-KG" sz="5600" b="1" dirty="0" smtClean="0">
                <a:solidFill>
                  <a:srgbClr val="002060"/>
                </a:solidFill>
                <a:latin typeface="Times New Roman" pitchFamily="18" charset="0"/>
                <a:cs typeface="Times New Roman" pitchFamily="18" charset="0"/>
              </a:rPr>
              <a:t>Мамлекеттик  </a:t>
            </a:r>
            <a:r>
              <a:rPr lang="ky-KG" sz="5600" b="1" dirty="0">
                <a:solidFill>
                  <a:srgbClr val="002060"/>
                </a:solidFill>
                <a:latin typeface="Times New Roman" pitchFamily="18" charset="0"/>
                <a:cs typeface="Times New Roman" pitchFamily="18" charset="0"/>
              </a:rPr>
              <a:t>бийлик,  жергиликтүү  өз алдынча  башкаруу  органдарынын  жана  башка  мамлекеттик  уюмдардын  жетекчилери  өз  кызматкерлеринин мамлекеттик  тилди  үйрөнүшүнө  шарт  түзөт, иш кагаздарынын  мамлекеттик  тилде  жүргүзүлүшүн  камсыз  </a:t>
            </a:r>
            <a:r>
              <a:rPr lang="ky-KG" sz="5600" b="1" dirty="0" smtClean="0">
                <a:solidFill>
                  <a:srgbClr val="002060"/>
                </a:solidFill>
                <a:latin typeface="Times New Roman" pitchFamily="18" charset="0"/>
                <a:cs typeface="Times New Roman" pitchFamily="18" charset="0"/>
              </a:rPr>
              <a:t>кылат.</a:t>
            </a:r>
          </a:p>
          <a:p>
            <a:pPr eaLnBrk="1" fontAlgn="auto" hangingPunct="1">
              <a:spcAft>
                <a:spcPts val="0"/>
              </a:spcAft>
              <a:buFont typeface="Arial" pitchFamily="34" charset="0"/>
              <a:buChar char="•"/>
              <a:defRPr/>
            </a:pPr>
            <a:r>
              <a:rPr lang="ru-RU" sz="6000" b="1" dirty="0" smtClean="0">
                <a:solidFill>
                  <a:schemeClr val="tx2">
                    <a:lumMod val="75000"/>
                  </a:schemeClr>
                </a:solidFill>
                <a:latin typeface="Times New Roman" pitchFamily="18" charset="0"/>
                <a:cs typeface="Times New Roman" pitchFamily="18" charset="0"/>
              </a:rPr>
              <a:t>27-берене</a:t>
            </a:r>
          </a:p>
          <a:p>
            <a:pPr eaLnBrk="1" fontAlgn="auto" hangingPunct="1">
              <a:spcAft>
                <a:spcPts val="0"/>
              </a:spcAft>
              <a:buFont typeface="Arial" pitchFamily="34" charset="0"/>
              <a:buChar char="•"/>
              <a:defRPr/>
            </a:pPr>
            <a:r>
              <a:rPr lang="ru-RU" sz="6000" b="1" dirty="0" err="1" smtClean="0">
                <a:solidFill>
                  <a:schemeClr val="tx2">
                    <a:lumMod val="75000"/>
                  </a:schemeClr>
                </a:solidFill>
                <a:latin typeface="Times New Roman" pitchFamily="18" charset="0"/>
                <a:cs typeface="Times New Roman" pitchFamily="18" charset="0"/>
              </a:rPr>
              <a:t>Кыргыз</a:t>
            </a:r>
            <a:r>
              <a:rPr lang="ru-RU" sz="6000" b="1" dirty="0" smtClean="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Республикасында</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жарнактар</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кулактандыруулар</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прейскуранттар</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жана</a:t>
            </a:r>
            <a:r>
              <a:rPr lang="ru-RU" sz="6000" b="1" dirty="0">
                <a:solidFill>
                  <a:schemeClr val="tx2">
                    <a:lumMod val="75000"/>
                  </a:schemeClr>
                </a:solidFill>
                <a:latin typeface="Times New Roman" pitchFamily="18" charset="0"/>
                <a:cs typeface="Times New Roman" pitchFamily="18" charset="0"/>
              </a:rPr>
              <a:t> башка </a:t>
            </a:r>
            <a:r>
              <a:rPr lang="ru-RU" sz="6000" b="1" dirty="0" err="1">
                <a:solidFill>
                  <a:schemeClr val="tx2">
                    <a:lumMod val="75000"/>
                  </a:schemeClr>
                </a:solidFill>
                <a:latin typeface="Times New Roman" pitchFamily="18" charset="0"/>
                <a:cs typeface="Times New Roman" pitchFamily="18" charset="0"/>
              </a:rPr>
              <a:t>көрүнөө</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маалыматтар</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адегенде</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мамлекеттик</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тилде</a:t>
            </a:r>
            <a:r>
              <a:rPr lang="ru-RU" sz="6000" b="1" dirty="0">
                <a:solidFill>
                  <a:schemeClr val="tx2">
                    <a:lumMod val="75000"/>
                  </a:schemeClr>
                </a:solidFill>
                <a:latin typeface="Times New Roman" pitchFamily="18" charset="0"/>
                <a:cs typeface="Times New Roman" pitchFamily="18" charset="0"/>
              </a:rPr>
              <a:t>, </a:t>
            </a:r>
            <a:r>
              <a:rPr lang="ru-RU" sz="6000" dirty="0" err="1">
                <a:solidFill>
                  <a:schemeClr val="tx2">
                    <a:lumMod val="75000"/>
                  </a:schemeClr>
                </a:solidFill>
                <a:latin typeface="Times New Roman" pitchFamily="18" charset="0"/>
                <a:cs typeface="Times New Roman" pitchFamily="18" charset="0"/>
              </a:rPr>
              <a:t>андан</a:t>
            </a:r>
            <a:r>
              <a:rPr lang="ru-RU" sz="6000" dirty="0">
                <a:solidFill>
                  <a:schemeClr val="tx2">
                    <a:lumMod val="75000"/>
                  </a:schemeClr>
                </a:solidFill>
                <a:latin typeface="Times New Roman" pitchFamily="18" charset="0"/>
                <a:cs typeface="Times New Roman" pitchFamily="18" charset="0"/>
              </a:rPr>
              <a:t> </a:t>
            </a:r>
            <a:r>
              <a:rPr lang="ru-RU" sz="6000" dirty="0" err="1">
                <a:solidFill>
                  <a:schemeClr val="tx2">
                    <a:lumMod val="75000"/>
                  </a:schemeClr>
                </a:solidFill>
                <a:latin typeface="Times New Roman" pitchFamily="18" charset="0"/>
                <a:cs typeface="Times New Roman" pitchFamily="18" charset="0"/>
              </a:rPr>
              <a:t>кийин</a:t>
            </a:r>
            <a:r>
              <a:rPr lang="ru-RU" sz="6000" dirty="0">
                <a:solidFill>
                  <a:schemeClr val="tx2">
                    <a:lumMod val="75000"/>
                  </a:schemeClr>
                </a:solidFill>
                <a:latin typeface="Times New Roman" pitchFamily="18" charset="0"/>
                <a:cs typeface="Times New Roman" pitchFamily="18" charset="0"/>
              </a:rPr>
              <a:t> — </a:t>
            </a:r>
            <a:r>
              <a:rPr lang="ru-RU" sz="6000" dirty="0" err="1">
                <a:solidFill>
                  <a:schemeClr val="tx2">
                    <a:lumMod val="75000"/>
                  </a:schemeClr>
                </a:solidFill>
                <a:latin typeface="Times New Roman" pitchFamily="18" charset="0"/>
                <a:cs typeface="Times New Roman" pitchFamily="18" charset="0"/>
              </a:rPr>
              <a:t>расмий</a:t>
            </a:r>
            <a:r>
              <a:rPr lang="ru-RU" sz="6000" dirty="0">
                <a:solidFill>
                  <a:schemeClr val="tx2">
                    <a:lumMod val="75000"/>
                  </a:schemeClr>
                </a:solidFill>
                <a:latin typeface="Times New Roman" pitchFamily="18" charset="0"/>
                <a:cs typeface="Times New Roman" pitchFamily="18" charset="0"/>
              </a:rPr>
              <a:t> </a:t>
            </a:r>
            <a:r>
              <a:rPr lang="ru-RU" sz="6000" dirty="0" err="1">
                <a:solidFill>
                  <a:schemeClr val="tx2">
                    <a:lumMod val="75000"/>
                  </a:schemeClr>
                </a:solidFill>
                <a:latin typeface="Times New Roman" pitchFamily="18" charset="0"/>
                <a:cs typeface="Times New Roman" pitchFamily="18" charset="0"/>
              </a:rPr>
              <a:t>тилде</a:t>
            </a:r>
            <a:r>
              <a:rPr lang="ru-RU" sz="6000" dirty="0">
                <a:solidFill>
                  <a:schemeClr val="tx2">
                    <a:lumMod val="75000"/>
                  </a:schemeClr>
                </a:solidFill>
                <a:latin typeface="Times New Roman" pitchFamily="18" charset="0"/>
                <a:cs typeface="Times New Roman" pitchFamily="18" charset="0"/>
              </a:rPr>
              <a:t>, зарыл </a:t>
            </a:r>
            <a:r>
              <a:rPr lang="ru-RU" sz="6000" dirty="0" err="1">
                <a:solidFill>
                  <a:schemeClr val="tx2">
                    <a:lumMod val="75000"/>
                  </a:schemeClr>
                </a:solidFill>
                <a:latin typeface="Times New Roman" pitchFamily="18" charset="0"/>
                <a:cs typeface="Times New Roman" pitchFamily="18" charset="0"/>
              </a:rPr>
              <a:t>учурларда</a:t>
            </a:r>
            <a:r>
              <a:rPr lang="ru-RU" sz="6000" dirty="0">
                <a:solidFill>
                  <a:schemeClr val="tx2">
                    <a:lumMod val="75000"/>
                  </a:schemeClr>
                </a:solidFill>
                <a:latin typeface="Times New Roman" pitchFamily="18" charset="0"/>
                <a:cs typeface="Times New Roman" pitchFamily="18" charset="0"/>
              </a:rPr>
              <a:t> башка </a:t>
            </a:r>
            <a:r>
              <a:rPr lang="ru-RU" sz="6000" dirty="0" err="1">
                <a:solidFill>
                  <a:schemeClr val="tx2">
                    <a:lumMod val="75000"/>
                  </a:schemeClr>
                </a:solidFill>
                <a:latin typeface="Times New Roman" pitchFamily="18" charset="0"/>
                <a:cs typeface="Times New Roman" pitchFamily="18" charset="0"/>
              </a:rPr>
              <a:t>тилдерде</a:t>
            </a:r>
            <a:r>
              <a:rPr lang="ru-RU" sz="6000" dirty="0">
                <a:solidFill>
                  <a:schemeClr val="tx2">
                    <a:lumMod val="75000"/>
                  </a:schemeClr>
                </a:solidFill>
                <a:latin typeface="Times New Roman" pitchFamily="18" charset="0"/>
                <a:cs typeface="Times New Roman" pitchFamily="18" charset="0"/>
              </a:rPr>
              <a:t> да </a:t>
            </a:r>
            <a:r>
              <a:rPr lang="ru-RU" sz="6000" dirty="0" err="1">
                <a:solidFill>
                  <a:schemeClr val="tx2">
                    <a:lumMod val="75000"/>
                  </a:schemeClr>
                </a:solidFill>
                <a:latin typeface="Times New Roman" pitchFamily="18" charset="0"/>
                <a:cs typeface="Times New Roman" pitchFamily="18" charset="0"/>
              </a:rPr>
              <a:t>жол-жоболоштурулат</a:t>
            </a:r>
            <a:r>
              <a:rPr lang="ru-RU" sz="6000" dirty="0">
                <a:solidFill>
                  <a:schemeClr val="tx2">
                    <a:lumMod val="75000"/>
                  </a:schemeClr>
                </a:solidFill>
                <a:latin typeface="Times New Roman" pitchFamily="18" charset="0"/>
                <a:cs typeface="Times New Roman" pitchFamily="18" charset="0"/>
              </a:rPr>
              <a:t>.</a:t>
            </a:r>
          </a:p>
          <a:p>
            <a:pPr eaLnBrk="1" fontAlgn="auto" hangingPunct="1">
              <a:spcAft>
                <a:spcPts val="0"/>
              </a:spcAft>
              <a:buFont typeface="Arial" pitchFamily="34" charset="0"/>
              <a:buChar char="•"/>
              <a:defRPr/>
            </a:pPr>
            <a:r>
              <a:rPr lang="ru-RU" sz="6000" b="1" dirty="0" smtClean="0">
                <a:solidFill>
                  <a:schemeClr val="tx2">
                    <a:lumMod val="75000"/>
                  </a:schemeClr>
                </a:solidFill>
                <a:latin typeface="Times New Roman" pitchFamily="18" charset="0"/>
                <a:cs typeface="Times New Roman" pitchFamily="18" charset="0"/>
              </a:rPr>
              <a:t>Башка </a:t>
            </a:r>
            <a:r>
              <a:rPr lang="ru-RU" sz="6000" b="1" dirty="0" err="1" smtClean="0">
                <a:solidFill>
                  <a:schemeClr val="tx2">
                    <a:lumMod val="75000"/>
                  </a:schemeClr>
                </a:solidFill>
                <a:latin typeface="Times New Roman" pitchFamily="18" charset="0"/>
                <a:cs typeface="Times New Roman" pitchFamily="18" charset="0"/>
              </a:rPr>
              <a:t>тилдердеги</a:t>
            </a:r>
            <a:r>
              <a:rPr lang="ru-RU" sz="6000" b="1" dirty="0" smtClean="0">
                <a:solidFill>
                  <a:schemeClr val="tx2">
                    <a:lumMod val="75000"/>
                  </a:schemeClr>
                </a:solidFill>
                <a:latin typeface="Times New Roman" pitchFamily="18" charset="0"/>
                <a:cs typeface="Times New Roman" pitchFamily="18" charset="0"/>
              </a:rPr>
              <a:t> </a:t>
            </a:r>
            <a:r>
              <a:rPr lang="ru-RU" sz="6000" b="1" dirty="0" err="1" smtClean="0">
                <a:solidFill>
                  <a:schemeClr val="tx2">
                    <a:lumMod val="75000"/>
                  </a:schemeClr>
                </a:solidFill>
                <a:latin typeface="Times New Roman" pitchFamily="18" charset="0"/>
                <a:cs typeface="Times New Roman" pitchFamily="18" charset="0"/>
              </a:rPr>
              <a:t>тексттин</a:t>
            </a:r>
            <a:r>
              <a:rPr lang="ru-RU" sz="6000" b="1" dirty="0" smtClean="0">
                <a:solidFill>
                  <a:schemeClr val="tx2">
                    <a:lumMod val="75000"/>
                  </a:schemeClr>
                </a:solidFill>
                <a:latin typeface="Times New Roman" pitchFamily="18" charset="0"/>
                <a:cs typeface="Times New Roman" pitchFamily="18" charset="0"/>
              </a:rPr>
              <a:t> </a:t>
            </a:r>
            <a:r>
              <a:rPr lang="ru-RU" sz="6000" b="1" dirty="0" err="1" smtClean="0">
                <a:solidFill>
                  <a:schemeClr val="tx2">
                    <a:lumMod val="75000"/>
                  </a:schemeClr>
                </a:solidFill>
                <a:latin typeface="Times New Roman" pitchFamily="18" charset="0"/>
                <a:cs typeface="Times New Roman" pitchFamily="18" charset="0"/>
              </a:rPr>
              <a:t>арибинин</a:t>
            </a:r>
            <a:r>
              <a:rPr lang="ru-RU" sz="6000" b="1" dirty="0" smtClean="0">
                <a:solidFill>
                  <a:schemeClr val="tx2">
                    <a:lumMod val="75000"/>
                  </a:schemeClr>
                </a:solidFill>
                <a:latin typeface="Times New Roman" pitchFamily="18" charset="0"/>
                <a:cs typeface="Times New Roman" pitchFamily="18" charset="0"/>
              </a:rPr>
              <a:t> </a:t>
            </a:r>
            <a:r>
              <a:rPr lang="ru-RU" sz="6000" b="1" dirty="0" err="1" smtClean="0">
                <a:solidFill>
                  <a:schemeClr val="tx2">
                    <a:lumMod val="75000"/>
                  </a:schemeClr>
                </a:solidFill>
                <a:latin typeface="Times New Roman" pitchFamily="18" charset="0"/>
                <a:cs typeface="Times New Roman" pitchFamily="18" charset="0"/>
              </a:rPr>
              <a:t>өлчөмү</a:t>
            </a:r>
            <a:r>
              <a:rPr lang="ru-RU" sz="6000" b="1" dirty="0" smtClean="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мамлекеттик</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тилдеги</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тексттин</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арибинин</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өлчөмүнөн</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чоң</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болбоого</a:t>
            </a:r>
            <a:r>
              <a:rPr lang="ru-RU" sz="6000" b="1" dirty="0">
                <a:solidFill>
                  <a:schemeClr val="tx2">
                    <a:lumMod val="75000"/>
                  </a:schemeClr>
                </a:solidFill>
                <a:latin typeface="Times New Roman" pitchFamily="18" charset="0"/>
                <a:cs typeface="Times New Roman" pitchFamily="18" charset="0"/>
              </a:rPr>
              <a:t> </a:t>
            </a:r>
            <a:r>
              <a:rPr lang="ru-RU" sz="6000" b="1" dirty="0" err="1">
                <a:solidFill>
                  <a:schemeClr val="tx2">
                    <a:lumMod val="75000"/>
                  </a:schemeClr>
                </a:solidFill>
                <a:latin typeface="Times New Roman" pitchFamily="18" charset="0"/>
                <a:cs typeface="Times New Roman" pitchFamily="18" charset="0"/>
              </a:rPr>
              <a:t>тийиш</a:t>
            </a:r>
            <a:r>
              <a:rPr lang="ru-RU" sz="6000" b="1" dirty="0">
                <a:solidFill>
                  <a:schemeClr val="tx2">
                    <a:lumMod val="75000"/>
                  </a:schemeClr>
                </a:solidFill>
                <a:latin typeface="Times New Roman" pitchFamily="18" charset="0"/>
                <a:cs typeface="Times New Roman" pitchFamily="18" charset="0"/>
              </a:rPr>
              <a:t>.</a:t>
            </a:r>
            <a:endParaRPr lang="ky-KG" sz="5600" b="1" dirty="0" smtClean="0">
              <a:solidFill>
                <a:schemeClr val="tx2">
                  <a:lumMod val="75000"/>
                </a:schemeClr>
              </a:solidFill>
              <a:latin typeface="Times New Roman" pitchFamily="18" charset="0"/>
              <a:cs typeface="Times New Roman" pitchFamily="18" charset="0"/>
            </a:endParaRPr>
          </a:p>
          <a:p>
            <a:pPr marL="274320" indent="-274320" algn="just" eaLnBrk="1" fontAlgn="auto" hangingPunct="1">
              <a:spcAft>
                <a:spcPts val="0"/>
              </a:spcAft>
              <a:buFont typeface="Wingdings 2"/>
              <a:buChar char=""/>
              <a:defRPr/>
            </a:pPr>
            <a:endParaRPr lang="ru-RU" dirty="0">
              <a:solidFill>
                <a:schemeClr val="tx2">
                  <a:lumMod val="75000"/>
                </a:schemeClr>
              </a:solidFill>
            </a:endParaRPr>
          </a:p>
          <a:p>
            <a:pPr eaLnBrk="1" fontAlgn="auto" hangingPunct="1">
              <a:spcAft>
                <a:spcPts val="0"/>
              </a:spcAft>
              <a:buFont typeface="Arial" pitchFamily="34" charset="0"/>
              <a:buChar char="•"/>
              <a:defRPr/>
            </a:pPr>
            <a:endParaRPr lang="ky-KG" dirty="0" smtClean="0">
              <a:solidFill>
                <a:srgbClr val="002060"/>
              </a:solidFill>
              <a:latin typeface="Times New Roman" pitchFamily="18" charset="0"/>
              <a:cs typeface="Times New Roman" pitchFamily="18" charset="0"/>
            </a:endParaRPr>
          </a:p>
        </p:txBody>
      </p:sp>
      <p:pic>
        <p:nvPicPr>
          <p:cNvPr id="16388" name="Picture 2"/>
          <p:cNvPicPr>
            <a:picLocks noChangeAspect="1" noChangeArrowheads="1"/>
          </p:cNvPicPr>
          <p:nvPr/>
        </p:nvPicPr>
        <p:blipFill>
          <a:blip r:embed="rId2"/>
          <a:srcRect/>
          <a:stretch>
            <a:fillRect/>
          </a:stretch>
        </p:blipFill>
        <p:spPr bwMode="auto">
          <a:xfrm>
            <a:off x="0" y="0"/>
            <a:ext cx="468313" cy="54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274638"/>
            <a:ext cx="8362950" cy="490537"/>
          </a:xfrm>
        </p:spPr>
        <p:txBody>
          <a:bodyPr rtlCol="0">
            <a:normAutofit fontScale="90000"/>
          </a:bodyPr>
          <a:lstStyle/>
          <a:p>
            <a:pPr algn="l" eaLnBrk="1" fontAlgn="auto" hangingPunct="1">
              <a:spcAft>
                <a:spcPts val="0"/>
              </a:spcAft>
              <a:defRPr/>
            </a:pPr>
            <a:r>
              <a:rPr lang="ru-RU" sz="2000" i="1" dirty="0" err="1">
                <a:latin typeface="Times New Roman" pitchFamily="18" charset="0"/>
                <a:cs typeface="Times New Roman" pitchFamily="18" charset="0"/>
              </a:rPr>
              <a:t>Буйрукту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тариздөөнүн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үлгүсү</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endParaRPr lang="ru-RU" sz="2000" dirty="0"/>
          </a:p>
        </p:txBody>
      </p:sp>
      <p:sp>
        <p:nvSpPr>
          <p:cNvPr id="3" name="Объект 2"/>
          <p:cNvSpPr>
            <a:spLocks noGrp="1"/>
          </p:cNvSpPr>
          <p:nvPr>
            <p:ph idx="1"/>
          </p:nvPr>
        </p:nvSpPr>
        <p:spPr>
          <a:xfrm>
            <a:off x="395288" y="908050"/>
            <a:ext cx="8291512" cy="5218113"/>
          </a:xfrm>
        </p:spPr>
        <p:txBody>
          <a:bodyPr rtlCol="0">
            <a:normAutofit fontScale="47500" lnSpcReduction="20000"/>
          </a:bodyPr>
          <a:lstStyle/>
          <a:p>
            <a:pPr marL="0" indent="0" eaLnBrk="1" fontAlgn="auto" hangingPunct="1">
              <a:spcAft>
                <a:spcPts val="0"/>
              </a:spcAft>
              <a:buFont typeface="Arial" pitchFamily="34" charset="0"/>
              <a:buNone/>
              <a:defRPr/>
            </a:pP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КЫРГЫЗ </a:t>
            </a:r>
            <a:r>
              <a:rPr lang="ru-RU" dirty="0">
                <a:latin typeface="Times New Roman" pitchFamily="18" charset="0"/>
                <a:cs typeface="Times New Roman" pitchFamily="18" charset="0"/>
              </a:rPr>
              <a:t>РЕСПУБЛИКАСЫНЫН                                </a:t>
            </a:r>
            <a:r>
              <a:rPr lang="ru-RU" dirty="0" smtClean="0">
                <a:latin typeface="Times New Roman" pitchFamily="18" charset="0"/>
                <a:cs typeface="Times New Roman" pitchFamily="18" charset="0"/>
              </a:rPr>
              <a:t>                 АРХИВНОЕ </a:t>
            </a:r>
            <a:r>
              <a:rPr lang="ru-RU" dirty="0">
                <a:latin typeface="Times New Roman" pitchFamily="18" charset="0"/>
                <a:cs typeface="Times New Roman" pitchFamily="18" charset="0"/>
              </a:rPr>
              <a:t>АГЕНТСТВО </a:t>
            </a:r>
          </a:p>
          <a:p>
            <a:pPr marL="0" indent="0" eaLnBrk="1" fontAlgn="auto" hangingPunct="1">
              <a:spcAft>
                <a:spcPts val="0"/>
              </a:spcAft>
              <a:buFont typeface="Arial" pitchFamily="34" charset="0"/>
              <a:buNone/>
              <a:defRPr/>
            </a:pPr>
            <a:r>
              <a:rPr lang="ru-RU" dirty="0">
                <a:latin typeface="Times New Roman" pitchFamily="18" charset="0"/>
                <a:cs typeface="Times New Roman" pitchFamily="18" charset="0"/>
              </a:rPr>
              <a:t>            ӨКМӨТҮНӨ КАРАШТУУ                                    </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 ГОСУДАРСТВЕННОЙ </a:t>
            </a:r>
          </a:p>
          <a:p>
            <a:pPr marL="0" indent="0" eaLnBrk="1" fontAlgn="auto" hangingPunct="1">
              <a:spcAft>
                <a:spcPts val="0"/>
              </a:spcAft>
              <a:buFont typeface="Arial" pitchFamily="34" charset="0"/>
              <a:buNone/>
              <a:defRPr/>
            </a:pPr>
            <a:r>
              <a:rPr lang="ru-RU" dirty="0">
                <a:latin typeface="Times New Roman" pitchFamily="18" charset="0"/>
                <a:cs typeface="Times New Roman" pitchFamily="18" charset="0"/>
              </a:rPr>
              <a:t>        МАМЛЕКЕТТИК КАТТОО                           </a:t>
            </a:r>
            <a:r>
              <a:rPr lang="ru-RU" dirty="0" smtClean="0">
                <a:latin typeface="Times New Roman" pitchFamily="18" charset="0"/>
                <a:cs typeface="Times New Roman" pitchFamily="18" charset="0"/>
              </a:rPr>
              <a:t>                           РЕГИСТРАЦИОННОЙ </a:t>
            </a:r>
            <a:r>
              <a:rPr lang="ru-RU" dirty="0">
                <a:latin typeface="Times New Roman" pitchFamily="18" charset="0"/>
                <a:cs typeface="Times New Roman" pitchFamily="18" charset="0"/>
              </a:rPr>
              <a:t>СЛУЖБЕ       </a:t>
            </a:r>
          </a:p>
          <a:p>
            <a:pPr marL="0" indent="0" eaLnBrk="1" fontAlgn="auto" hangingPunct="1">
              <a:spcAft>
                <a:spcPts val="0"/>
              </a:spcAft>
              <a:buFont typeface="Arial" pitchFamily="34" charset="0"/>
              <a:buNone/>
              <a:defRPr/>
            </a:pPr>
            <a:r>
              <a:rPr lang="ru-RU" dirty="0">
                <a:latin typeface="Times New Roman" pitchFamily="18" charset="0"/>
                <a:cs typeface="Times New Roman" pitchFamily="18" charset="0"/>
              </a:rPr>
              <a:t>        КЫЗМАТЫНА КАРАШТУУ                                           </a:t>
            </a:r>
            <a:r>
              <a:rPr lang="ru-RU" dirty="0" smtClean="0">
                <a:latin typeface="Times New Roman" pitchFamily="18" charset="0"/>
                <a:cs typeface="Times New Roman" pitchFamily="18" charset="0"/>
              </a:rPr>
              <a:t>                 ПРИ </a:t>
            </a:r>
            <a:r>
              <a:rPr lang="ru-RU" dirty="0">
                <a:latin typeface="Times New Roman" pitchFamily="18" charset="0"/>
                <a:cs typeface="Times New Roman" pitchFamily="18" charset="0"/>
              </a:rPr>
              <a:t>ПРАВИТЕЛЬСТВЕ </a:t>
            </a:r>
          </a:p>
          <a:p>
            <a:pPr marL="0" indent="0" eaLnBrk="1" fontAlgn="auto" hangingPunct="1">
              <a:spcAft>
                <a:spcPts val="0"/>
              </a:spcAft>
              <a:buFont typeface="Arial" pitchFamily="34" charset="0"/>
              <a:buNone/>
              <a:defRPr/>
            </a:pPr>
            <a:r>
              <a:rPr lang="ru-RU" dirty="0">
                <a:latin typeface="Times New Roman" pitchFamily="18" charset="0"/>
                <a:cs typeface="Times New Roman" pitchFamily="18" charset="0"/>
              </a:rPr>
              <a:t>             АРХИВ АГЕНТТИГИ                                          </a:t>
            </a:r>
            <a:r>
              <a:rPr lang="ru-RU" dirty="0" smtClean="0">
                <a:latin typeface="Times New Roman" pitchFamily="18" charset="0"/>
                <a:cs typeface="Times New Roman" pitchFamily="18" charset="0"/>
              </a:rPr>
              <a:t>                    КЫРГЫЗСКОЙ </a:t>
            </a:r>
            <a:r>
              <a:rPr lang="ru-RU" dirty="0">
                <a:latin typeface="Times New Roman" pitchFamily="18" charset="0"/>
                <a:cs typeface="Times New Roman" pitchFamily="18" charset="0"/>
              </a:rPr>
              <a:t>РЕСПУБЛИКИ </a:t>
            </a:r>
            <a:endParaRPr lang="ru-RU"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dirty="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ru-RU" b="1" dirty="0">
                <a:latin typeface="Times New Roman" pitchFamily="18" charset="0"/>
                <a:cs typeface="Times New Roman" pitchFamily="18" charset="0"/>
              </a:rPr>
              <a:t>БУЙРУК </a:t>
            </a:r>
          </a:p>
          <a:p>
            <a:pPr marL="0" indent="0" algn="ctr" eaLnBrk="1" fontAlgn="auto" hangingPunct="1">
              <a:spcAft>
                <a:spcPts val="0"/>
              </a:spcAft>
              <a:buFont typeface="Arial" pitchFamily="34" charset="0"/>
              <a:buNone/>
              <a:defRPr/>
            </a:pPr>
            <a:r>
              <a:rPr lang="ru-RU" b="1" dirty="0">
                <a:latin typeface="Times New Roman" pitchFamily="18" charset="0"/>
                <a:cs typeface="Times New Roman" pitchFamily="18" charset="0"/>
              </a:rPr>
              <a:t>ПРИКАЗ </a:t>
            </a:r>
            <a:endParaRPr lang="ru-RU" b="1" dirty="0" smtClean="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endParaRPr lang="ru-RU" b="1"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2020-жылдын  28-октябры  № ____                                                                           Бишкек </a:t>
            </a:r>
            <a:r>
              <a:rPr lang="ru-RU" dirty="0" err="1">
                <a:latin typeface="Times New Roman" pitchFamily="18" charset="0"/>
                <a:cs typeface="Times New Roman" pitchFamily="18" charset="0"/>
              </a:rPr>
              <a:t>шаары</a:t>
            </a:r>
            <a:r>
              <a:rPr lang="ru-RU" dirty="0">
                <a:latin typeface="Times New Roman" pitchFamily="18" charset="0"/>
                <a:cs typeface="Times New Roman" pitchFamily="18" charset="0"/>
              </a:rPr>
              <a:t> </a:t>
            </a:r>
          </a:p>
          <a:p>
            <a:pPr marL="0" indent="0" eaLnBrk="1" fontAlgn="auto" hangingPunct="1">
              <a:spcAft>
                <a:spcPts val="0"/>
              </a:spcAft>
              <a:buFont typeface="Arial" pitchFamily="34" charset="0"/>
              <a:buNone/>
              <a:defRPr/>
            </a:pPr>
            <a:r>
              <a:rPr lang="ru-RU" dirty="0">
                <a:latin typeface="Times New Roman" pitchFamily="18" charset="0"/>
                <a:cs typeface="Times New Roman" pitchFamily="18" charset="0"/>
              </a:rPr>
              <a:t>         </a:t>
            </a:r>
            <a:endParaRPr lang="ru-RU" b="1" dirty="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ru-RU" b="1" dirty="0" err="1">
                <a:latin typeface="Times New Roman" pitchFamily="18" charset="0"/>
                <a:cs typeface="Times New Roman" pitchFamily="18" charset="0"/>
              </a:rPr>
              <a:t>Илимий-усулдук</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кеңештин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курамын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бекитүү</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жөнүндө</a:t>
            </a:r>
            <a:r>
              <a:rPr lang="ru-RU" b="1" dirty="0">
                <a:latin typeface="Times New Roman" pitchFamily="18" charset="0"/>
                <a:cs typeface="Times New Roman" pitchFamily="18" charset="0"/>
              </a:rPr>
              <a:t> </a:t>
            </a:r>
          </a:p>
          <a:p>
            <a:pPr marL="0" indent="0" eaLnBrk="1" fontAlgn="auto" hangingPunct="1">
              <a:spcAft>
                <a:spcPts val="0"/>
              </a:spcAft>
              <a:buFont typeface="Arial" pitchFamily="34" charset="0"/>
              <a:buNone/>
              <a:defRPr/>
            </a:pPr>
            <a:r>
              <a:rPr lang="ru-RU" b="1" dirty="0">
                <a:latin typeface="Times New Roman" pitchFamily="18" charset="0"/>
                <a:cs typeface="Times New Roman" pitchFamily="18" charset="0"/>
              </a:rPr>
              <a:t>        </a:t>
            </a:r>
          </a:p>
          <a:p>
            <a:pPr marL="0" indent="0" eaLnBrk="1" fontAlgn="auto" hangingPunct="1">
              <a:spcAft>
                <a:spcPts val="0"/>
              </a:spcAft>
              <a:buFont typeface="Arial" pitchFamily="34" charset="0"/>
              <a:buNone/>
              <a:defRPr/>
            </a:pP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Кадрдык</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өзгөрүүлөргө</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байланыштуу</a:t>
            </a:r>
            <a:r>
              <a:rPr lang="ru-RU" dirty="0" smtClean="0">
                <a:latin typeface="Times New Roman" pitchFamily="18" charset="0"/>
                <a:cs typeface="Times New Roman" pitchFamily="18" charset="0"/>
              </a:rPr>
              <a:t>, </a:t>
            </a:r>
            <a:r>
              <a:rPr lang="ru-RU" b="1" dirty="0" err="1">
                <a:latin typeface="Times New Roman" pitchFamily="18" charset="0"/>
                <a:cs typeface="Times New Roman" pitchFamily="18" charset="0"/>
              </a:rPr>
              <a:t>буйрук</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кылам</a:t>
            </a:r>
            <a:r>
              <a:rPr lang="ru-RU" b="1" dirty="0">
                <a:latin typeface="Times New Roman" pitchFamily="18" charset="0"/>
                <a:cs typeface="Times New Roman" pitchFamily="18" charset="0"/>
              </a:rPr>
              <a:t>: </a:t>
            </a:r>
          </a:p>
          <a:p>
            <a:pPr marL="0" indent="0" algn="just" eaLnBrk="1" fontAlgn="auto" hangingPunct="1">
              <a:spcAft>
                <a:spcPts val="0"/>
              </a:spcAft>
              <a:buFont typeface="Arial" pitchFamily="34" charset="0"/>
              <a:buNone/>
              <a:defRPr/>
            </a:pPr>
            <a:r>
              <a:rPr lang="ru-RU" dirty="0">
                <a:latin typeface="Times New Roman" pitchFamily="18" charset="0"/>
                <a:cs typeface="Times New Roman" pitchFamily="18" charset="0"/>
              </a:rPr>
              <a:t>       1. </a:t>
            </a:r>
            <a:r>
              <a:rPr lang="ru-RU" dirty="0" err="1">
                <a:latin typeface="Times New Roman" pitchFamily="18" charset="0"/>
                <a:cs typeface="Times New Roman" pitchFamily="18" charset="0"/>
              </a:rPr>
              <a:t>Илимий-усулдук</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ке</a:t>
            </a:r>
            <a:r>
              <a:rPr lang="ky-KG" dirty="0" err="1">
                <a:latin typeface="Times New Roman" pitchFamily="18" charset="0"/>
                <a:cs typeface="Times New Roman" pitchFamily="18" charset="0"/>
              </a:rPr>
              <a:t>ң</a:t>
            </a:r>
            <a:r>
              <a:rPr lang="ru-RU" dirty="0" err="1" smtClean="0">
                <a:latin typeface="Times New Roman" pitchFamily="18" charset="0"/>
                <a:cs typeface="Times New Roman" pitchFamily="18" charset="0"/>
              </a:rPr>
              <a:t>еш</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төмөнкүдөй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курамда</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бекитилсин</a:t>
            </a:r>
            <a:r>
              <a:rPr lang="ru-RU" dirty="0">
                <a:latin typeface="Times New Roman" pitchFamily="18" charset="0"/>
                <a:cs typeface="Times New Roman" pitchFamily="18" charset="0"/>
              </a:rPr>
              <a:t>: ... </a:t>
            </a:r>
          </a:p>
          <a:p>
            <a:pPr marL="0" indent="0" algn="just" eaLnBrk="1" fontAlgn="auto" hangingPunct="1">
              <a:spcAft>
                <a:spcPts val="0"/>
              </a:spcAft>
              <a:buFont typeface="Arial" pitchFamily="34" charset="0"/>
              <a:buNone/>
              <a:defRPr/>
            </a:pPr>
            <a:r>
              <a:rPr lang="ru-RU" dirty="0">
                <a:latin typeface="Times New Roman" pitchFamily="18" charset="0"/>
                <a:cs typeface="Times New Roman" pitchFamily="18" charset="0"/>
              </a:rPr>
              <a:t>       2. ... </a:t>
            </a:r>
            <a:r>
              <a:rPr lang="ru-RU" dirty="0" err="1">
                <a:latin typeface="Times New Roman" pitchFamily="18" charset="0"/>
                <a:cs typeface="Times New Roman" pitchFamily="18" charset="0"/>
              </a:rPr>
              <a:t>буйрук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күчүн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жоготту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деп</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таанылсын</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dirty="0" smtClean="0">
                <a:latin typeface="Times New Roman" pitchFamily="18" charset="0"/>
                <a:cs typeface="Times New Roman" pitchFamily="18" charset="0"/>
              </a:rPr>
              <a:t>       3. Бул </a:t>
            </a:r>
            <a:r>
              <a:rPr lang="ky-KG" dirty="0">
                <a:latin typeface="Times New Roman" pitchFamily="18" charset="0"/>
                <a:cs typeface="Times New Roman" pitchFamily="18" charset="0"/>
              </a:rPr>
              <a:t>буйруктун аткарылышын </a:t>
            </a:r>
            <a:r>
              <a:rPr lang="ky-KG" dirty="0" smtClean="0">
                <a:latin typeface="Times New Roman" pitchFamily="18" charset="0"/>
                <a:cs typeface="Times New Roman" pitchFamily="18" charset="0"/>
              </a:rPr>
              <a:t>көзөмөлдөө директордун орун басары .... жүктөлсүн.</a:t>
            </a:r>
          </a:p>
          <a:p>
            <a:pPr marL="0" indent="0" algn="just" eaLnBrk="1" fontAlgn="auto" hangingPunct="1">
              <a:spcAft>
                <a:spcPts val="0"/>
              </a:spcAft>
              <a:buFont typeface="Arial" pitchFamily="34" charset="0"/>
              <a:buNone/>
              <a:defRPr/>
            </a:pPr>
            <a:endParaRPr lang="ky-KG" dirty="0" smtClean="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Директор </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_________________                     </a:t>
            </a:r>
            <a:r>
              <a:rPr lang="ru-RU" dirty="0" err="1">
                <a:latin typeface="Times New Roman" pitchFamily="18" charset="0"/>
                <a:cs typeface="Times New Roman" pitchFamily="18" charset="0"/>
              </a:rPr>
              <a:t>аты-жөнү</a:t>
            </a:r>
            <a:endParaRPr lang="ru-RU"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ru-RU" dirty="0">
                <a:latin typeface="Times New Roman" pitchFamily="18" charset="0"/>
                <a:cs typeface="Times New Roman" pitchFamily="18" charset="0"/>
              </a:rPr>
              <a:t>                                                (колу)</a:t>
            </a:r>
          </a:p>
          <a:p>
            <a:pPr eaLnBrk="1" fontAlgn="auto" hangingPunct="1">
              <a:spcAft>
                <a:spcPts val="0"/>
              </a:spcAft>
              <a:buFont typeface="Arial" pitchFamily="34" charset="0"/>
              <a:buChar char="•"/>
              <a:defRPr/>
            </a:pPr>
            <a:endParaRPr lang="ru-RU" dirty="0"/>
          </a:p>
        </p:txBody>
      </p:sp>
      <p:pic>
        <p:nvPicPr>
          <p:cNvPr id="44035" name="Picture 2"/>
          <p:cNvPicPr>
            <a:picLocks noChangeAspect="1" noChangeArrowheads="1"/>
          </p:cNvPicPr>
          <p:nvPr/>
        </p:nvPicPr>
        <p:blipFill>
          <a:blip r:embed="rId2"/>
          <a:srcRect/>
          <a:stretch>
            <a:fillRect/>
          </a:stretch>
        </p:blipFill>
        <p:spPr bwMode="auto">
          <a:xfrm>
            <a:off x="4067175" y="1125538"/>
            <a:ext cx="1236663" cy="111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00">
            <a:alpha val="10980"/>
          </a:srgb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613"/>
            <a:ext cx="8229600" cy="5289550"/>
          </a:xfrm>
        </p:spPr>
        <p:txBody>
          <a:bodyPr rtlCol="0">
            <a:normAutofit fontScale="40000" lnSpcReduction="20000"/>
          </a:bodyPr>
          <a:lstStyle/>
          <a:p>
            <a:pPr marL="0" indent="0" eaLnBrk="1" fontAlgn="auto" hangingPunct="1">
              <a:spcAft>
                <a:spcPts val="0"/>
              </a:spcAft>
              <a:buFont typeface="Arial" pitchFamily="34" charset="0"/>
              <a:buNone/>
              <a:defRPr/>
            </a:pPr>
            <a:r>
              <a:rPr lang="ru-RU" sz="2600" i="1" dirty="0" err="1" smtClean="0">
                <a:solidFill>
                  <a:srgbClr val="C00000"/>
                </a:solidFill>
                <a:latin typeface="Times New Roman" pitchFamily="18" charset="0"/>
                <a:cs typeface="Times New Roman" pitchFamily="18" charset="0"/>
              </a:rPr>
              <a:t>Кызматтан</a:t>
            </a:r>
            <a:r>
              <a:rPr lang="ru-RU" sz="2600" i="1" dirty="0" smtClean="0">
                <a:solidFill>
                  <a:srgbClr val="C00000"/>
                </a:solidFill>
                <a:latin typeface="Times New Roman" pitchFamily="18" charset="0"/>
                <a:cs typeface="Times New Roman" pitchFamily="18" charset="0"/>
              </a:rPr>
              <a:t> </a:t>
            </a:r>
            <a:r>
              <a:rPr lang="ru-RU" sz="2600" i="1" dirty="0" err="1" smtClean="0">
                <a:solidFill>
                  <a:srgbClr val="C00000"/>
                </a:solidFill>
                <a:latin typeface="Times New Roman" pitchFamily="18" charset="0"/>
                <a:cs typeface="Times New Roman" pitchFamily="18" charset="0"/>
              </a:rPr>
              <a:t>бошотуу</a:t>
            </a:r>
            <a:r>
              <a:rPr lang="ru-RU" sz="2600" i="1" dirty="0" smtClean="0">
                <a:solidFill>
                  <a:srgbClr val="C00000"/>
                </a:solidFill>
                <a:latin typeface="Times New Roman" pitchFamily="18" charset="0"/>
                <a:cs typeface="Times New Roman" pitchFamily="18" charset="0"/>
              </a:rPr>
              <a:t> </a:t>
            </a:r>
            <a:r>
              <a:rPr lang="ru-RU" sz="2600" i="1" dirty="0" err="1" smtClean="0">
                <a:solidFill>
                  <a:srgbClr val="C00000"/>
                </a:solidFill>
                <a:latin typeface="Times New Roman" pitchFamily="18" charset="0"/>
                <a:cs typeface="Times New Roman" pitchFamily="18" charset="0"/>
              </a:rPr>
              <a:t>буйругу</a:t>
            </a:r>
            <a:r>
              <a:rPr lang="ru-RU" sz="2600" i="1" dirty="0" smtClean="0">
                <a:solidFill>
                  <a:srgbClr val="C00000"/>
                </a:solidFill>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Мекеменин</a:t>
            </a:r>
            <a:r>
              <a:rPr lang="ru-RU" sz="2800" b="1" dirty="0" smtClean="0">
                <a:latin typeface="Times New Roman" pitchFamily="18" charset="0"/>
                <a:cs typeface="Times New Roman" pitchFamily="18" charset="0"/>
              </a:rPr>
              <a:t> </a:t>
            </a:r>
            <a:r>
              <a:rPr lang="ru-RU" sz="2800" b="1" dirty="0" err="1">
                <a:latin typeface="Times New Roman" pitchFamily="18" charset="0"/>
                <a:cs typeface="Times New Roman" pitchFamily="18" charset="0"/>
              </a:rPr>
              <a:t>бланкы</a:t>
            </a:r>
            <a:r>
              <a:rPr lang="ru-RU" sz="2800" b="1" dirty="0">
                <a:latin typeface="Times New Roman" pitchFamily="18" charset="0"/>
                <a:cs typeface="Times New Roman" pitchFamily="18" charset="0"/>
              </a:rPr>
              <a:t> </a:t>
            </a:r>
            <a:endParaRPr lang="en-US" sz="2800" b="1"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sz="2600" i="1" dirty="0">
              <a:solidFill>
                <a:srgbClr val="C00000"/>
              </a:solidFill>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ky-KG" i="1" dirty="0" smtClean="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endParaRPr lang="ru-RU" b="1" dirty="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ru-RU" sz="4000" b="1" dirty="0" smtClean="0">
                <a:latin typeface="Times New Roman" pitchFamily="18" charset="0"/>
                <a:cs typeface="Times New Roman" pitchFamily="18" charset="0"/>
              </a:rPr>
              <a:t>   БУЙРУК</a:t>
            </a:r>
          </a:p>
          <a:p>
            <a:pPr marL="0" indent="0" algn="ctr" eaLnBrk="1" fontAlgn="auto" hangingPunct="1">
              <a:spcAft>
                <a:spcPts val="0"/>
              </a:spcAft>
              <a:buFont typeface="Arial" pitchFamily="34" charset="0"/>
              <a:buNone/>
              <a:defRPr/>
            </a:pPr>
            <a:r>
              <a:rPr lang="ru-RU" sz="4000" b="1" dirty="0" smtClean="0">
                <a:latin typeface="Times New Roman" pitchFamily="18" charset="0"/>
                <a:cs typeface="Times New Roman" pitchFamily="18" charset="0"/>
              </a:rPr>
              <a:t>   ПРИКАЗ</a:t>
            </a:r>
            <a:r>
              <a:rPr lang="ru-RU" sz="4000" dirty="0" smtClean="0">
                <a:latin typeface="Times New Roman" pitchFamily="18" charset="0"/>
                <a:cs typeface="Times New Roman" pitchFamily="18" charset="0"/>
              </a:rPr>
              <a:t> </a:t>
            </a:r>
            <a:endParaRPr lang="ru-RU" sz="4000"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sz="4000"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4000" dirty="0">
                <a:latin typeface="Times New Roman" pitchFamily="18" charset="0"/>
                <a:cs typeface="Times New Roman" pitchFamily="18" charset="0"/>
              </a:rPr>
              <a:t>        </a:t>
            </a:r>
            <a:r>
              <a:rPr lang="ru-RU" sz="4000" dirty="0" smtClean="0">
                <a:latin typeface="Times New Roman" pitchFamily="18" charset="0"/>
                <a:cs typeface="Times New Roman" pitchFamily="18" charset="0"/>
              </a:rPr>
              <a:t>___________________ </a:t>
            </a:r>
            <a:r>
              <a:rPr lang="ru-RU" sz="4000" dirty="0">
                <a:latin typeface="Times New Roman" pitchFamily="18" charset="0"/>
                <a:cs typeface="Times New Roman" pitchFamily="18" charset="0"/>
              </a:rPr>
              <a:t>№________ </a:t>
            </a:r>
            <a:r>
              <a:rPr lang="ru-RU" sz="4000" dirty="0" smtClean="0">
                <a:latin typeface="Times New Roman" pitchFamily="18" charset="0"/>
                <a:cs typeface="Times New Roman" pitchFamily="18" charset="0"/>
              </a:rPr>
              <a:t>                                                               Бишкек </a:t>
            </a:r>
            <a:r>
              <a:rPr lang="ru-RU" sz="4000" dirty="0" err="1">
                <a:latin typeface="Times New Roman" pitchFamily="18" charset="0"/>
                <a:cs typeface="Times New Roman" pitchFamily="18" charset="0"/>
              </a:rPr>
              <a:t>шаары</a:t>
            </a:r>
            <a:endParaRPr lang="ru-RU" sz="4000"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sz="4000" dirty="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ru-RU" sz="4000" dirty="0">
                <a:latin typeface="Times New Roman" pitchFamily="18" charset="0"/>
                <a:cs typeface="Times New Roman" pitchFamily="18" charset="0"/>
              </a:rPr>
              <a:t>      </a:t>
            </a:r>
            <a:r>
              <a:rPr lang="ru-RU" sz="4000" b="1" dirty="0" err="1" smtClean="0">
                <a:latin typeface="Times New Roman" pitchFamily="18" charset="0"/>
                <a:cs typeface="Times New Roman" pitchFamily="18" charset="0"/>
              </a:rPr>
              <a:t>Н.А.Садыкова</a:t>
            </a:r>
            <a:r>
              <a:rPr lang="ru-RU" sz="4000" b="1" dirty="0" smtClean="0">
                <a:latin typeface="Times New Roman" pitchFamily="18" charset="0"/>
                <a:cs typeface="Times New Roman" pitchFamily="18" charset="0"/>
              </a:rPr>
              <a:t> </a:t>
            </a:r>
            <a:r>
              <a:rPr lang="ky-KG" sz="4000" b="1" dirty="0" smtClean="0">
                <a:latin typeface="Times New Roman" pitchFamily="18" charset="0"/>
                <a:cs typeface="Times New Roman" pitchFamily="18" charset="0"/>
              </a:rPr>
              <a:t>жөнүндө</a:t>
            </a:r>
            <a:endParaRPr lang="ky-KG" sz="4000" b="1" dirty="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endParaRPr lang="ky-KG" sz="4000" b="1"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sz="4000" dirty="0">
                <a:latin typeface="Times New Roman" pitchFamily="18" charset="0"/>
                <a:cs typeface="Times New Roman" pitchFamily="18" charset="0"/>
              </a:rPr>
              <a:t>      Кыргыз Республикасынын Эмгек </a:t>
            </a:r>
            <a:r>
              <a:rPr lang="ky-KG" sz="4000" dirty="0" smtClean="0">
                <a:latin typeface="Times New Roman" pitchFamily="18" charset="0"/>
                <a:cs typeface="Times New Roman" pitchFamily="18" charset="0"/>
              </a:rPr>
              <a:t>кодексинин </a:t>
            </a:r>
            <a:r>
              <a:rPr lang="ky-KG" sz="4000" smtClean="0">
                <a:latin typeface="Times New Roman" pitchFamily="18" charset="0"/>
                <a:cs typeface="Times New Roman" pitchFamily="18" charset="0"/>
              </a:rPr>
              <a:t>82-беренесине ылайык, </a:t>
            </a:r>
            <a:r>
              <a:rPr lang="ky-KG" sz="4000" b="1" dirty="0">
                <a:latin typeface="Times New Roman" pitchFamily="18" charset="0"/>
                <a:cs typeface="Times New Roman" pitchFamily="18" charset="0"/>
              </a:rPr>
              <a:t>буйрук кылам:</a:t>
            </a:r>
          </a:p>
          <a:p>
            <a:pPr marL="0" indent="0" algn="just" eaLnBrk="1" fontAlgn="auto" hangingPunct="1">
              <a:spcAft>
                <a:spcPts val="0"/>
              </a:spcAft>
              <a:buFont typeface="Arial" pitchFamily="34" charset="0"/>
              <a:buNone/>
              <a:defRPr/>
            </a:pPr>
            <a:r>
              <a:rPr lang="ky-KG" sz="4000" b="1" dirty="0">
                <a:latin typeface="Times New Roman" pitchFamily="18" charset="0"/>
                <a:cs typeface="Times New Roman" pitchFamily="18" charset="0"/>
              </a:rPr>
              <a:t>      </a:t>
            </a:r>
            <a:r>
              <a:rPr lang="ky-KG" sz="4000" dirty="0">
                <a:latin typeface="Times New Roman" pitchFamily="18" charset="0"/>
                <a:cs typeface="Times New Roman" pitchFamily="18" charset="0"/>
              </a:rPr>
              <a:t>1. </a:t>
            </a:r>
            <a:r>
              <a:rPr lang="ky-KG" sz="4000" dirty="0" smtClean="0">
                <a:latin typeface="Times New Roman" pitchFamily="18" charset="0"/>
                <a:cs typeface="Times New Roman" pitchFamily="18" charset="0"/>
              </a:rPr>
              <a:t>2020-жылдын 29-октябрынан баштап башкы адис Садыкова Назира Асановна өз каалоосу менен ээлеген кызматынан бошотулсун. </a:t>
            </a:r>
          </a:p>
          <a:p>
            <a:pPr marL="0" indent="0" algn="just" eaLnBrk="1" fontAlgn="auto" hangingPunct="1">
              <a:spcAft>
                <a:spcPts val="0"/>
              </a:spcAft>
              <a:buFont typeface="Arial" pitchFamily="34" charset="0"/>
              <a:buNone/>
              <a:defRPr/>
            </a:pPr>
            <a:r>
              <a:rPr lang="ky-KG" sz="4000" dirty="0">
                <a:latin typeface="Times New Roman" pitchFamily="18" charset="0"/>
                <a:cs typeface="Times New Roman" pitchFamily="18" charset="0"/>
              </a:rPr>
              <a:t> </a:t>
            </a:r>
            <a:r>
              <a:rPr lang="ky-KG" sz="4000" dirty="0" smtClean="0">
                <a:latin typeface="Times New Roman" pitchFamily="18" charset="0"/>
                <a:cs typeface="Times New Roman" pitchFamily="18" charset="0"/>
              </a:rPr>
              <a:t>     2. Акыркы эсептешүү акысы берилсин. </a:t>
            </a:r>
          </a:p>
          <a:p>
            <a:pPr marL="0" indent="0" algn="just" eaLnBrk="1" fontAlgn="auto" hangingPunct="1">
              <a:spcAft>
                <a:spcPts val="0"/>
              </a:spcAft>
              <a:buFont typeface="Arial" pitchFamily="34" charset="0"/>
              <a:buNone/>
              <a:defRPr/>
            </a:pPr>
            <a:r>
              <a:rPr lang="ky-KG" sz="4000" dirty="0">
                <a:latin typeface="Times New Roman" pitchFamily="18" charset="0"/>
                <a:cs typeface="Times New Roman" pitchFamily="18" charset="0"/>
              </a:rPr>
              <a:t> </a:t>
            </a:r>
            <a:r>
              <a:rPr lang="ky-KG" sz="4000" dirty="0" smtClean="0">
                <a:latin typeface="Times New Roman" pitchFamily="18" charset="0"/>
                <a:cs typeface="Times New Roman" pitchFamily="18" charset="0"/>
              </a:rPr>
              <a:t>     3. Бул буйруктун </a:t>
            </a:r>
            <a:r>
              <a:rPr lang="ky-KG" sz="4000" dirty="0">
                <a:latin typeface="Times New Roman" pitchFamily="18" charset="0"/>
                <a:cs typeface="Times New Roman" pitchFamily="18" charset="0"/>
              </a:rPr>
              <a:t>аткарылышын көзөмөлдөөнү өзүмө </a:t>
            </a:r>
            <a:r>
              <a:rPr lang="ky-KG" sz="4000" dirty="0" smtClean="0">
                <a:latin typeface="Times New Roman" pitchFamily="18" charset="0"/>
                <a:cs typeface="Times New Roman" pitchFamily="18" charset="0"/>
              </a:rPr>
              <a:t>калтырам.</a:t>
            </a:r>
          </a:p>
          <a:p>
            <a:pPr marL="0" indent="0" algn="just" eaLnBrk="1" fontAlgn="auto" hangingPunct="1">
              <a:spcAft>
                <a:spcPts val="0"/>
              </a:spcAft>
              <a:buFont typeface="Arial" pitchFamily="34" charset="0"/>
              <a:buNone/>
              <a:defRPr/>
            </a:pPr>
            <a:r>
              <a:rPr lang="ky-KG" sz="4000" dirty="0">
                <a:latin typeface="Times New Roman" pitchFamily="18" charset="0"/>
                <a:cs typeface="Times New Roman" pitchFamily="18" charset="0"/>
              </a:rPr>
              <a:t> </a:t>
            </a:r>
            <a:endParaRPr lang="ky-KG" sz="4000" dirty="0" smtClean="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sz="4000" dirty="0" smtClean="0">
                <a:latin typeface="Times New Roman" pitchFamily="18" charset="0"/>
                <a:cs typeface="Times New Roman" pitchFamily="18" charset="0"/>
              </a:rPr>
              <a:t>      </a:t>
            </a:r>
            <a:r>
              <a:rPr lang="ky-KG" sz="4000" b="1" dirty="0">
                <a:latin typeface="Times New Roman" pitchFamily="18" charset="0"/>
                <a:cs typeface="Times New Roman" pitchFamily="18" charset="0"/>
              </a:rPr>
              <a:t>Негизи</a:t>
            </a:r>
            <a:r>
              <a:rPr lang="ky-KG" sz="4000" b="1" dirty="0" smtClean="0">
                <a:latin typeface="Times New Roman" pitchFamily="18" charset="0"/>
                <a:cs typeface="Times New Roman" pitchFamily="18" charset="0"/>
              </a:rPr>
              <a:t>:</a:t>
            </a:r>
            <a:r>
              <a:rPr lang="ky-KG" sz="4000" dirty="0" smtClean="0">
                <a:latin typeface="Times New Roman" pitchFamily="18" charset="0"/>
                <a:cs typeface="Times New Roman" pitchFamily="18" charset="0"/>
              </a:rPr>
              <a:t> 1. КР ЭК, 82-берене;</a:t>
            </a:r>
          </a:p>
          <a:p>
            <a:pPr marL="0" indent="0" algn="just" eaLnBrk="1" fontAlgn="auto" hangingPunct="1">
              <a:spcAft>
                <a:spcPts val="0"/>
              </a:spcAft>
              <a:buFont typeface="Arial" pitchFamily="34" charset="0"/>
              <a:buNone/>
              <a:defRPr/>
            </a:pPr>
            <a:r>
              <a:rPr lang="ky-KG" sz="4000" dirty="0">
                <a:latin typeface="Times New Roman" pitchFamily="18" charset="0"/>
                <a:cs typeface="Times New Roman" pitchFamily="18" charset="0"/>
              </a:rPr>
              <a:t> </a:t>
            </a:r>
            <a:r>
              <a:rPr lang="ky-KG" sz="4000" dirty="0" smtClean="0">
                <a:latin typeface="Times New Roman" pitchFamily="18" charset="0"/>
                <a:cs typeface="Times New Roman" pitchFamily="18" charset="0"/>
              </a:rPr>
              <a:t>                    2. Н.А.Садыкованын жеке арызы</a:t>
            </a:r>
            <a:r>
              <a:rPr lang="ky-KG" sz="4000" dirty="0">
                <a:latin typeface="Times New Roman" pitchFamily="18" charset="0"/>
                <a:cs typeface="Times New Roman" pitchFamily="18" charset="0"/>
              </a:rPr>
              <a:t>.</a:t>
            </a:r>
          </a:p>
          <a:p>
            <a:pPr marL="0" indent="0" eaLnBrk="1" fontAlgn="auto" hangingPunct="1">
              <a:spcAft>
                <a:spcPts val="0"/>
              </a:spcAft>
              <a:buFont typeface="Arial" pitchFamily="34" charset="0"/>
              <a:buNone/>
              <a:defRPr/>
            </a:pPr>
            <a:endParaRPr lang="ky-KG" sz="4000"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sz="4000" b="1" dirty="0" smtClean="0">
                <a:latin typeface="Times New Roman" pitchFamily="18" charset="0"/>
                <a:cs typeface="Times New Roman" pitchFamily="18" charset="0"/>
              </a:rPr>
              <a:t>      Башчы</a:t>
            </a:r>
            <a:r>
              <a:rPr lang="ky-KG" sz="4000" dirty="0" smtClean="0">
                <a:latin typeface="Times New Roman" pitchFamily="18" charset="0"/>
                <a:cs typeface="Times New Roman" pitchFamily="18" charset="0"/>
              </a:rPr>
              <a:t>      (</a:t>
            </a:r>
            <a:r>
              <a:rPr lang="ky-KG" sz="4000" dirty="0">
                <a:latin typeface="Times New Roman" pitchFamily="18" charset="0"/>
                <a:cs typeface="Times New Roman" pitchFamily="18" charset="0"/>
              </a:rPr>
              <a:t>кол тамгасы)                     </a:t>
            </a:r>
            <a:r>
              <a:rPr lang="ky-KG" sz="4000" dirty="0" smtClean="0">
                <a:latin typeface="Times New Roman" pitchFamily="18" charset="0"/>
                <a:cs typeface="Times New Roman" pitchFamily="18" charset="0"/>
              </a:rPr>
              <a:t>                                            Аты-жөнү</a:t>
            </a:r>
            <a:endParaRPr lang="ru-RU" sz="4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00">
            <a:alpha val="16078"/>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988" y="115888"/>
            <a:ext cx="7643812" cy="433387"/>
          </a:xfrm>
        </p:spPr>
        <p:txBody>
          <a:bodyPr rtlCol="0">
            <a:normAutofit fontScale="90000"/>
          </a:bodyPr>
          <a:lstStyle/>
          <a:p>
            <a:pPr eaLnBrk="1" fontAlgn="auto" hangingPunct="1">
              <a:spcAft>
                <a:spcPts val="0"/>
              </a:spcAft>
              <a:defRPr/>
            </a:pPr>
            <a:r>
              <a:rPr lang="ru-RU" sz="1200" dirty="0" err="1">
                <a:latin typeface="Times New Roman" pitchFamily="18" charset="0"/>
                <a:cs typeface="Times New Roman" pitchFamily="18" charset="0"/>
              </a:rPr>
              <a:t>Кыргыз</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Республикасында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Иш</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кагаздарын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жүргүзүү</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боюнча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типтүү</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нускамага</a:t>
            </a: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13-тиркеме</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ru-RU" sz="2000" b="1" dirty="0" err="1">
                <a:latin typeface="Times New Roman" pitchFamily="18" charset="0"/>
                <a:cs typeface="Times New Roman" pitchFamily="18" charset="0"/>
              </a:rPr>
              <a:t>Протоколду</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тариздөөнүн</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үлгүсү</a:t>
            </a:r>
            <a:endParaRPr lang="ru-RU" sz="2000" b="1" dirty="0">
              <a:latin typeface="Times New Roman" pitchFamily="18" charset="0"/>
              <a:cs typeface="Times New Roman" pitchFamily="18" charset="0"/>
            </a:endParaRPr>
          </a:p>
        </p:txBody>
      </p:sp>
      <p:sp>
        <p:nvSpPr>
          <p:cNvPr id="3" name="Объект 2"/>
          <p:cNvSpPr>
            <a:spLocks noGrp="1"/>
          </p:cNvSpPr>
          <p:nvPr>
            <p:ph idx="1"/>
          </p:nvPr>
        </p:nvSpPr>
        <p:spPr>
          <a:xfrm>
            <a:off x="250825" y="620713"/>
            <a:ext cx="8713788" cy="6165850"/>
          </a:xfrm>
          <a:solidFill>
            <a:schemeClr val="tx2">
              <a:lumMod val="20000"/>
              <a:lumOff val="80000"/>
              <a:alpha val="38000"/>
            </a:schemeClr>
          </a:solidFill>
        </p:spPr>
        <p:txBody>
          <a:bodyPr rtlCol="0">
            <a:noAutofit/>
          </a:bodyPr>
          <a:lstStyle/>
          <a:p>
            <a:pPr marL="0" indent="0" algn="ctr" eaLnBrk="1" fontAlgn="auto" hangingPunct="1">
              <a:spcAft>
                <a:spcPts val="0"/>
              </a:spcAft>
              <a:buFont typeface="Arial" pitchFamily="34" charset="0"/>
              <a:buNone/>
              <a:defRPr/>
            </a:pPr>
            <a:r>
              <a:rPr lang="ru-RU" sz="1600" b="1" dirty="0" err="1" smtClean="0">
                <a:solidFill>
                  <a:srgbClr val="FF0000"/>
                </a:solidFill>
                <a:latin typeface="Times New Roman" pitchFamily="18" charset="0"/>
                <a:cs typeface="Times New Roman" pitchFamily="18" charset="0"/>
              </a:rPr>
              <a:t>Мекеменин</a:t>
            </a:r>
            <a:r>
              <a:rPr lang="ru-RU" sz="1600" b="1" dirty="0" smtClean="0">
                <a:solidFill>
                  <a:srgbClr val="FF0000"/>
                </a:solidFill>
                <a:latin typeface="Times New Roman" pitchFamily="18" charset="0"/>
                <a:cs typeface="Times New Roman" pitchFamily="18" charset="0"/>
              </a:rPr>
              <a:t> </a:t>
            </a:r>
            <a:r>
              <a:rPr lang="ru-RU" sz="1600" b="1" dirty="0" err="1">
                <a:solidFill>
                  <a:srgbClr val="FF0000"/>
                </a:solidFill>
                <a:latin typeface="Times New Roman" pitchFamily="18" charset="0"/>
                <a:cs typeface="Times New Roman" pitchFamily="18" charset="0"/>
              </a:rPr>
              <a:t>бланкы</a:t>
            </a:r>
            <a:r>
              <a:rPr lang="ru-RU" sz="1600" b="1" dirty="0">
                <a:solidFill>
                  <a:srgbClr val="FF0000"/>
                </a:solidFill>
                <a:latin typeface="Times New Roman" pitchFamily="18" charset="0"/>
                <a:cs typeface="Times New Roman" pitchFamily="18" charset="0"/>
              </a:rPr>
              <a:t> </a:t>
            </a:r>
            <a:endParaRPr lang="en-US" sz="1200" b="1" dirty="0" smtClean="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ru-RU" sz="1200" b="1" dirty="0" err="1" smtClean="0">
                <a:latin typeface="Times New Roman" pitchFamily="18" charset="0"/>
                <a:cs typeface="Times New Roman" pitchFamily="18" charset="0"/>
              </a:rPr>
              <a:t>Илимий-усулдук</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кеңештин</a:t>
            </a:r>
            <a:r>
              <a:rPr lang="ru-RU" sz="1200" b="1" dirty="0" smtClean="0">
                <a:latin typeface="Times New Roman" pitchFamily="18" charset="0"/>
                <a:cs typeface="Times New Roman" pitchFamily="18" charset="0"/>
              </a:rPr>
              <a:t> </a:t>
            </a:r>
            <a:r>
              <a:rPr lang="ru-RU" sz="1200" b="1" dirty="0" err="1">
                <a:latin typeface="Times New Roman" pitchFamily="18" charset="0"/>
                <a:cs typeface="Times New Roman" pitchFamily="18" charset="0"/>
              </a:rPr>
              <a:t>жыйынынын</a:t>
            </a:r>
            <a:r>
              <a:rPr lang="ru-RU" sz="1200" b="1" dirty="0">
                <a:latin typeface="Times New Roman" pitchFamily="18" charset="0"/>
                <a:cs typeface="Times New Roman" pitchFamily="18" charset="0"/>
              </a:rPr>
              <a:t> </a:t>
            </a:r>
            <a:endParaRPr lang="en-US" sz="1200" b="1" dirty="0" smtClean="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ru-RU" sz="1200" b="1" dirty="0" smtClean="0">
                <a:latin typeface="Times New Roman" pitchFamily="18" charset="0"/>
                <a:cs typeface="Times New Roman" pitchFamily="18" charset="0"/>
              </a:rPr>
              <a:t>ПРОТОКОЛУ</a:t>
            </a:r>
            <a:endParaRPr lang="en-US" sz="1200" b="1" dirty="0" smtClean="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ru-RU" sz="1200" b="1" dirty="0" smtClean="0">
                <a:latin typeface="Times New Roman" pitchFamily="18" charset="0"/>
                <a:cs typeface="Times New Roman" pitchFamily="18" charset="0"/>
              </a:rPr>
              <a:t>2020-жылдын 28-октябры  </a:t>
            </a:r>
            <a:r>
              <a:rPr lang="ru-RU" sz="1200" b="1" dirty="0">
                <a:latin typeface="Times New Roman" pitchFamily="18" charset="0"/>
                <a:cs typeface="Times New Roman" pitchFamily="18" charset="0"/>
              </a:rPr>
              <a:t>№ _______ </a:t>
            </a:r>
            <a:r>
              <a:rPr lang="en-US" sz="1200" b="1"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Бишкек </a:t>
            </a:r>
            <a:r>
              <a:rPr lang="ru-RU" sz="1200" b="1" dirty="0" err="1">
                <a:latin typeface="Times New Roman" pitchFamily="18" charset="0"/>
                <a:cs typeface="Times New Roman" pitchFamily="18" charset="0"/>
              </a:rPr>
              <a:t>шаары</a:t>
            </a:r>
            <a:r>
              <a:rPr lang="ru-RU" sz="1200" b="1" dirty="0">
                <a:latin typeface="Times New Roman" pitchFamily="18" charset="0"/>
                <a:cs typeface="Times New Roman" pitchFamily="18" charset="0"/>
              </a:rPr>
              <a:t> </a:t>
            </a:r>
            <a:endParaRPr lang="en-US" sz="1200" b="1"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Төрагасы</a:t>
            </a:r>
            <a:r>
              <a:rPr lang="ru-RU" sz="1200" dirty="0" smtClean="0">
                <a:latin typeface="Times New Roman" pitchFamily="18" charset="0"/>
                <a:cs typeface="Times New Roman" pitchFamily="18" charset="0"/>
              </a:rPr>
              <a:t> -___________________________________________________________________________________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Катчысы</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__________________________________________________________________________________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Катышкандар</a:t>
            </a:r>
            <a:r>
              <a:rPr lang="ru-RU" sz="1200" dirty="0">
                <a:latin typeface="Times New Roman" pitchFamily="18" charset="0"/>
                <a:cs typeface="Times New Roman" pitchFamily="18" charset="0"/>
              </a:rPr>
              <a:t>: ____________________________________________________________________________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коллегиалдык</a:t>
            </a:r>
            <a:r>
              <a:rPr lang="ru-RU" sz="1200" dirty="0" smtClean="0">
                <a:latin typeface="Times New Roman" pitchFamily="18" charset="0"/>
                <a:cs typeface="Times New Roman" pitchFamily="18" charset="0"/>
              </a:rPr>
              <a:t> </a:t>
            </a:r>
            <a:r>
              <a:rPr lang="ru-RU" sz="1200" dirty="0" err="1">
                <a:latin typeface="Times New Roman" pitchFamily="18" charset="0"/>
                <a:cs typeface="Times New Roman" pitchFamily="18" charset="0"/>
              </a:rPr>
              <a:t>органдын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мүчөлөрү</a:t>
            </a:r>
            <a:r>
              <a:rPr lang="ru-RU" sz="1200" dirty="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Чакырылгандар</a:t>
            </a:r>
            <a:r>
              <a:rPr lang="ru-RU" sz="1200" dirty="0">
                <a:latin typeface="Times New Roman" pitchFamily="18" charset="0"/>
                <a:cs typeface="Times New Roman" pitchFamily="18" charset="0"/>
              </a:rPr>
              <a:t>: _________ </a:t>
            </a:r>
            <a:r>
              <a:rPr lang="ru-RU" sz="1200" dirty="0" err="1">
                <a:latin typeface="Times New Roman" pitchFamily="18" charset="0"/>
                <a:cs typeface="Times New Roman" pitchFamily="18" charset="0"/>
              </a:rPr>
              <a:t>адам</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тизме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тиркелет</a:t>
            </a:r>
            <a:r>
              <a:rPr lang="ru-RU" sz="1200" dirty="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b="1" dirty="0" smtClean="0">
                <a:latin typeface="Times New Roman" pitchFamily="18" charset="0"/>
                <a:cs typeface="Times New Roman" pitchFamily="18" charset="0"/>
              </a:rPr>
              <a:t>       КҮН </a:t>
            </a:r>
            <a:r>
              <a:rPr lang="ru-RU" sz="1200" b="1" dirty="0">
                <a:latin typeface="Times New Roman" pitchFamily="18" charset="0"/>
                <a:cs typeface="Times New Roman" pitchFamily="18" charset="0"/>
              </a:rPr>
              <a:t>ТАРТИБИ: </a:t>
            </a:r>
            <a:endParaRPr lang="en-US" sz="1200" b="1"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1</a:t>
            </a:r>
            <a:r>
              <a:rPr lang="ru-RU" sz="1200" dirty="0">
                <a:latin typeface="Times New Roman" pitchFamily="18" charset="0"/>
                <a:cs typeface="Times New Roman" pitchFamily="18" charset="0"/>
              </a:rPr>
              <a:t>. _______________________________________________________ </a:t>
            </a:r>
            <a:r>
              <a:rPr lang="ru-RU" sz="1200" dirty="0" err="1">
                <a:latin typeface="Times New Roman" pitchFamily="18" charset="0"/>
                <a:cs typeface="Times New Roman" pitchFamily="18" charset="0"/>
              </a:rPr>
              <a:t>жөнүндө</a:t>
            </a: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      </a:t>
            </a:r>
          </a:p>
          <a:p>
            <a:pPr marL="0" indent="0" eaLnBrk="1" fontAlgn="auto" hangingPunct="1">
              <a:spcAft>
                <a:spcPts val="0"/>
              </a:spcAft>
              <a:buFont typeface="Arial" pitchFamily="34" charset="0"/>
              <a:buNone/>
              <a:defRPr/>
            </a:pP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       _______________________________________________________ </a:t>
            </a:r>
            <a:r>
              <a:rPr lang="ru-RU" sz="1200" dirty="0" err="1">
                <a:latin typeface="Times New Roman" pitchFamily="18" charset="0"/>
                <a:cs typeface="Times New Roman" pitchFamily="18" charset="0"/>
              </a:rPr>
              <a:t>баяндамасы</a:t>
            </a:r>
            <a:r>
              <a:rPr lang="ru-RU" sz="1200" dirty="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кызмат</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орду, </a:t>
            </a:r>
            <a:r>
              <a:rPr lang="ru-RU" sz="1200" dirty="0" err="1">
                <a:latin typeface="Times New Roman" pitchFamily="18" charset="0"/>
                <a:cs typeface="Times New Roman" pitchFamily="18" charset="0"/>
              </a:rPr>
              <a:t>аты-жөнү</a:t>
            </a:r>
            <a:r>
              <a:rPr lang="ru-RU" sz="1200" dirty="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2</a:t>
            </a:r>
            <a:r>
              <a:rPr lang="ru-RU" sz="1200" dirty="0">
                <a:latin typeface="Times New Roman" pitchFamily="18" charset="0"/>
                <a:cs typeface="Times New Roman" pitchFamily="18" charset="0"/>
              </a:rPr>
              <a:t>. _______________________________________________________ </a:t>
            </a:r>
            <a:r>
              <a:rPr lang="ru-RU" sz="1200" dirty="0" err="1">
                <a:latin typeface="Times New Roman" pitchFamily="18" charset="0"/>
                <a:cs typeface="Times New Roman" pitchFamily="18" charset="0"/>
              </a:rPr>
              <a:t>жөнүндө</a:t>
            </a: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   </a:t>
            </a:r>
          </a:p>
          <a:p>
            <a:pPr marL="0" indent="0" eaLnBrk="1" fontAlgn="auto" hangingPunct="1">
              <a:spcAft>
                <a:spcPts val="0"/>
              </a:spcAft>
              <a:buFont typeface="Arial" pitchFamily="34" charset="0"/>
              <a:buNone/>
              <a:defRPr/>
            </a:pP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        _______________________________________________________ </a:t>
            </a:r>
            <a:r>
              <a:rPr lang="ru-RU" sz="1200" dirty="0" err="1" smtClean="0">
                <a:latin typeface="Times New Roman" pitchFamily="18" charset="0"/>
                <a:cs typeface="Times New Roman" pitchFamily="18" charset="0"/>
              </a:rPr>
              <a:t>баяндамасы</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кызмат</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орду, </a:t>
            </a:r>
            <a:r>
              <a:rPr lang="ru-RU" sz="1200" dirty="0" err="1">
                <a:latin typeface="Times New Roman" pitchFamily="18" charset="0"/>
                <a:cs typeface="Times New Roman" pitchFamily="18" charset="0"/>
              </a:rPr>
              <a:t>аты-жөнү</a:t>
            </a:r>
            <a:r>
              <a:rPr lang="ru-RU" sz="1200" dirty="0">
                <a:latin typeface="Times New Roman" pitchFamily="18" charset="0"/>
                <a:cs typeface="Times New Roman" pitchFamily="18" charset="0"/>
              </a:rPr>
              <a:t> </a:t>
            </a:r>
            <a:endParaRPr lang="ru-RU" sz="1200" b="1"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b="1" dirty="0">
                <a:latin typeface="Times New Roman" pitchFamily="18" charset="0"/>
                <a:cs typeface="Times New Roman" pitchFamily="18" charset="0"/>
              </a:rPr>
              <a:t> </a:t>
            </a:r>
            <a:r>
              <a:rPr lang="ru-RU" sz="1200" b="1" dirty="0" smtClean="0">
                <a:latin typeface="Times New Roman" pitchFamily="18" charset="0"/>
                <a:cs typeface="Times New Roman" pitchFamily="18" charset="0"/>
              </a:rPr>
              <a:t>       УГУЛДУ</a:t>
            </a:r>
            <a:r>
              <a:rPr lang="ru-RU" sz="1200" b="1" dirty="0">
                <a:latin typeface="Times New Roman" pitchFamily="18" charset="0"/>
                <a:cs typeface="Times New Roman" pitchFamily="18" charset="0"/>
              </a:rPr>
              <a:t>:</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Аты-жөнү</a:t>
            </a:r>
            <a:r>
              <a:rPr lang="ru-RU" sz="1200" dirty="0">
                <a:latin typeface="Times New Roman" pitchFamily="18" charset="0"/>
                <a:cs typeface="Times New Roman" pitchFamily="18" charset="0"/>
              </a:rPr>
              <a:t> – </a:t>
            </a:r>
            <a:r>
              <a:rPr lang="ru-RU" sz="1200" dirty="0" err="1">
                <a:latin typeface="Times New Roman" pitchFamily="18" charset="0"/>
                <a:cs typeface="Times New Roman" pitchFamily="18" charset="0"/>
              </a:rPr>
              <a:t>баяндаманын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тексти</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тиркелет</a:t>
            </a:r>
            <a:r>
              <a:rPr lang="ru-RU" sz="1200" dirty="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b="1" dirty="0" smtClean="0">
                <a:latin typeface="Times New Roman" pitchFamily="18" charset="0"/>
                <a:cs typeface="Times New Roman" pitchFamily="18" charset="0"/>
              </a:rPr>
              <a:t>        ЧЫГЫП </a:t>
            </a:r>
            <a:r>
              <a:rPr lang="ru-RU" sz="1200" b="1" dirty="0">
                <a:latin typeface="Times New Roman" pitchFamily="18" charset="0"/>
                <a:cs typeface="Times New Roman" pitchFamily="18" charset="0"/>
              </a:rPr>
              <a:t>СҮЙЛӨШТҮ: </a:t>
            </a:r>
            <a:endParaRPr lang="en-US" sz="1200" b="1"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Аты-жөнү</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сүйлөгөн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сөзүнүн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кыскача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берилиши</a:t>
            </a:r>
            <a:r>
              <a:rPr lang="ru-RU" sz="1200" dirty="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Аты-жөнү</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сүйлөгөн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сөзүнүн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кыскача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берилиши</a:t>
            </a:r>
            <a:r>
              <a:rPr lang="ru-RU" sz="1200" dirty="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b="1" dirty="0" smtClean="0">
                <a:latin typeface="Times New Roman" pitchFamily="18" charset="0"/>
                <a:cs typeface="Times New Roman" pitchFamily="18" charset="0"/>
              </a:rPr>
              <a:t>         ТОКТОМ </a:t>
            </a:r>
            <a:r>
              <a:rPr lang="ru-RU" sz="1200" b="1" dirty="0">
                <a:latin typeface="Times New Roman" pitchFamily="18" charset="0"/>
                <a:cs typeface="Times New Roman" pitchFamily="18" charset="0"/>
              </a:rPr>
              <a:t>КЫЛАТ (ЧЕЧИМ КЫЛАТ): </a:t>
            </a:r>
            <a:endParaRPr lang="en-US" sz="1200" b="1"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1.1. </a:t>
            </a:r>
            <a:r>
              <a:rPr lang="ru-RU" sz="1200" dirty="0">
                <a:latin typeface="Times New Roman" pitchFamily="18" charset="0"/>
                <a:cs typeface="Times New Roman" pitchFamily="18" charset="0"/>
              </a:rPr>
              <a:t>____________________________________________________________________________________________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1.2</a:t>
            </a:r>
            <a:r>
              <a:rPr lang="ru-RU" sz="1200" dirty="0">
                <a:latin typeface="Times New Roman" pitchFamily="18" charset="0"/>
                <a:cs typeface="Times New Roman" pitchFamily="18" charset="0"/>
              </a:rPr>
              <a:t>. ____________________________________________________________________________________________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Төрагасы</a:t>
            </a:r>
            <a:r>
              <a:rPr lang="ru-RU" sz="1200" dirty="0" smtClean="0">
                <a:latin typeface="Times New Roman" pitchFamily="18" charset="0"/>
                <a:cs typeface="Times New Roman" pitchFamily="18" charset="0"/>
              </a:rPr>
              <a:t>___________ </a:t>
            </a:r>
            <a:r>
              <a:rPr lang="ru-RU" sz="1200" dirty="0">
                <a:latin typeface="Times New Roman" pitchFamily="18" charset="0"/>
                <a:cs typeface="Times New Roman" pitchFamily="18" charset="0"/>
              </a:rPr>
              <a:t>____________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Катчысы</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___________ ____________ </a:t>
            </a:r>
            <a:endParaRPr lang="en-US" sz="12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аты-жөнү</a:t>
            </a:r>
            <a:r>
              <a:rPr lang="ru-RU" sz="1200" dirty="0" smtClean="0">
                <a:latin typeface="Times New Roman" pitchFamily="18" charset="0"/>
                <a:cs typeface="Times New Roman" pitchFamily="18" charset="0"/>
              </a:rPr>
              <a:t>,   колу (кол </a:t>
            </a:r>
            <a:r>
              <a:rPr lang="ru-RU" sz="1200" dirty="0" err="1" smtClean="0">
                <a:latin typeface="Times New Roman" pitchFamily="18" charset="0"/>
                <a:cs typeface="Times New Roman" pitchFamily="18" charset="0"/>
              </a:rPr>
              <a:t>тамгасы</a:t>
            </a:r>
            <a:r>
              <a:rPr lang="ru-RU" sz="1200" dirty="0" smtClean="0">
                <a:latin typeface="Times New Roman" pitchFamily="18" charset="0"/>
                <a:cs typeface="Times New Roman" pitchFamily="18" charset="0"/>
              </a:rPr>
              <a:t>)</a:t>
            </a:r>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92D050">
            <a:alpha val="18039"/>
          </a:srgb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813"/>
            <a:ext cx="8229600" cy="6048375"/>
          </a:xfrm>
        </p:spPr>
        <p:txBody>
          <a:bodyPr rtlCol="0">
            <a:normAutofit fontScale="85000" lnSpcReduction="10000"/>
          </a:bodyPr>
          <a:lstStyle/>
          <a:p>
            <a:pPr marL="0" indent="0" algn="ctr"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ТАРЖЫМАЛ</a:t>
            </a:r>
          </a:p>
          <a:p>
            <a:pPr marL="0" indent="0" algn="ctr" eaLnBrk="1" fontAlgn="auto" hangingPunct="1">
              <a:spcBef>
                <a:spcPts val="0"/>
              </a:spcBef>
              <a:spcAft>
                <a:spcPts val="0"/>
              </a:spcAft>
              <a:buFont typeface="Arial" pitchFamily="34" charset="0"/>
              <a:buNone/>
              <a:defRPr/>
            </a:pPr>
            <a:endParaRPr lang="ky-KG" sz="1800" b="1" dirty="0" smtClean="0">
              <a:latin typeface="Times New Roman" pitchFamily="18" charset="0"/>
              <a:cs typeface="Times New Roman" pitchFamily="18" charset="0"/>
            </a:endParaRP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Туулган жылы, жери:                </a:t>
            </a:r>
            <a:r>
              <a:rPr lang="ky-KG" sz="1800" dirty="0" smtClean="0">
                <a:latin typeface="Times New Roman" pitchFamily="18" charset="0"/>
                <a:cs typeface="Times New Roman" pitchFamily="18" charset="0"/>
              </a:rPr>
              <a:t>22.01.1964-ж., Чүй обл., Кемин району</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Улуту:                                            </a:t>
            </a:r>
            <a:r>
              <a:rPr lang="ky-KG" sz="1800" dirty="0" smtClean="0">
                <a:latin typeface="Times New Roman" pitchFamily="18" charset="0"/>
                <a:cs typeface="Times New Roman" pitchFamily="18" charset="0"/>
              </a:rPr>
              <a:t>кыргыз</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Жарандыгы:</a:t>
            </a:r>
            <a:r>
              <a:rPr lang="ky-KG" sz="1800" dirty="0" smtClean="0">
                <a:latin typeface="Times New Roman" pitchFamily="18" charset="0"/>
                <a:cs typeface="Times New Roman" pitchFamily="18" charset="0"/>
              </a:rPr>
              <a:t>                                Кыргызстан</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Билими:</a:t>
            </a:r>
            <a:r>
              <a:rPr lang="ky-KG" sz="1800" dirty="0" smtClean="0">
                <a:latin typeface="Times New Roman" pitchFamily="18" charset="0"/>
                <a:cs typeface="Times New Roman" pitchFamily="18" charset="0"/>
              </a:rPr>
              <a:t>                                        жогорку</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Кесиби:</a:t>
            </a:r>
            <a:r>
              <a:rPr lang="ky-KG" sz="1800" dirty="0" smtClean="0">
                <a:latin typeface="Times New Roman" pitchFamily="18" charset="0"/>
                <a:cs typeface="Times New Roman" pitchFamily="18" charset="0"/>
              </a:rPr>
              <a:t>                                          мугалим</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Бүткөн окуу, жайы                     </a:t>
            </a:r>
            <a:r>
              <a:rPr lang="ky-KG" sz="1800" dirty="0" err="1" smtClean="0">
                <a:latin typeface="Times New Roman" pitchFamily="18" charset="0"/>
                <a:cs typeface="Times New Roman" pitchFamily="18" charset="0"/>
              </a:rPr>
              <a:t>1985-ж.</a:t>
            </a:r>
            <a:r>
              <a:rPr lang="ky-KG" sz="1800" dirty="0" smtClean="0">
                <a:latin typeface="Times New Roman" pitchFamily="18" charset="0"/>
                <a:cs typeface="Times New Roman" pitchFamily="18" charset="0"/>
              </a:rPr>
              <a:t>, Бишкек </a:t>
            </a:r>
            <a:r>
              <a:rPr lang="ky-KG" sz="1800" dirty="0" err="1" smtClean="0">
                <a:latin typeface="Times New Roman" pitchFamily="18" charset="0"/>
                <a:cs typeface="Times New Roman" pitchFamily="18" charset="0"/>
              </a:rPr>
              <a:t>ш.</a:t>
            </a:r>
            <a:r>
              <a:rPr lang="ky-KG" sz="1800" dirty="0" smtClean="0">
                <a:latin typeface="Times New Roman" pitchFamily="18" charset="0"/>
                <a:cs typeface="Times New Roman" pitchFamily="18" charset="0"/>
              </a:rPr>
              <a:t>, </a:t>
            </a:r>
            <a:r>
              <a:rPr lang="ky-KG" sz="1800" dirty="0">
                <a:latin typeface="Times New Roman" pitchFamily="18" charset="0"/>
                <a:cs typeface="Times New Roman" pitchFamily="18" charset="0"/>
              </a:rPr>
              <a:t>И</a:t>
            </a:r>
            <a:r>
              <a:rPr lang="ky-KG" sz="1800" dirty="0" smtClean="0">
                <a:latin typeface="Times New Roman" pitchFamily="18" charset="0"/>
                <a:cs typeface="Times New Roman" pitchFamily="18" charset="0"/>
              </a:rPr>
              <a:t>.Арабаев атындагы КМУ</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жылы:</a:t>
            </a:r>
            <a:r>
              <a:rPr lang="ky-KG" sz="1800" dirty="0" smtClean="0">
                <a:latin typeface="Times New Roman" pitchFamily="18" charset="0"/>
                <a:cs typeface="Times New Roman" pitchFamily="18" charset="0"/>
              </a:rPr>
              <a:t>                                            (башталгыч класстын мугалими) </a:t>
            </a:r>
          </a:p>
          <a:p>
            <a:pPr marL="0" indent="0" eaLnBrk="1" fontAlgn="auto" hangingPunct="1">
              <a:spcBef>
                <a:spcPts val="0"/>
              </a:spcBef>
              <a:spcAft>
                <a:spcPts val="0"/>
              </a:spcAft>
              <a:buFont typeface="Arial" pitchFamily="34" charset="0"/>
              <a:buNone/>
              <a:defRPr/>
            </a:pPr>
            <a:r>
              <a:rPr lang="ky-KG" sz="1800" dirty="0">
                <a:latin typeface="Times New Roman" pitchFamily="18" charset="0"/>
                <a:cs typeface="Times New Roman" pitchFamily="18" charset="0"/>
              </a:rPr>
              <a:t> </a:t>
            </a:r>
            <a:r>
              <a:rPr lang="ky-KG" sz="1800" dirty="0" smtClean="0">
                <a:latin typeface="Times New Roman" pitchFamily="18" charset="0"/>
                <a:cs typeface="Times New Roman" pitchFamily="18" charset="0"/>
              </a:rPr>
              <a:t>                                                        .....</a:t>
            </a:r>
          </a:p>
          <a:p>
            <a:pPr marL="0" indent="0" eaLnBrk="1" fontAlgn="auto" hangingPunct="1">
              <a:spcBef>
                <a:spcPts val="0"/>
              </a:spcBef>
              <a:spcAft>
                <a:spcPts val="0"/>
              </a:spcAft>
              <a:buFont typeface="Arial" pitchFamily="34" charset="0"/>
              <a:buNone/>
              <a:defRPr/>
            </a:pPr>
            <a:r>
              <a:rPr lang="ky-KG" sz="1800" dirty="0">
                <a:latin typeface="Times New Roman" pitchFamily="18" charset="0"/>
                <a:cs typeface="Times New Roman" pitchFamily="18" charset="0"/>
              </a:rPr>
              <a:t> </a:t>
            </a:r>
            <a:r>
              <a:rPr lang="ky-KG" sz="1800" dirty="0" smtClean="0">
                <a:latin typeface="Times New Roman" pitchFamily="18" charset="0"/>
                <a:cs typeface="Times New Roman" pitchFamily="18" charset="0"/>
              </a:rPr>
              <a:t>                                                        .....</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Категориясы:                                </a:t>
            </a:r>
            <a:r>
              <a:rPr lang="ky-KG" sz="1800" dirty="0" smtClean="0">
                <a:latin typeface="Times New Roman" pitchFamily="18" charset="0"/>
                <a:cs typeface="Times New Roman" pitchFamily="18" charset="0"/>
              </a:rPr>
              <a:t>жогорку</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Эмгек жолу:                                  </a:t>
            </a:r>
            <a:r>
              <a:rPr lang="ky-KG" sz="1800" dirty="0" smtClean="0">
                <a:latin typeface="Times New Roman" pitchFamily="18" charset="0"/>
                <a:cs typeface="Times New Roman" pitchFamily="18" charset="0"/>
              </a:rPr>
              <a:t>жалпы стажы – 27 жыл</a:t>
            </a:r>
          </a:p>
          <a:p>
            <a:pPr marL="0" indent="0" eaLnBrk="1" fontAlgn="auto" hangingPunct="1">
              <a:spcBef>
                <a:spcPts val="0"/>
              </a:spcBef>
              <a:spcAft>
                <a:spcPts val="0"/>
              </a:spcAft>
              <a:buFont typeface="Arial" pitchFamily="34" charset="0"/>
              <a:buNone/>
              <a:defRPr/>
            </a:pPr>
            <a:r>
              <a:rPr lang="ky-KG" sz="1800" dirty="0">
                <a:latin typeface="Times New Roman" pitchFamily="18" charset="0"/>
                <a:cs typeface="Times New Roman" pitchFamily="18" charset="0"/>
              </a:rPr>
              <a:t> </a:t>
            </a:r>
            <a:r>
              <a:rPr lang="ky-KG" sz="1800" dirty="0" smtClean="0">
                <a:latin typeface="Times New Roman" pitchFamily="18" charset="0"/>
                <a:cs typeface="Times New Roman" pitchFamily="18" charset="0"/>
              </a:rPr>
              <a:t>                                                        1986-ж. Бишкек </a:t>
            </a:r>
            <a:r>
              <a:rPr lang="ky-KG" sz="1800" dirty="0">
                <a:latin typeface="Times New Roman" pitchFamily="18" charset="0"/>
                <a:cs typeface="Times New Roman" pitchFamily="18" charset="0"/>
              </a:rPr>
              <a:t>шаарынын мэриясынын кесиптик </a:t>
            </a:r>
            <a:r>
              <a:rPr lang="ky-KG" sz="1800" dirty="0" smtClean="0">
                <a:latin typeface="Times New Roman" pitchFamily="18" charset="0"/>
                <a:cs typeface="Times New Roman" pitchFamily="18" charset="0"/>
              </a:rPr>
              <a:t>билим берүү </a:t>
            </a:r>
          </a:p>
          <a:p>
            <a:pPr marL="0" indent="0" eaLnBrk="1" fontAlgn="auto" hangingPunct="1">
              <a:spcBef>
                <a:spcPts val="0"/>
              </a:spcBef>
              <a:spcAft>
                <a:spcPts val="0"/>
              </a:spcAft>
              <a:buFont typeface="Arial" pitchFamily="34" charset="0"/>
              <a:buNone/>
              <a:defRPr/>
            </a:pPr>
            <a:r>
              <a:rPr lang="ky-KG" sz="1800" dirty="0">
                <a:latin typeface="Times New Roman" pitchFamily="18" charset="0"/>
                <a:cs typeface="Times New Roman" pitchFamily="18" charset="0"/>
              </a:rPr>
              <a:t> </a:t>
            </a:r>
            <a:r>
              <a:rPr lang="ky-KG" sz="1800" dirty="0" smtClean="0">
                <a:latin typeface="Times New Roman" pitchFamily="18" charset="0"/>
                <a:cs typeface="Times New Roman" pitchFamily="18" charset="0"/>
              </a:rPr>
              <a:t>                                                        башкармалыгы (катчы-референт)</a:t>
            </a:r>
          </a:p>
          <a:p>
            <a:pPr marL="0" indent="0" eaLnBrk="1" fontAlgn="auto" hangingPunct="1">
              <a:spcBef>
                <a:spcPts val="0"/>
              </a:spcBef>
              <a:spcAft>
                <a:spcPts val="0"/>
              </a:spcAft>
              <a:buFont typeface="Arial" pitchFamily="34" charset="0"/>
              <a:buNone/>
              <a:defRPr/>
            </a:pPr>
            <a:r>
              <a:rPr lang="ky-KG" sz="1800" dirty="0">
                <a:latin typeface="Times New Roman" pitchFamily="18" charset="0"/>
                <a:cs typeface="Times New Roman" pitchFamily="18" charset="0"/>
              </a:rPr>
              <a:t> </a:t>
            </a:r>
            <a:r>
              <a:rPr lang="ky-KG" sz="1800" dirty="0" smtClean="0">
                <a:latin typeface="Times New Roman" pitchFamily="18" charset="0"/>
                <a:cs typeface="Times New Roman" pitchFamily="18" charset="0"/>
              </a:rPr>
              <a:t>                                                        1989-ж. Бишкек шаарынын мэриясынын билим берүү                          </a:t>
            </a:r>
          </a:p>
          <a:p>
            <a:pPr marL="0" indent="0" eaLnBrk="1" fontAlgn="auto" hangingPunct="1">
              <a:spcBef>
                <a:spcPts val="0"/>
              </a:spcBef>
              <a:spcAft>
                <a:spcPts val="0"/>
              </a:spcAft>
              <a:buFont typeface="Arial" pitchFamily="34" charset="0"/>
              <a:buNone/>
              <a:defRPr/>
            </a:pPr>
            <a:r>
              <a:rPr lang="ky-KG" sz="1800" dirty="0">
                <a:latin typeface="Times New Roman" pitchFamily="18" charset="0"/>
                <a:cs typeface="Times New Roman" pitchFamily="18" charset="0"/>
              </a:rPr>
              <a:t> </a:t>
            </a:r>
            <a:r>
              <a:rPr lang="ky-KG" sz="1800" dirty="0" smtClean="0">
                <a:latin typeface="Times New Roman" pitchFamily="18" charset="0"/>
                <a:cs typeface="Times New Roman" pitchFamily="18" charset="0"/>
              </a:rPr>
              <a:t>                                                        башкармалыгы (катчы-референт)</a:t>
            </a:r>
          </a:p>
          <a:p>
            <a:pPr marL="0" indent="0" eaLnBrk="1" fontAlgn="auto" hangingPunct="1">
              <a:spcBef>
                <a:spcPts val="0"/>
              </a:spcBef>
              <a:spcAft>
                <a:spcPts val="0"/>
              </a:spcAft>
              <a:buFont typeface="Arial" pitchFamily="34" charset="0"/>
              <a:buNone/>
              <a:defRPr/>
            </a:pPr>
            <a:r>
              <a:rPr lang="ky-KG" sz="1800" dirty="0">
                <a:latin typeface="Times New Roman" pitchFamily="18" charset="0"/>
                <a:cs typeface="Times New Roman" pitchFamily="18" charset="0"/>
              </a:rPr>
              <a:t> </a:t>
            </a:r>
            <a:r>
              <a:rPr lang="ky-KG" sz="1800" dirty="0" smtClean="0">
                <a:latin typeface="Times New Roman" pitchFamily="18" charset="0"/>
                <a:cs typeface="Times New Roman" pitchFamily="18" charset="0"/>
              </a:rPr>
              <a:t>                                                         ......</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Тастыктамалары:</a:t>
            </a:r>
            <a:r>
              <a:rPr lang="ky-KG" sz="1800" dirty="0" smtClean="0">
                <a:latin typeface="Times New Roman" pitchFamily="18" charset="0"/>
                <a:cs typeface="Times New Roman" pitchFamily="18" charset="0"/>
              </a:rPr>
              <a:t>                        2003-ж. </a:t>
            </a:r>
            <a:r>
              <a:rPr lang="en-US" sz="1800" dirty="0" smtClean="0">
                <a:latin typeface="Times New Roman" pitchFamily="18" charset="0"/>
                <a:cs typeface="Times New Roman" pitchFamily="18" charset="0"/>
              </a:rPr>
              <a:t>UNI</a:t>
            </a:r>
            <a:r>
              <a:rPr lang="ky-KG" sz="1800" dirty="0">
                <a:latin typeface="Times New Roman" pitchFamily="18" charset="0"/>
                <a:cs typeface="Times New Roman" pitchFamily="18" charset="0"/>
              </a:rPr>
              <a:t>С</a:t>
            </a:r>
            <a:r>
              <a:rPr lang="en-US" sz="1800" dirty="0" smtClean="0">
                <a:latin typeface="Times New Roman" pitchFamily="18" charset="0"/>
                <a:cs typeface="Times New Roman" pitchFamily="18" charset="0"/>
              </a:rPr>
              <a:t>EF</a:t>
            </a:r>
            <a:r>
              <a:rPr lang="ky-KG" sz="1800" dirty="0" smtClean="0">
                <a:latin typeface="Times New Roman" pitchFamily="18" charset="0"/>
                <a:cs typeface="Times New Roman" pitchFamily="18" charset="0"/>
              </a:rPr>
              <a:t> «Жаңы кылым» Бишкек ш.</a:t>
            </a:r>
          </a:p>
          <a:p>
            <a:pPr marL="0" indent="0" eaLnBrk="1" fontAlgn="auto" hangingPunct="1">
              <a:spcBef>
                <a:spcPts val="0"/>
              </a:spcBef>
              <a:spcAft>
                <a:spcPts val="0"/>
              </a:spcAft>
              <a:buFont typeface="Arial" pitchFamily="34" charset="0"/>
              <a:buNone/>
              <a:defRPr/>
            </a:pPr>
            <a:r>
              <a:rPr lang="ky-KG" sz="1800" dirty="0" smtClean="0">
                <a:latin typeface="Times New Roman" pitchFamily="18" charset="0"/>
                <a:cs typeface="Times New Roman" pitchFamily="18" charset="0"/>
              </a:rPr>
              <a:t>                                                          ......</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Сыйлыктары:                               </a:t>
            </a:r>
            <a:r>
              <a:rPr lang="ky-KG" sz="1800" dirty="0" smtClean="0">
                <a:latin typeface="Times New Roman" pitchFamily="18" charset="0"/>
                <a:cs typeface="Times New Roman" pitchFamily="18" charset="0"/>
              </a:rPr>
              <a:t>......</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Коомдук иштер:                            </a:t>
            </a:r>
            <a:r>
              <a:rPr lang="ky-KG" sz="1800" dirty="0" smtClean="0">
                <a:latin typeface="Times New Roman" pitchFamily="18" charset="0"/>
                <a:cs typeface="Times New Roman" pitchFamily="18" charset="0"/>
              </a:rPr>
              <a:t>.......</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Билген тилдери:                            </a:t>
            </a:r>
            <a:r>
              <a:rPr lang="ky-KG" sz="1800" dirty="0" smtClean="0">
                <a:latin typeface="Times New Roman" pitchFamily="18" charset="0"/>
                <a:cs typeface="Times New Roman" pitchFamily="18" charset="0"/>
              </a:rPr>
              <a:t>кыргыз, орус тилдери – эркин</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Кошумча маалымат:                    </a:t>
            </a:r>
            <a:r>
              <a:rPr lang="ky-KG" sz="1800" dirty="0" smtClean="0">
                <a:latin typeface="Times New Roman" pitchFamily="18" charset="0"/>
                <a:cs typeface="Times New Roman" pitchFamily="18" charset="0"/>
              </a:rPr>
              <a:t>компьютерде </a:t>
            </a:r>
            <a:r>
              <a:rPr lang="en-US" sz="1800" dirty="0" smtClean="0">
                <a:latin typeface="Times New Roman" pitchFamily="18" charset="0"/>
                <a:cs typeface="Times New Roman" pitchFamily="18" charset="0"/>
              </a:rPr>
              <a:t>Word, Excel</a:t>
            </a:r>
            <a:r>
              <a:rPr lang="ky-KG" sz="1800" dirty="0" smtClean="0">
                <a:latin typeface="Times New Roman" pitchFamily="18" charset="0"/>
                <a:cs typeface="Times New Roman" pitchFamily="18" charset="0"/>
              </a:rPr>
              <a:t> программалары </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Иштиктүү сапаты:                        </a:t>
            </a:r>
            <a:r>
              <a:rPr lang="ky-KG" sz="1800" dirty="0" smtClean="0">
                <a:latin typeface="Times New Roman" pitchFamily="18" charset="0"/>
                <a:cs typeface="Times New Roman" pitchFamily="18" charset="0"/>
              </a:rPr>
              <a:t>жоопкерчиликтүү, так, эмгекчил, ишенимдүү </a:t>
            </a: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Паспорту:                                       </a:t>
            </a:r>
            <a:r>
              <a:rPr lang="ky-KG" sz="1800" dirty="0" smtClean="0">
                <a:latin typeface="Times New Roman" pitchFamily="18" charset="0"/>
                <a:cs typeface="Times New Roman" pitchFamily="18" charset="0"/>
              </a:rPr>
              <a:t>А 2242605 ИИМ 50-58, 23.05.2002</a:t>
            </a:r>
            <a:endParaRPr lang="ky-KG" sz="1800" b="1" dirty="0" smtClean="0">
              <a:latin typeface="Times New Roman" pitchFamily="18" charset="0"/>
              <a:cs typeface="Times New Roman" pitchFamily="18" charset="0"/>
            </a:endParaRPr>
          </a:p>
          <a:p>
            <a:pPr marL="0" indent="0" eaLnBrk="1" fontAlgn="auto" hangingPunct="1">
              <a:spcBef>
                <a:spcPts val="0"/>
              </a:spcBef>
              <a:spcAft>
                <a:spcPts val="0"/>
              </a:spcAft>
              <a:buFont typeface="Arial" pitchFamily="34" charset="0"/>
              <a:buNone/>
              <a:defRPr/>
            </a:pPr>
            <a:r>
              <a:rPr lang="ky-KG" sz="1800" b="1" dirty="0" smtClean="0">
                <a:latin typeface="Times New Roman" pitchFamily="18" charset="0"/>
                <a:cs typeface="Times New Roman" pitchFamily="18" charset="0"/>
              </a:rPr>
              <a:t>Жашаган жери:                             </a:t>
            </a:r>
            <a:r>
              <a:rPr lang="ky-KG" sz="1800" dirty="0" smtClean="0">
                <a:latin typeface="Times New Roman" pitchFamily="18" charset="0"/>
                <a:cs typeface="Times New Roman" pitchFamily="18" charset="0"/>
              </a:rPr>
              <a:t>Чүй </a:t>
            </a:r>
            <a:r>
              <a:rPr lang="ky-KG" sz="1800" dirty="0" err="1" smtClean="0">
                <a:latin typeface="Times New Roman" pitchFamily="18" charset="0"/>
                <a:cs typeface="Times New Roman" pitchFamily="18" charset="0"/>
              </a:rPr>
              <a:t>обл.</a:t>
            </a:r>
            <a:r>
              <a:rPr lang="ky-KG" sz="1800" dirty="0" smtClean="0">
                <a:latin typeface="Times New Roman" pitchFamily="18" charset="0"/>
                <a:cs typeface="Times New Roman" pitchFamily="18" charset="0"/>
              </a:rPr>
              <a:t>, Сокулук р., Ак-Жол а., Абай к., 7-24 </a:t>
            </a:r>
          </a:p>
          <a:p>
            <a:pPr marL="0" indent="0" eaLnBrk="1" fontAlgn="auto" hangingPunct="1">
              <a:spcBef>
                <a:spcPts val="0"/>
              </a:spcBef>
              <a:spcAft>
                <a:spcPts val="0"/>
              </a:spcAft>
              <a:buFont typeface="Arial" pitchFamily="34" charset="0"/>
              <a:buNone/>
              <a:defRPr/>
            </a:pPr>
            <a:r>
              <a:rPr lang="ky-KG" sz="1800" dirty="0">
                <a:latin typeface="Times New Roman" pitchFamily="18" charset="0"/>
                <a:cs typeface="Times New Roman" pitchFamily="18" charset="0"/>
              </a:rPr>
              <a:t> </a:t>
            </a:r>
            <a:r>
              <a:rPr lang="ky-KG" sz="1800" dirty="0" smtClean="0">
                <a:latin typeface="Times New Roman" pitchFamily="18" charset="0"/>
                <a:cs typeface="Times New Roman" pitchFamily="18" charset="0"/>
              </a:rPr>
              <a:t>                                                         иш тел.: 315836, үй тел.: 453490, у.тел.: 0517 23 24 07</a:t>
            </a:r>
            <a:endParaRPr lang="ru-RU" sz="1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00">
            <a:alpha val="18039"/>
          </a:srgbClr>
        </a:solidFill>
        <a:effectLst/>
      </p:bgPr>
    </p:bg>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642938" y="274638"/>
            <a:ext cx="8043862" cy="796925"/>
          </a:xfrm>
          <a:gradFill>
            <a:gsLst>
              <a:gs pos="0">
                <a:srgbClr val="FFFF00"/>
              </a:gs>
              <a:gs pos="50000">
                <a:schemeClr val="accent1">
                  <a:tint val="44500"/>
                  <a:satMod val="160000"/>
                </a:schemeClr>
              </a:gs>
              <a:gs pos="100000">
                <a:schemeClr val="accent1">
                  <a:tint val="23500"/>
                  <a:satMod val="160000"/>
                </a:schemeClr>
              </a:gs>
            </a:gsLst>
            <a:lin ang="5400000" scaled="0"/>
          </a:gradFill>
        </p:spPr>
        <p:txBody>
          <a:bodyPr rtlCol="0">
            <a:normAutofit/>
          </a:bodyPr>
          <a:lstStyle/>
          <a:p>
            <a:pPr eaLnBrk="1" fontAlgn="auto" hangingPunct="1">
              <a:spcAft>
                <a:spcPts val="0"/>
              </a:spcAft>
              <a:defRPr/>
            </a:pPr>
            <a:r>
              <a:rPr lang="ky-KG" sz="2400" b="1" dirty="0" smtClean="0">
                <a:solidFill>
                  <a:srgbClr val="002060"/>
                </a:solidFill>
                <a:latin typeface="Times New Roman" pitchFamily="18" charset="0"/>
                <a:cs typeface="Times New Roman" pitchFamily="18" charset="0"/>
              </a:rPr>
              <a:t>А </a:t>
            </a:r>
            <a:r>
              <a:rPr lang="ky-KG" sz="2400" b="1" dirty="0" err="1" smtClean="0">
                <a:solidFill>
                  <a:srgbClr val="002060"/>
                </a:solidFill>
                <a:latin typeface="Times New Roman" pitchFamily="18" charset="0"/>
                <a:cs typeface="Times New Roman" pitchFamily="18" charset="0"/>
              </a:rPr>
              <a:t>Р</a:t>
            </a:r>
            <a:r>
              <a:rPr lang="ky-KG" sz="2400" b="1" dirty="0" smtClean="0">
                <a:solidFill>
                  <a:srgbClr val="002060"/>
                </a:solidFill>
                <a:latin typeface="Times New Roman" pitchFamily="18" charset="0"/>
                <a:cs typeface="Times New Roman" pitchFamily="18" charset="0"/>
              </a:rPr>
              <a:t> </a:t>
            </a:r>
            <a:r>
              <a:rPr lang="ky-KG" sz="2400" b="1" dirty="0" err="1" smtClean="0">
                <a:solidFill>
                  <a:srgbClr val="002060"/>
                </a:solidFill>
                <a:latin typeface="Times New Roman" pitchFamily="18" charset="0"/>
                <a:cs typeface="Times New Roman" pitchFamily="18" charset="0"/>
              </a:rPr>
              <a:t>Ы</a:t>
            </a:r>
            <a:r>
              <a:rPr lang="ky-KG" sz="2400" b="1" dirty="0" smtClean="0">
                <a:solidFill>
                  <a:srgbClr val="002060"/>
                </a:solidFill>
                <a:latin typeface="Times New Roman" pitchFamily="18" charset="0"/>
                <a:cs typeface="Times New Roman" pitchFamily="18" charset="0"/>
              </a:rPr>
              <a:t> </a:t>
            </a:r>
            <a:r>
              <a:rPr lang="ky-KG" sz="2400" b="1" dirty="0" err="1" smtClean="0">
                <a:solidFill>
                  <a:srgbClr val="002060"/>
                </a:solidFill>
                <a:latin typeface="Times New Roman" pitchFamily="18" charset="0"/>
                <a:cs typeface="Times New Roman" pitchFamily="18" charset="0"/>
              </a:rPr>
              <a:t>З</a:t>
            </a:r>
            <a:endParaRPr lang="ru-RU" sz="2400" b="1" dirty="0" smtClean="0">
              <a:solidFill>
                <a:srgbClr val="002060"/>
              </a:solidFill>
              <a:latin typeface="Times New Roman" pitchFamily="18" charset="0"/>
              <a:cs typeface="Times New Roman" pitchFamily="18" charset="0"/>
            </a:endParaRPr>
          </a:p>
        </p:txBody>
      </p:sp>
      <p:sp>
        <p:nvSpPr>
          <p:cNvPr id="16387" name="Содержимое 2"/>
          <p:cNvSpPr>
            <a:spLocks noGrp="1"/>
          </p:cNvSpPr>
          <p:nvPr>
            <p:ph idx="1"/>
          </p:nvPr>
        </p:nvSpPr>
        <p:spPr>
          <a:xfrm>
            <a:off x="357188" y="1071563"/>
            <a:ext cx="8329612" cy="5357812"/>
          </a:xfrm>
          <a:solidFill>
            <a:schemeClr val="accent2">
              <a:lumMod val="20000"/>
              <a:lumOff val="80000"/>
            </a:schemeClr>
          </a:solidFill>
        </p:spPr>
        <p:txBody>
          <a:bodyPr rtlCol="0">
            <a:normAutofit/>
          </a:bodyPr>
          <a:lstStyle/>
          <a:p>
            <a:pPr marL="274320" indent="-274320" algn="just" eaLnBrk="1" fontAlgn="auto" hangingPunct="1">
              <a:spcAft>
                <a:spcPts val="0"/>
              </a:spcAft>
              <a:buFont typeface="Wingdings 2"/>
              <a:buChar char=""/>
              <a:defRPr/>
            </a:pPr>
            <a:r>
              <a:rPr lang="ky-KG" sz="2000" dirty="0" smtClean="0">
                <a:solidFill>
                  <a:srgbClr val="002060"/>
                </a:solidFill>
                <a:latin typeface="Times New Roman" pitchFamily="18" charset="0"/>
                <a:cs typeface="Times New Roman" pitchFamily="18" charset="0"/>
              </a:rPr>
              <a:t>арыз уюмдун жетекчисинин дарегине  ар түрдүү даттануу же  өтүнүч  маселелери менен жазылуучу иш кагазынын бир түрү;</a:t>
            </a:r>
          </a:p>
          <a:p>
            <a:pPr marL="274320" indent="-274320" algn="just" eaLnBrk="1" fontAlgn="auto" hangingPunct="1">
              <a:spcAft>
                <a:spcPts val="0"/>
              </a:spcAft>
              <a:buFont typeface="Wingdings 2"/>
              <a:buChar char=""/>
              <a:defRPr/>
            </a:pPr>
            <a:r>
              <a:rPr lang="ky-KG" sz="2000" dirty="0" smtClean="0">
                <a:solidFill>
                  <a:srgbClr val="002060"/>
                </a:solidFill>
                <a:latin typeface="Times New Roman" pitchFamily="18" charset="0"/>
                <a:cs typeface="Times New Roman" pitchFamily="18" charset="0"/>
              </a:rPr>
              <a:t>арызданган  адамдын  өтүнүчү же  даттануусу  кыска  жана түшүнүктүү  жазылышы  керек;</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арыз кайсы мекемеге багытталды, жетекчинин  кызматы,  аты-жөнү;</a:t>
            </a:r>
          </a:p>
          <a:p>
            <a:pPr marL="274320" indent="-274320" algn="just" eaLnBrk="1" fontAlgn="auto" hangingPunct="1">
              <a:spcAft>
                <a:spcPts val="0"/>
              </a:spcAft>
              <a:buFont typeface="Wingdings" pitchFamily="2" charset="2"/>
              <a:buChar char="Ø"/>
              <a:defRPr/>
            </a:pPr>
            <a:r>
              <a:rPr lang="ky-KG" sz="2000" dirty="0">
                <a:solidFill>
                  <a:srgbClr val="002060"/>
                </a:solidFill>
                <a:latin typeface="Times New Roman" pitchFamily="18" charset="0"/>
                <a:cs typeface="Times New Roman" pitchFamily="18" charset="0"/>
              </a:rPr>
              <a:t>а</a:t>
            </a:r>
            <a:r>
              <a:rPr lang="ky-KG" sz="2000" dirty="0" smtClean="0">
                <a:solidFill>
                  <a:srgbClr val="002060"/>
                </a:solidFill>
                <a:latin typeface="Times New Roman" pitchFamily="18" charset="0"/>
                <a:cs typeface="Times New Roman" pitchFamily="18" charset="0"/>
              </a:rPr>
              <a:t>рызданган адамдын  жашаган жери, ким болуп иштейт;</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арыздын тексти, ал абзацтан башталат. Анда кайрылуунун мазмуну жана  себеби көрсөтүлөт. Текст кыска жана түшүнүктүү болуусу зарыл;</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арызга  зарыл иш кагаздары  кошо  тиркелет, зарылчылыгына  жараша, </a:t>
            </a:r>
            <a:r>
              <a:rPr lang="ky-KG" sz="2000" dirty="0">
                <a:solidFill>
                  <a:srgbClr val="002060"/>
                </a:solidFill>
                <a:latin typeface="Times New Roman" pitchFamily="18" charset="0"/>
                <a:cs typeface="Times New Roman" pitchFamily="18" charset="0"/>
              </a:rPr>
              <a:t>тиркемеге иш </a:t>
            </a:r>
            <a:r>
              <a:rPr lang="ky-KG" sz="2000" dirty="0" smtClean="0">
                <a:solidFill>
                  <a:srgbClr val="002060"/>
                </a:solidFill>
                <a:latin typeface="Times New Roman" pitchFamily="18" charset="0"/>
                <a:cs typeface="Times New Roman" pitchFamily="18" charset="0"/>
              </a:rPr>
              <a:t>кагаздарынын  көчүрмөлөрү киргизилет;</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аты-жөнү, колу, арыз жазылган күнү;</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арызда анын  мазмунуна  ылайык жетекчинин тиешелүү визасы болушу керек;</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арыздын индекси,  ал атайын журналда катталат жана аткаруу көзөмөлүнө коюлат.</a:t>
            </a:r>
            <a:endParaRPr lang="ru-RU" sz="2000"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18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5175"/>
            <a:ext cx="8229600" cy="5360988"/>
          </a:xfrm>
        </p:spPr>
        <p:txBody>
          <a:bodyPr rtlCol="0">
            <a:normAutofit fontScale="47500" lnSpcReduction="20000"/>
          </a:bodyPr>
          <a:lstStyle/>
          <a:p>
            <a:pPr marL="0" indent="0" eaLnBrk="1" fontAlgn="auto" hangingPunct="1">
              <a:spcAft>
                <a:spcPts val="0"/>
              </a:spcAft>
              <a:buFont typeface="Arial" pitchFamily="34" charset="0"/>
              <a:buNone/>
              <a:defRPr/>
            </a:pPr>
            <a:r>
              <a:rPr lang="ky-KG" sz="3800" i="1" dirty="0" smtClean="0">
                <a:solidFill>
                  <a:srgbClr val="C00000"/>
                </a:solidFill>
                <a:latin typeface="Times New Roman" pitchFamily="18" charset="0"/>
                <a:cs typeface="Times New Roman" pitchFamily="18" charset="0"/>
              </a:rPr>
              <a:t>Эмгек өргүү </a:t>
            </a:r>
            <a:r>
              <a:rPr lang="ky-KG" sz="3800" i="1" dirty="0">
                <a:solidFill>
                  <a:srgbClr val="C00000"/>
                </a:solidFill>
                <a:latin typeface="Times New Roman" pitchFamily="18" charset="0"/>
                <a:cs typeface="Times New Roman" pitchFamily="18" charset="0"/>
              </a:rPr>
              <a:t>арызы</a:t>
            </a:r>
          </a:p>
          <a:p>
            <a:pPr marL="0" indent="0" eaLnBrk="1" fontAlgn="auto" hangingPunct="1">
              <a:spcAft>
                <a:spcPts val="0"/>
              </a:spcAft>
              <a:buFont typeface="Arial" pitchFamily="34" charset="0"/>
              <a:buNone/>
              <a:defRPr/>
            </a:pPr>
            <a:r>
              <a:rPr lang="ky-KG" dirty="0">
                <a:latin typeface="Times New Roman" pitchFamily="18" charset="0"/>
                <a:cs typeface="Times New Roman" pitchFamily="18" charset="0"/>
              </a:rPr>
              <a:t>				</a:t>
            </a:r>
            <a:r>
              <a:rPr lang="ky-KG" dirty="0" smtClean="0">
                <a:latin typeface="Times New Roman" pitchFamily="18" charset="0"/>
                <a:cs typeface="Times New Roman" pitchFamily="18" charset="0"/>
              </a:rPr>
              <a:t>                       </a:t>
            </a:r>
            <a:r>
              <a:rPr lang="ky-KG" sz="3400" b="1" dirty="0" smtClean="0">
                <a:latin typeface="Times New Roman" pitchFamily="18" charset="0"/>
                <a:cs typeface="Times New Roman" pitchFamily="18" charset="0"/>
              </a:rPr>
              <a:t>Бишкек шаарынын мэриясынын                          </a:t>
            </a:r>
          </a:p>
          <a:p>
            <a:pPr marL="0" indent="0" eaLnBrk="1" fontAlgn="auto" hangingPunct="1">
              <a:spcAft>
                <a:spcPts val="0"/>
              </a:spcAft>
              <a:buFont typeface="Arial" pitchFamily="34" charset="0"/>
              <a:buNone/>
              <a:defRPr/>
            </a:pPr>
            <a:r>
              <a:rPr lang="ky-KG" sz="3400" b="1" dirty="0" smtClean="0">
                <a:latin typeface="Times New Roman" pitchFamily="18" charset="0"/>
                <a:cs typeface="Times New Roman" pitchFamily="18" charset="0"/>
              </a:rPr>
              <a:t>                                                                                              Ички аудит башкармалыгынын     </a:t>
            </a:r>
          </a:p>
          <a:p>
            <a:pPr marL="0" indent="0" eaLnBrk="1" fontAlgn="auto" hangingPunct="1">
              <a:spcAft>
                <a:spcPts val="0"/>
              </a:spcAft>
              <a:buFont typeface="Arial" pitchFamily="34" charset="0"/>
              <a:buNone/>
              <a:defRPr/>
            </a:pPr>
            <a:r>
              <a:rPr lang="ky-KG" sz="3400" b="1" dirty="0">
                <a:latin typeface="Times New Roman" pitchFamily="18" charset="0"/>
                <a:cs typeface="Times New Roman" pitchFamily="18" charset="0"/>
              </a:rPr>
              <a:t> </a:t>
            </a:r>
            <a:r>
              <a:rPr lang="ky-KG" sz="3400" b="1" dirty="0" smtClean="0">
                <a:latin typeface="Times New Roman" pitchFamily="18" charset="0"/>
                <a:cs typeface="Times New Roman" pitchFamily="18" charset="0"/>
              </a:rPr>
              <a:t>                                                                                             башчысы Р.С.Ибрагимовго</a:t>
            </a:r>
          </a:p>
          <a:p>
            <a:pPr marL="0" indent="0" eaLnBrk="1" fontAlgn="auto" hangingPunct="1">
              <a:spcAft>
                <a:spcPts val="0"/>
              </a:spcAft>
              <a:buFont typeface="Arial" pitchFamily="34" charset="0"/>
              <a:buNone/>
              <a:defRPr/>
            </a:pPr>
            <a:r>
              <a:rPr lang="ky-KG" sz="3400" b="1" dirty="0">
                <a:latin typeface="Times New Roman" pitchFamily="18" charset="0"/>
                <a:cs typeface="Times New Roman" pitchFamily="18" charset="0"/>
              </a:rPr>
              <a:t> </a:t>
            </a:r>
            <a:r>
              <a:rPr lang="ky-KG" sz="3400" b="1" dirty="0" smtClean="0">
                <a:latin typeface="Times New Roman" pitchFamily="18" charset="0"/>
                <a:cs typeface="Times New Roman" pitchFamily="18" charset="0"/>
              </a:rPr>
              <a:t>                                                            </a:t>
            </a:r>
          </a:p>
          <a:p>
            <a:pPr marL="0" indent="0" eaLnBrk="1" fontAlgn="auto" hangingPunct="1">
              <a:spcAft>
                <a:spcPts val="0"/>
              </a:spcAft>
              <a:buFont typeface="Arial" pitchFamily="34" charset="0"/>
              <a:buNone/>
              <a:defRPr/>
            </a:pPr>
            <a:r>
              <a:rPr lang="ky-KG" sz="3400" b="1" dirty="0">
                <a:latin typeface="Times New Roman" pitchFamily="18" charset="0"/>
                <a:cs typeface="Times New Roman" pitchFamily="18" charset="0"/>
              </a:rPr>
              <a:t> </a:t>
            </a:r>
            <a:r>
              <a:rPr lang="ky-KG" sz="3400" b="1" dirty="0" smtClean="0">
                <a:latin typeface="Times New Roman" pitchFamily="18" charset="0"/>
                <a:cs typeface="Times New Roman" pitchFamily="18" charset="0"/>
              </a:rPr>
              <a:t>                                                                                            Муниципалдык ишканалардын</a:t>
            </a:r>
          </a:p>
          <a:p>
            <a:pPr marL="0" indent="0" eaLnBrk="1" fontAlgn="auto" hangingPunct="1">
              <a:spcAft>
                <a:spcPts val="0"/>
              </a:spcAft>
              <a:buFont typeface="Arial" pitchFamily="34" charset="0"/>
              <a:buNone/>
              <a:defRPr/>
            </a:pPr>
            <a:r>
              <a:rPr lang="ky-KG" sz="3400" b="1" dirty="0">
                <a:latin typeface="Times New Roman" pitchFamily="18" charset="0"/>
                <a:cs typeface="Times New Roman" pitchFamily="18" charset="0"/>
              </a:rPr>
              <a:t> </a:t>
            </a:r>
            <a:r>
              <a:rPr lang="ky-KG" sz="3400" b="1" dirty="0" smtClean="0">
                <a:latin typeface="Times New Roman" pitchFamily="18" charset="0"/>
                <a:cs typeface="Times New Roman" pitchFamily="18" charset="0"/>
              </a:rPr>
              <a:t>                                                                                            ички аудит, маалыматтарды </a:t>
            </a:r>
          </a:p>
          <a:p>
            <a:pPr marL="0" indent="0" eaLnBrk="1" fontAlgn="auto" hangingPunct="1">
              <a:spcAft>
                <a:spcPts val="0"/>
              </a:spcAft>
              <a:buFont typeface="Arial" pitchFamily="34" charset="0"/>
              <a:buNone/>
              <a:defRPr/>
            </a:pPr>
            <a:r>
              <a:rPr lang="ky-KG" sz="3400" b="1" dirty="0" smtClean="0">
                <a:latin typeface="Times New Roman" pitchFamily="18" charset="0"/>
                <a:cs typeface="Times New Roman" pitchFamily="18" charset="0"/>
              </a:rPr>
              <a:t>                                                                                             жыйынтыктоо жана талдоо  </a:t>
            </a:r>
          </a:p>
          <a:p>
            <a:pPr marL="0" indent="0" eaLnBrk="1" fontAlgn="auto" hangingPunct="1">
              <a:spcAft>
                <a:spcPts val="0"/>
              </a:spcAft>
              <a:buFont typeface="Arial" pitchFamily="34" charset="0"/>
              <a:buNone/>
              <a:defRPr/>
            </a:pPr>
            <a:r>
              <a:rPr lang="ky-KG" sz="3400" b="1" dirty="0">
                <a:latin typeface="Times New Roman" pitchFamily="18" charset="0"/>
                <a:cs typeface="Times New Roman" pitchFamily="18" charset="0"/>
              </a:rPr>
              <a:t> </a:t>
            </a:r>
            <a:r>
              <a:rPr lang="ky-KG" sz="3400" b="1" dirty="0" smtClean="0">
                <a:latin typeface="Times New Roman" pitchFamily="18" charset="0"/>
                <a:cs typeface="Times New Roman" pitchFamily="18" charset="0"/>
              </a:rPr>
              <a:t>                                                                                            бөлүмүнүн  жетектөөчү адиси                      </a:t>
            </a:r>
          </a:p>
          <a:p>
            <a:pPr marL="0" indent="0" eaLnBrk="1" fontAlgn="auto" hangingPunct="1">
              <a:spcAft>
                <a:spcPts val="0"/>
              </a:spcAft>
              <a:buFont typeface="Arial" pitchFamily="34" charset="0"/>
              <a:buNone/>
              <a:defRPr/>
            </a:pPr>
            <a:r>
              <a:rPr lang="ky-KG" sz="3400" b="1" dirty="0">
                <a:latin typeface="Times New Roman" pitchFamily="18" charset="0"/>
                <a:cs typeface="Times New Roman" pitchFamily="18" charset="0"/>
              </a:rPr>
              <a:t> </a:t>
            </a:r>
            <a:r>
              <a:rPr lang="ky-KG" sz="3400" b="1" dirty="0" smtClean="0">
                <a:latin typeface="Times New Roman" pitchFamily="18" charset="0"/>
                <a:cs typeface="Times New Roman" pitchFamily="18" charset="0"/>
              </a:rPr>
              <a:t>                                                                                            </a:t>
            </a:r>
            <a:r>
              <a:rPr lang="ky-KG" sz="3400" b="1" dirty="0" err="1" smtClean="0">
                <a:latin typeface="Times New Roman" pitchFamily="18" charset="0"/>
                <a:cs typeface="Times New Roman" pitchFamily="18" charset="0"/>
              </a:rPr>
              <a:t>А.К.Рысбаевадан</a:t>
            </a:r>
            <a:r>
              <a:rPr lang="ky-KG" sz="3400" b="1" dirty="0" smtClean="0">
                <a:latin typeface="Times New Roman" pitchFamily="18" charset="0"/>
                <a:cs typeface="Times New Roman" pitchFamily="18" charset="0"/>
              </a:rPr>
              <a:t>                               </a:t>
            </a:r>
            <a:endParaRPr lang="ky-KG" sz="3800" b="1" dirty="0">
              <a:latin typeface="Times New Roman" pitchFamily="18" charset="0"/>
              <a:cs typeface="Times New Roman" pitchFamily="18" charset="0"/>
            </a:endParaRPr>
          </a:p>
          <a:p>
            <a:pPr marL="400050" lvl="1" indent="0" eaLnBrk="1" fontAlgn="auto" hangingPunct="1">
              <a:spcAft>
                <a:spcPts val="0"/>
              </a:spcAft>
              <a:buFont typeface="Arial" pitchFamily="34" charset="0"/>
              <a:buNone/>
              <a:defRPr/>
            </a:pPr>
            <a:r>
              <a:rPr lang="ky-KG" sz="3800" b="1" dirty="0">
                <a:latin typeface="Times New Roman" pitchFamily="18" charset="0"/>
                <a:cs typeface="Times New Roman" pitchFamily="18" charset="0"/>
              </a:rPr>
              <a:t>					</a:t>
            </a:r>
            <a:endParaRPr lang="ky-KG" dirty="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ky-KG" sz="3800" b="1" dirty="0">
                <a:latin typeface="Times New Roman" pitchFamily="18" charset="0"/>
                <a:cs typeface="Times New Roman" pitchFamily="18" charset="0"/>
              </a:rPr>
              <a:t>АРЫЗ</a:t>
            </a:r>
          </a:p>
          <a:p>
            <a:pPr marL="0" indent="0" algn="ctr" eaLnBrk="1" fontAlgn="auto" hangingPunct="1">
              <a:spcAft>
                <a:spcPts val="0"/>
              </a:spcAft>
              <a:buFont typeface="Arial" pitchFamily="34" charset="0"/>
              <a:buNone/>
              <a:defRPr/>
            </a:pPr>
            <a:endParaRPr lang="ky-KG" sz="3800" b="1"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sz="3800" dirty="0" smtClean="0">
                <a:latin typeface="Times New Roman" pitchFamily="18" charset="0"/>
                <a:cs typeface="Times New Roman" pitchFamily="18" charset="0"/>
              </a:rPr>
              <a:t>          Мага 2020-жылдын 1-августунан баштап кезектеги эмгек өргүүгө чыгууга уруксат берүүңүздү </a:t>
            </a:r>
            <a:r>
              <a:rPr lang="ky-KG" sz="3800" dirty="0">
                <a:latin typeface="Times New Roman" pitchFamily="18" charset="0"/>
                <a:cs typeface="Times New Roman" pitchFamily="18" charset="0"/>
              </a:rPr>
              <a:t>өтүнөм.</a:t>
            </a:r>
          </a:p>
          <a:p>
            <a:pPr marL="0" indent="0" eaLnBrk="1" fontAlgn="auto" hangingPunct="1">
              <a:spcAft>
                <a:spcPts val="0"/>
              </a:spcAft>
              <a:buFont typeface="Arial" pitchFamily="34" charset="0"/>
              <a:buNone/>
              <a:defRPr/>
            </a:pPr>
            <a:endParaRPr lang="ky-KG" sz="3800"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ky-KG" sz="3800"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sz="3800" dirty="0" smtClean="0">
                <a:latin typeface="Times New Roman" pitchFamily="18" charset="0"/>
                <a:cs typeface="Times New Roman" pitchFamily="18" charset="0"/>
              </a:rPr>
              <a:t>_____________                       ______________                                 ______________</a:t>
            </a:r>
            <a:endParaRPr lang="ky-KG" sz="3800"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sz="3800" dirty="0">
                <a:latin typeface="Times New Roman" pitchFamily="18" charset="0"/>
                <a:cs typeface="Times New Roman" pitchFamily="18" charset="0"/>
              </a:rPr>
              <a:t>    </a:t>
            </a:r>
            <a:r>
              <a:rPr lang="ky-KG" sz="2200" dirty="0" smtClean="0">
                <a:latin typeface="Times New Roman" pitchFamily="18" charset="0"/>
                <a:cs typeface="Times New Roman" pitchFamily="18" charset="0"/>
              </a:rPr>
              <a:t>(датасы)                                                                            </a:t>
            </a:r>
            <a:r>
              <a:rPr lang="ky-KG" sz="2200" dirty="0">
                <a:latin typeface="Times New Roman" pitchFamily="18" charset="0"/>
                <a:cs typeface="Times New Roman" pitchFamily="18" charset="0"/>
              </a:rPr>
              <a:t>(кол тамгасы)         </a:t>
            </a:r>
            <a:r>
              <a:rPr lang="ky-KG" sz="2200" dirty="0" smtClean="0">
                <a:latin typeface="Times New Roman" pitchFamily="18" charset="0"/>
                <a:cs typeface="Times New Roman" pitchFamily="18" charset="0"/>
              </a:rPr>
              <a:t>                                                                                 </a:t>
            </a:r>
            <a:r>
              <a:rPr lang="ky-KG" sz="2200" dirty="0">
                <a:latin typeface="Times New Roman" pitchFamily="18" charset="0"/>
                <a:cs typeface="Times New Roman" pitchFamily="18" charset="0"/>
              </a:rPr>
              <a:t>(аты-жөнү)</a:t>
            </a:r>
            <a:endParaRPr lang="ru-RU" sz="2200" dirty="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00">
            <a:alpha val="18039"/>
          </a:srgbClr>
        </a:solidFill>
        <a:effectLst/>
      </p:bgPr>
    </p:bg>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428625" y="285750"/>
            <a:ext cx="8258175" cy="582613"/>
          </a:xfrm>
          <a:gradFill>
            <a:gsLst>
              <a:gs pos="0">
                <a:srgbClr val="FFC000"/>
              </a:gs>
              <a:gs pos="50000">
                <a:schemeClr val="accent1">
                  <a:tint val="44500"/>
                  <a:satMod val="160000"/>
                </a:schemeClr>
              </a:gs>
              <a:gs pos="100000">
                <a:schemeClr val="accent1">
                  <a:tint val="23500"/>
                  <a:satMod val="160000"/>
                </a:schemeClr>
              </a:gs>
            </a:gsLst>
            <a:lin ang="5400000" scaled="0"/>
          </a:gradFill>
        </p:spPr>
        <p:txBody>
          <a:bodyPr rtlCol="0">
            <a:normAutofit/>
          </a:bodyPr>
          <a:lstStyle/>
          <a:p>
            <a:pPr eaLnBrk="1" fontAlgn="auto" hangingPunct="1">
              <a:spcAft>
                <a:spcPts val="0"/>
              </a:spcAft>
              <a:defRPr/>
            </a:pPr>
            <a:r>
              <a:rPr lang="ky-KG" sz="2800" b="1" dirty="0" smtClean="0">
                <a:solidFill>
                  <a:srgbClr val="002060"/>
                </a:solidFill>
                <a:latin typeface="Times New Roman" pitchFamily="18" charset="0"/>
                <a:cs typeface="Times New Roman" pitchFamily="18" charset="0"/>
              </a:rPr>
              <a:t>ТҮШҮНҮК  КАТ</a:t>
            </a:r>
            <a:endParaRPr lang="ru-RU" sz="2800" b="1" dirty="0" smtClean="0">
              <a:solidFill>
                <a:srgbClr val="002060"/>
              </a:solidFill>
              <a:latin typeface="Times New Roman" pitchFamily="18" charset="0"/>
              <a:cs typeface="Times New Roman" pitchFamily="18" charset="0"/>
            </a:endParaRPr>
          </a:p>
        </p:txBody>
      </p:sp>
      <p:sp>
        <p:nvSpPr>
          <p:cNvPr id="18435" name="Содержимое 2"/>
          <p:cNvSpPr>
            <a:spLocks noGrp="1"/>
          </p:cNvSpPr>
          <p:nvPr>
            <p:ph idx="1"/>
          </p:nvPr>
        </p:nvSpPr>
        <p:spPr>
          <a:xfrm>
            <a:off x="214313" y="857250"/>
            <a:ext cx="8472487" cy="5715000"/>
          </a:xfrm>
          <a:solidFill>
            <a:schemeClr val="accent3">
              <a:lumMod val="40000"/>
              <a:lumOff val="60000"/>
            </a:schemeClr>
          </a:solidFill>
        </p:spPr>
        <p:txBody>
          <a:bodyPr rtlCol="0">
            <a:normAutofit/>
          </a:bodyPr>
          <a:lstStyle/>
          <a:p>
            <a:pPr marL="274320" indent="-274320" algn="just" eaLnBrk="1" fontAlgn="auto" hangingPunct="1">
              <a:spcAft>
                <a:spcPts val="0"/>
              </a:spcAft>
              <a:buFont typeface="Wingdings 2"/>
              <a:buChar char=""/>
              <a:defRPr/>
            </a:pPr>
            <a:r>
              <a:rPr lang="ky-KG" sz="2000" dirty="0" smtClean="0">
                <a:solidFill>
                  <a:srgbClr val="002060"/>
                </a:solidFill>
                <a:latin typeface="Times New Roman" pitchFamily="18" charset="0"/>
                <a:cs typeface="Times New Roman" pitchFamily="18" charset="0"/>
              </a:rPr>
              <a:t>Түшүнүк кат  кызматтык иш менен байланышкан ар кандай кырдаалдарды  түшүндүрүү  үчүн кызматкерлер  тарабынан мекеменин, уюмдун же  ишкананын жетекчисине  жазылуучу расмий иш кагазы. </a:t>
            </a:r>
            <a:r>
              <a:rPr lang="ky-KG" sz="2000" b="1" dirty="0" smtClean="0">
                <a:solidFill>
                  <a:srgbClr val="002060"/>
                </a:solidFill>
                <a:latin typeface="Times New Roman" pitchFamily="18" charset="0"/>
                <a:cs typeface="Times New Roman" pitchFamily="18" charset="0"/>
              </a:rPr>
              <a:t>Түшүнүк  катта  негизинен  эмне  себептен эмгек тартиби  сакталган жок</a:t>
            </a:r>
            <a:r>
              <a:rPr lang="ky-KG" sz="2000" dirty="0" smtClean="0">
                <a:solidFill>
                  <a:srgbClr val="002060"/>
                </a:solidFill>
                <a:latin typeface="Times New Roman" pitchFamily="18" charset="0"/>
                <a:cs typeface="Times New Roman" pitchFamily="18" charset="0"/>
              </a:rPr>
              <a:t>, ошол жөнүндө айтылат.</a:t>
            </a:r>
          </a:p>
          <a:p>
            <a:pPr marL="274320" indent="-274320" algn="just" eaLnBrk="1" fontAlgn="auto" hangingPunct="1">
              <a:spcAft>
                <a:spcPts val="0"/>
              </a:spcAft>
              <a:buFont typeface="Wingdings 2"/>
              <a:buChar char=""/>
              <a:defRPr/>
            </a:pPr>
            <a:r>
              <a:rPr lang="ky-KG" sz="2000" dirty="0" smtClean="0">
                <a:solidFill>
                  <a:srgbClr val="002060"/>
                </a:solidFill>
                <a:latin typeface="Times New Roman" pitchFamily="18" charset="0"/>
                <a:cs typeface="Times New Roman" pitchFamily="18" charset="0"/>
              </a:rPr>
              <a:t>Түшүнүк кат жетекчинин талабы  боюнча  жазылат жана </a:t>
            </a:r>
            <a:r>
              <a:rPr lang="ky-KG" sz="2000" b="1" dirty="0" smtClean="0">
                <a:solidFill>
                  <a:srgbClr val="002060"/>
                </a:solidFill>
                <a:latin typeface="Times New Roman" pitchFamily="18" charset="0"/>
                <a:cs typeface="Times New Roman" pitchFamily="18" charset="0"/>
              </a:rPr>
              <a:t>анын негизинде кызматкерге  жазанын ар түрдүү чаралары көрүлөт.</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түшүнүк кат кимге  жазылса, ошол мекеменин аталышы, жетекчинин кызматы, аты-жөнү  жазылат;</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текст;</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тиркеме (зарыл учурда);</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колу;</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түшүнүк кат жазуучунун аты-жөнү;</a:t>
            </a:r>
          </a:p>
          <a:p>
            <a:pPr marL="274320" indent="-274320" algn="just" eaLnBrk="1" fontAlgn="auto" hangingPunct="1">
              <a:spcAft>
                <a:spcPts val="0"/>
              </a:spcAft>
              <a:buFont typeface="Wingdings" pitchFamily="2" charset="2"/>
              <a:buChar char="Ø"/>
              <a:defRPr/>
            </a:pPr>
            <a:r>
              <a:rPr lang="ky-KG" sz="2000" dirty="0" smtClean="0">
                <a:solidFill>
                  <a:srgbClr val="002060"/>
                </a:solidFill>
                <a:latin typeface="Times New Roman" pitchFamily="18" charset="0"/>
                <a:cs typeface="Times New Roman" pitchFamily="18" charset="0"/>
              </a:rPr>
              <a:t>жазылган  күнү, айы, жылы.</a:t>
            </a:r>
            <a:endParaRPr lang="ru-RU" sz="2000"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00">
            <a:alpha val="32156"/>
          </a:srgbClr>
        </a:solidFill>
        <a:effectLst/>
      </p:bgPr>
    </p:bg>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285750" y="285750"/>
            <a:ext cx="8043863" cy="582613"/>
          </a:xfrm>
          <a:gradFill>
            <a:gsLst>
              <a:gs pos="0">
                <a:srgbClr val="FFC000"/>
              </a:gs>
              <a:gs pos="50000">
                <a:schemeClr val="accent1">
                  <a:tint val="44500"/>
                  <a:satMod val="160000"/>
                </a:schemeClr>
              </a:gs>
              <a:gs pos="100000">
                <a:schemeClr val="accent1">
                  <a:tint val="23500"/>
                  <a:satMod val="160000"/>
                </a:schemeClr>
              </a:gs>
            </a:gsLst>
            <a:lin ang="5400000" scaled="0"/>
          </a:gradFill>
        </p:spPr>
        <p:txBody>
          <a:bodyPr rtlCol="0">
            <a:normAutofit fontScale="90000"/>
          </a:bodyPr>
          <a:lstStyle/>
          <a:p>
            <a:pPr eaLnBrk="1" fontAlgn="auto" hangingPunct="1">
              <a:spcAft>
                <a:spcPts val="0"/>
              </a:spcAft>
              <a:defRPr/>
            </a:pPr>
            <a:r>
              <a:rPr lang="ky-KG" dirty="0" smtClean="0"/>
              <a:t> </a:t>
            </a:r>
            <a:r>
              <a:rPr lang="ky-KG" sz="2000" dirty="0" smtClean="0">
                <a:solidFill>
                  <a:srgbClr val="002060"/>
                </a:solidFill>
                <a:latin typeface="Times New Roman" pitchFamily="18" charset="0"/>
                <a:cs typeface="Times New Roman" pitchFamily="18" charset="0"/>
              </a:rPr>
              <a:t>Түшүнүк   кат</a:t>
            </a:r>
            <a:endParaRPr lang="ru-RU" sz="2000" dirty="0" smtClean="0">
              <a:solidFill>
                <a:srgbClr val="002060"/>
              </a:solidFill>
              <a:latin typeface="Times New Roman" pitchFamily="18" charset="0"/>
              <a:cs typeface="Times New Roman" pitchFamily="18" charset="0"/>
            </a:endParaRPr>
          </a:p>
        </p:txBody>
      </p:sp>
      <p:sp>
        <p:nvSpPr>
          <p:cNvPr id="19459" name="Содержимое 2"/>
          <p:cNvSpPr>
            <a:spLocks noGrp="1"/>
          </p:cNvSpPr>
          <p:nvPr>
            <p:ph idx="1"/>
          </p:nvPr>
        </p:nvSpPr>
        <p:spPr>
          <a:xfrm>
            <a:off x="285750" y="857250"/>
            <a:ext cx="8401050" cy="5643563"/>
          </a:xfrm>
          <a:solidFill>
            <a:schemeClr val="accent3">
              <a:lumMod val="20000"/>
              <a:lumOff val="80000"/>
            </a:schemeClr>
          </a:solidFill>
        </p:spPr>
        <p:txBody>
          <a:bodyPr rtlCol="0">
            <a:normAutofit fontScale="77500" lnSpcReduction="20000"/>
          </a:bodyPr>
          <a:lstStyle/>
          <a:p>
            <a:pPr marL="274320" indent="-274320" eaLnBrk="1" fontAlgn="auto" hangingPunct="1">
              <a:spcAft>
                <a:spcPts val="0"/>
              </a:spcAft>
              <a:buFont typeface="Arial" charset="0"/>
              <a:buNone/>
              <a:defRPr/>
            </a:pPr>
            <a:r>
              <a:rPr lang="ky-KG" sz="1800" dirty="0" smtClean="0">
                <a:latin typeface="Times New Roman" pitchFamily="18" charset="0"/>
                <a:cs typeface="Times New Roman" pitchFamily="18" charset="0"/>
              </a:rPr>
              <a:t>	</a:t>
            </a:r>
            <a:r>
              <a:rPr lang="ky-KG" sz="1800" dirty="0" smtClean="0">
                <a:solidFill>
                  <a:srgbClr val="002060"/>
                </a:solidFill>
                <a:latin typeface="Times New Roman" pitchFamily="18" charset="0"/>
                <a:cs typeface="Times New Roman" pitchFamily="18" charset="0"/>
              </a:rPr>
              <a:t>	                                                                 </a:t>
            </a:r>
          </a:p>
          <a:p>
            <a:pPr marL="274320" indent="-274320" eaLnBrk="1" fontAlgn="auto" hangingPunct="1">
              <a:spcAft>
                <a:spcPts val="0"/>
              </a:spcAft>
              <a:buFont typeface="Arial" charset="0"/>
              <a:buNone/>
              <a:defRPr/>
            </a:pPr>
            <a:r>
              <a:rPr lang="ky-KG" sz="1800" dirty="0">
                <a:solidFill>
                  <a:srgbClr val="002060"/>
                </a:solidFill>
                <a:latin typeface="Times New Roman" pitchFamily="18" charset="0"/>
                <a:cs typeface="Times New Roman" pitchFamily="18" charset="0"/>
              </a:rPr>
              <a:t> </a:t>
            </a:r>
            <a:r>
              <a:rPr lang="ky-KG" sz="1800" dirty="0" smtClean="0">
                <a:solidFill>
                  <a:srgbClr val="002060"/>
                </a:solidFill>
                <a:latin typeface="Times New Roman" pitchFamily="18" charset="0"/>
                <a:cs typeface="Times New Roman" pitchFamily="18" charset="0"/>
              </a:rPr>
              <a:t>                                                                                         </a:t>
            </a:r>
            <a:r>
              <a:rPr lang="ky-KG" sz="1900" dirty="0" smtClean="0">
                <a:solidFill>
                  <a:srgbClr val="002060"/>
                </a:solidFill>
                <a:latin typeface="Times New Roman" pitchFamily="18" charset="0"/>
                <a:cs typeface="Times New Roman" pitchFamily="18" charset="0"/>
              </a:rPr>
              <a:t>Бишкек  шаарынын  мэриясынын   </a:t>
            </a:r>
          </a:p>
          <a:p>
            <a:pPr marL="274320" indent="-274320" eaLnBrk="1" fontAlgn="auto" hangingPunct="1">
              <a:spcAft>
                <a:spcPts val="0"/>
              </a:spcAft>
              <a:buFont typeface="Arial" charset="0"/>
              <a:buNone/>
              <a:defRPr/>
            </a:pPr>
            <a:r>
              <a:rPr lang="ky-KG" sz="1900" dirty="0" smtClean="0">
                <a:solidFill>
                  <a:srgbClr val="002060"/>
                </a:solidFill>
                <a:latin typeface="Times New Roman" pitchFamily="18" charset="0"/>
                <a:cs typeface="Times New Roman" pitchFamily="18" charset="0"/>
              </a:rPr>
              <a:t>                                                                                    Капиталдык курулуш              </a:t>
            </a:r>
          </a:p>
          <a:p>
            <a:pPr marL="274320" indent="-274320" eaLnBrk="1" fontAlgn="auto" hangingPunct="1">
              <a:spcAft>
                <a:spcPts val="0"/>
              </a:spcAft>
              <a:buFont typeface="Arial" charset="0"/>
              <a:buNone/>
              <a:defRPr/>
            </a:pPr>
            <a:r>
              <a:rPr lang="ky-KG" sz="1900" dirty="0" smtClean="0">
                <a:solidFill>
                  <a:srgbClr val="002060"/>
                </a:solidFill>
                <a:latin typeface="Times New Roman" pitchFamily="18" charset="0"/>
                <a:cs typeface="Times New Roman" pitchFamily="18" charset="0"/>
              </a:rPr>
              <a:t>                                                                                    башкармалыгынын  башчысы    </a:t>
            </a:r>
          </a:p>
          <a:p>
            <a:pPr marL="274320" indent="-274320" eaLnBrk="1" fontAlgn="auto" hangingPunct="1">
              <a:spcAft>
                <a:spcPts val="0"/>
              </a:spcAft>
              <a:buFont typeface="Arial" charset="0"/>
              <a:buNone/>
              <a:defRPr/>
            </a:pPr>
            <a:r>
              <a:rPr lang="ky-KG" sz="1900" dirty="0" smtClean="0">
                <a:solidFill>
                  <a:srgbClr val="002060"/>
                </a:solidFill>
                <a:latin typeface="Times New Roman" pitchFamily="18" charset="0"/>
                <a:cs typeface="Times New Roman" pitchFamily="18" charset="0"/>
              </a:rPr>
              <a:t>                                                                                    Р.К.Айтымбетовго                                                     </a:t>
            </a:r>
          </a:p>
          <a:p>
            <a:pPr marL="274320" indent="-274320" eaLnBrk="1" fontAlgn="auto" hangingPunct="1">
              <a:spcAft>
                <a:spcPts val="0"/>
              </a:spcAft>
              <a:buFont typeface="Arial" charset="0"/>
              <a:buNone/>
              <a:defRPr/>
            </a:pPr>
            <a:r>
              <a:rPr lang="ky-KG" sz="1900" dirty="0" smtClean="0">
                <a:solidFill>
                  <a:srgbClr val="002060"/>
                </a:solidFill>
                <a:latin typeface="Times New Roman" pitchFamily="18" charset="0"/>
                <a:cs typeface="Times New Roman" pitchFamily="18" charset="0"/>
              </a:rPr>
              <a:t>                                                                                    К.С.Асановадан</a:t>
            </a:r>
          </a:p>
          <a:p>
            <a:pPr marL="274320" indent="-274320" eaLnBrk="1" fontAlgn="auto" hangingPunct="1">
              <a:spcAft>
                <a:spcPts val="0"/>
              </a:spcAft>
              <a:buFont typeface="Arial" charset="0"/>
              <a:buNone/>
              <a:defRPr/>
            </a:pPr>
            <a:endParaRPr lang="ky-KG" sz="1900" dirty="0" smtClean="0">
              <a:solidFill>
                <a:srgbClr val="002060"/>
              </a:solidFill>
              <a:latin typeface="Times New Roman" pitchFamily="18" charset="0"/>
              <a:cs typeface="Times New Roman" pitchFamily="18" charset="0"/>
            </a:endParaRPr>
          </a:p>
          <a:p>
            <a:pPr marL="274320" indent="-274320" eaLnBrk="1" fontAlgn="auto" hangingPunct="1">
              <a:spcAft>
                <a:spcPts val="0"/>
              </a:spcAft>
              <a:buFont typeface="Arial" charset="0"/>
              <a:buNone/>
              <a:defRPr/>
            </a:pPr>
            <a:r>
              <a:rPr lang="ky-KG" sz="1900" b="1" dirty="0" smtClean="0">
                <a:solidFill>
                  <a:srgbClr val="002060"/>
                </a:solidFill>
                <a:latin typeface="Times New Roman" pitchFamily="18" charset="0"/>
                <a:cs typeface="Times New Roman" pitchFamily="18" charset="0"/>
              </a:rPr>
              <a:t>                                                           Түшүнүк   кат</a:t>
            </a:r>
            <a:endParaRPr lang="ru-RU" sz="1900" dirty="0" smtClean="0">
              <a:solidFill>
                <a:srgbClr val="002060"/>
              </a:solidFill>
              <a:latin typeface="Times New Roman" pitchFamily="18" charset="0"/>
              <a:cs typeface="Times New Roman" pitchFamily="18" charset="0"/>
            </a:endParaRPr>
          </a:p>
          <a:p>
            <a:pPr marL="274320" indent="-274320" algn="just" eaLnBrk="1" fontAlgn="auto" hangingPunct="1">
              <a:spcAft>
                <a:spcPts val="0"/>
              </a:spcAft>
              <a:buFont typeface="Arial" pitchFamily="34" charset="0"/>
              <a:buNone/>
              <a:defRPr/>
            </a:pPr>
            <a:r>
              <a:rPr lang="ky-KG" sz="1900" dirty="0" smtClean="0">
                <a:solidFill>
                  <a:srgbClr val="002060"/>
                </a:solidFill>
                <a:latin typeface="Times New Roman" pitchFamily="18" charset="0"/>
                <a:cs typeface="Times New Roman" pitchFamily="18" charset="0"/>
              </a:rPr>
              <a:t>       	Балам  катуу  ооруп  калгандыгына  байланыштуу, эки күн  2020-жылдын </a:t>
            </a:r>
            <a:r>
              <a:rPr lang="ky-KG" sz="1900" dirty="0">
                <a:solidFill>
                  <a:srgbClr val="002060"/>
                </a:solidFill>
                <a:latin typeface="Times New Roman" pitchFamily="18" charset="0"/>
                <a:cs typeface="Times New Roman" pitchFamily="18" charset="0"/>
              </a:rPr>
              <a:t>10-мартынан</a:t>
            </a:r>
            <a:endParaRPr lang="ky-KG" sz="1900" dirty="0" smtClean="0">
              <a:solidFill>
                <a:srgbClr val="002060"/>
              </a:solidFill>
              <a:latin typeface="Times New Roman" pitchFamily="18" charset="0"/>
              <a:cs typeface="Times New Roman" pitchFamily="18" charset="0"/>
            </a:endParaRPr>
          </a:p>
          <a:p>
            <a:pPr marL="274320" indent="-274320" algn="just" eaLnBrk="1" fontAlgn="auto" hangingPunct="1">
              <a:spcAft>
                <a:spcPts val="0"/>
              </a:spcAft>
              <a:buFont typeface="Arial" charset="0"/>
              <a:buNone/>
              <a:defRPr/>
            </a:pPr>
            <a:r>
              <a:rPr lang="ky-KG" sz="1900" dirty="0" smtClean="0">
                <a:solidFill>
                  <a:srgbClr val="002060"/>
                </a:solidFill>
                <a:latin typeface="Times New Roman" pitchFamily="18" charset="0"/>
                <a:cs typeface="Times New Roman" pitchFamily="18" charset="0"/>
              </a:rPr>
              <a:t>      12-мартына  чейин ишке  келе  албай  калдым.   Баламдын  ооругандыгы  тууралуу  маалымат  кошо  тиркелет.</a:t>
            </a:r>
            <a:endParaRPr lang="ru-RU" sz="1900" dirty="0" smtClean="0">
              <a:solidFill>
                <a:srgbClr val="002060"/>
              </a:solidFill>
              <a:latin typeface="Times New Roman" pitchFamily="18" charset="0"/>
              <a:cs typeface="Times New Roman" pitchFamily="18" charset="0"/>
            </a:endParaRPr>
          </a:p>
          <a:p>
            <a:pPr marL="274320" indent="-274320" eaLnBrk="1" fontAlgn="auto" hangingPunct="1">
              <a:spcAft>
                <a:spcPts val="0"/>
              </a:spcAft>
              <a:buFont typeface="Arial" charset="0"/>
              <a:buNone/>
              <a:defRPr/>
            </a:pPr>
            <a:r>
              <a:rPr lang="ky-KG" sz="1900" dirty="0" smtClean="0">
                <a:solidFill>
                  <a:srgbClr val="002060"/>
                </a:solidFill>
                <a:latin typeface="Times New Roman" pitchFamily="18" charset="0"/>
                <a:cs typeface="Times New Roman" pitchFamily="18" charset="0"/>
              </a:rPr>
              <a:t> </a:t>
            </a:r>
            <a:endParaRPr lang="ru-RU" sz="1900" dirty="0" smtClean="0">
              <a:solidFill>
                <a:srgbClr val="002060"/>
              </a:solidFill>
              <a:latin typeface="Times New Roman" pitchFamily="18" charset="0"/>
              <a:cs typeface="Times New Roman" pitchFamily="18" charset="0"/>
            </a:endParaRPr>
          </a:p>
          <a:p>
            <a:pPr marL="274320" indent="-274320" eaLnBrk="1" fontAlgn="auto" hangingPunct="1">
              <a:spcAft>
                <a:spcPts val="0"/>
              </a:spcAft>
              <a:buFont typeface="Arial" pitchFamily="34" charset="0"/>
              <a:buNone/>
              <a:defRPr/>
            </a:pPr>
            <a:r>
              <a:rPr lang="ky-KG" sz="1900" dirty="0" smtClean="0">
                <a:solidFill>
                  <a:schemeClr val="tx2"/>
                </a:solidFill>
                <a:latin typeface="Times New Roman" pitchFamily="18" charset="0"/>
                <a:cs typeface="Times New Roman" pitchFamily="18" charset="0"/>
              </a:rPr>
              <a:t>                                                                        (кол </a:t>
            </a:r>
            <a:r>
              <a:rPr lang="ky-KG" sz="2000" dirty="0">
                <a:solidFill>
                  <a:schemeClr val="tx2"/>
                </a:solidFill>
                <a:latin typeface="Times New Roman" pitchFamily="18" charset="0"/>
                <a:cs typeface="Times New Roman" pitchFamily="18" charset="0"/>
              </a:rPr>
              <a:t>тамгасы</a:t>
            </a:r>
            <a:r>
              <a:rPr lang="ky-KG" sz="1900" dirty="0" smtClean="0">
                <a:solidFill>
                  <a:schemeClr val="tx2"/>
                </a:solidFill>
                <a:latin typeface="Times New Roman" pitchFamily="18" charset="0"/>
                <a:cs typeface="Times New Roman" pitchFamily="18" charset="0"/>
              </a:rPr>
              <a:t>)                               А.К.Асанова</a:t>
            </a:r>
            <a:endParaRPr lang="ru-RU" sz="1900" dirty="0" smtClean="0">
              <a:solidFill>
                <a:schemeClr val="tx2"/>
              </a:solidFill>
              <a:latin typeface="Times New Roman" pitchFamily="18" charset="0"/>
              <a:cs typeface="Times New Roman" pitchFamily="18" charset="0"/>
            </a:endParaRPr>
          </a:p>
          <a:p>
            <a:pPr marL="274320" indent="-274320" eaLnBrk="1" fontAlgn="auto" hangingPunct="1">
              <a:spcAft>
                <a:spcPts val="0"/>
              </a:spcAft>
              <a:buFont typeface="Arial" charset="0"/>
              <a:buNone/>
              <a:defRPr/>
            </a:pPr>
            <a:r>
              <a:rPr lang="ky-KG" sz="1900" dirty="0" smtClean="0">
                <a:solidFill>
                  <a:schemeClr val="tx2"/>
                </a:solidFill>
                <a:latin typeface="Times New Roman" pitchFamily="18" charset="0"/>
                <a:cs typeface="Times New Roman" pitchFamily="18" charset="0"/>
              </a:rPr>
              <a:t>                                                                        күн, ай, жыл</a:t>
            </a:r>
          </a:p>
          <a:p>
            <a:pPr marL="274320" indent="-274320" eaLnBrk="1" fontAlgn="auto" hangingPunct="1">
              <a:spcAft>
                <a:spcPts val="0"/>
              </a:spcAft>
              <a:buFont typeface="Arial" charset="0"/>
              <a:buNone/>
              <a:defRPr/>
            </a:pPr>
            <a:endParaRPr lang="ky-KG" sz="1900" dirty="0" smtClean="0">
              <a:solidFill>
                <a:schemeClr val="tx2"/>
              </a:solidFill>
              <a:latin typeface="Times New Roman" pitchFamily="18" charset="0"/>
              <a:cs typeface="Times New Roman" pitchFamily="18" charset="0"/>
            </a:endParaRPr>
          </a:p>
          <a:p>
            <a:pPr marL="274320" indent="-274320" eaLnBrk="1" fontAlgn="auto" hangingPunct="1">
              <a:spcAft>
                <a:spcPts val="0"/>
              </a:spcAft>
              <a:buFont typeface="Arial" charset="0"/>
              <a:buNone/>
              <a:defRPr/>
            </a:pPr>
            <a:endParaRPr lang="ru-RU" sz="1900" dirty="0" smtClean="0">
              <a:solidFill>
                <a:schemeClr val="tx2"/>
              </a:solidFill>
              <a:latin typeface="Times New Roman" pitchFamily="18" charset="0"/>
              <a:cs typeface="Times New Roman" pitchFamily="18" charset="0"/>
            </a:endParaRPr>
          </a:p>
          <a:p>
            <a:pPr marL="274320" indent="-274320" eaLnBrk="1" fontAlgn="auto" hangingPunct="1">
              <a:spcAft>
                <a:spcPts val="0"/>
              </a:spcAft>
              <a:buFont typeface="Arial" charset="0"/>
              <a:buNone/>
              <a:defRPr/>
            </a:pPr>
            <a:r>
              <a:rPr lang="ky-KG" sz="1900" dirty="0" smtClean="0">
                <a:solidFill>
                  <a:schemeClr val="tx2"/>
                </a:solidFill>
                <a:latin typeface="Times New Roman" pitchFamily="18" charset="0"/>
                <a:cs typeface="Times New Roman" pitchFamily="18" charset="0"/>
              </a:rPr>
              <a:t>                     </a:t>
            </a:r>
            <a:r>
              <a:rPr lang="ky-KG" sz="1900" b="1" dirty="0" smtClean="0">
                <a:solidFill>
                  <a:schemeClr val="tx2"/>
                </a:solidFill>
                <a:latin typeface="Times New Roman" pitchFamily="18" charset="0"/>
                <a:cs typeface="Times New Roman" pitchFamily="18" charset="0"/>
              </a:rPr>
              <a:t>                                      Түшүнүк   кат</a:t>
            </a:r>
            <a:endParaRPr lang="ru-RU" sz="1900" dirty="0" smtClean="0">
              <a:solidFill>
                <a:schemeClr val="tx2"/>
              </a:solidFill>
              <a:latin typeface="Times New Roman" pitchFamily="18" charset="0"/>
              <a:cs typeface="Times New Roman" pitchFamily="18" charset="0"/>
            </a:endParaRPr>
          </a:p>
          <a:p>
            <a:pPr marL="274320" indent="-274320" eaLnBrk="1" fontAlgn="auto" hangingPunct="1">
              <a:spcAft>
                <a:spcPts val="0"/>
              </a:spcAft>
              <a:buFont typeface="Arial" charset="0"/>
              <a:buNone/>
              <a:defRPr/>
            </a:pPr>
            <a:r>
              <a:rPr lang="ky-KG" sz="1900" dirty="0" smtClean="0">
                <a:solidFill>
                  <a:schemeClr val="tx2"/>
                </a:solidFill>
                <a:latin typeface="Times New Roman" pitchFamily="18" charset="0"/>
                <a:cs typeface="Times New Roman" pitchFamily="18" charset="0"/>
              </a:rPr>
              <a:t>		Мен  ооруп  жүргөндүгүмө байланыштуу,  дарыгерге  көрүнүп, анализдерди  тапшыруу керек болгондуктан,  2020-жылдын 11-мартында  эки  саат  жумушка  кечигип  калдым. </a:t>
            </a:r>
            <a:endParaRPr lang="ru-RU" sz="1900" dirty="0" smtClean="0">
              <a:solidFill>
                <a:schemeClr val="tx2"/>
              </a:solidFill>
              <a:latin typeface="Times New Roman" pitchFamily="18" charset="0"/>
              <a:cs typeface="Times New Roman" pitchFamily="18" charset="0"/>
            </a:endParaRPr>
          </a:p>
          <a:p>
            <a:pPr marL="274320" indent="-274320" eaLnBrk="1" fontAlgn="auto" hangingPunct="1">
              <a:spcAft>
                <a:spcPts val="0"/>
              </a:spcAft>
              <a:buFont typeface="Arial" charset="0"/>
              <a:buNone/>
              <a:defRPr/>
            </a:pPr>
            <a:r>
              <a:rPr lang="ky-KG" sz="1900" dirty="0" smtClean="0">
                <a:solidFill>
                  <a:schemeClr val="tx2"/>
                </a:solidFill>
                <a:latin typeface="Times New Roman" pitchFamily="18" charset="0"/>
                <a:cs typeface="Times New Roman" pitchFamily="18" charset="0"/>
              </a:rPr>
              <a:t> </a:t>
            </a:r>
            <a:endParaRPr lang="ru-RU" sz="1900" dirty="0" smtClean="0">
              <a:solidFill>
                <a:schemeClr val="tx2"/>
              </a:solidFill>
              <a:latin typeface="Times New Roman" pitchFamily="18" charset="0"/>
              <a:cs typeface="Times New Roman" pitchFamily="18" charset="0"/>
            </a:endParaRPr>
          </a:p>
          <a:p>
            <a:pPr marL="274320" indent="-274320" eaLnBrk="1" fontAlgn="auto" hangingPunct="1">
              <a:spcAft>
                <a:spcPts val="0"/>
              </a:spcAft>
              <a:buFont typeface="Arial" pitchFamily="34" charset="0"/>
              <a:buNone/>
              <a:defRPr/>
            </a:pPr>
            <a:r>
              <a:rPr lang="ky-KG" sz="1900" dirty="0" smtClean="0">
                <a:solidFill>
                  <a:schemeClr val="tx2"/>
                </a:solidFill>
                <a:latin typeface="Times New Roman" pitchFamily="18" charset="0"/>
                <a:cs typeface="Times New Roman" pitchFamily="18" charset="0"/>
              </a:rPr>
              <a:t>                                                                           (кол </a:t>
            </a:r>
            <a:r>
              <a:rPr lang="ky-KG" sz="2000" dirty="0">
                <a:solidFill>
                  <a:schemeClr val="tx2"/>
                </a:solidFill>
                <a:latin typeface="Times New Roman" pitchFamily="18" charset="0"/>
                <a:cs typeface="Times New Roman" pitchFamily="18" charset="0"/>
              </a:rPr>
              <a:t>тамгасы</a:t>
            </a:r>
            <a:r>
              <a:rPr lang="ky-KG" sz="1900" dirty="0" smtClean="0">
                <a:solidFill>
                  <a:schemeClr val="tx2"/>
                </a:solidFill>
                <a:latin typeface="Times New Roman" pitchFamily="18" charset="0"/>
                <a:cs typeface="Times New Roman" pitchFamily="18" charset="0"/>
              </a:rPr>
              <a:t>)                          </a:t>
            </a:r>
            <a:r>
              <a:rPr lang="ky-KG" sz="1900" dirty="0" err="1" smtClean="0">
                <a:solidFill>
                  <a:schemeClr val="tx2"/>
                </a:solidFill>
                <a:latin typeface="Times New Roman" pitchFamily="18" charset="0"/>
                <a:cs typeface="Times New Roman" pitchFamily="18" charset="0"/>
              </a:rPr>
              <a:t>Г.А.Жапакова</a:t>
            </a:r>
            <a:r>
              <a:rPr lang="ky-KG" sz="1900" dirty="0" smtClean="0">
                <a:solidFill>
                  <a:schemeClr val="tx2"/>
                </a:solidFill>
                <a:latin typeface="Times New Roman" pitchFamily="18" charset="0"/>
                <a:cs typeface="Times New Roman" pitchFamily="18" charset="0"/>
              </a:rPr>
              <a:t>                 </a:t>
            </a:r>
            <a:endParaRPr lang="ru-RU" sz="1900" dirty="0" smtClean="0">
              <a:solidFill>
                <a:schemeClr val="tx2"/>
              </a:solidFill>
              <a:latin typeface="Times New Roman" pitchFamily="18" charset="0"/>
              <a:cs typeface="Times New Roman" pitchFamily="18" charset="0"/>
            </a:endParaRPr>
          </a:p>
          <a:p>
            <a:pPr marL="274320" indent="-274320" eaLnBrk="1" fontAlgn="auto" hangingPunct="1">
              <a:spcAft>
                <a:spcPts val="0"/>
              </a:spcAft>
              <a:buFont typeface="Arial" charset="0"/>
              <a:buNone/>
              <a:defRPr/>
            </a:pPr>
            <a:r>
              <a:rPr lang="ky-KG" sz="1900" dirty="0" smtClean="0">
                <a:solidFill>
                  <a:schemeClr val="tx2"/>
                </a:solidFill>
                <a:latin typeface="Times New Roman" pitchFamily="18" charset="0"/>
                <a:cs typeface="Times New Roman" pitchFamily="18" charset="0"/>
              </a:rPr>
              <a:t>                                                                           күн, ай, жыл </a:t>
            </a:r>
            <a:endParaRPr lang="ru-RU" sz="1900" dirty="0" smtClean="0">
              <a:solidFill>
                <a:schemeClr val="tx2"/>
              </a:solidFill>
              <a:latin typeface="Times New Roman" pitchFamily="18" charset="0"/>
              <a:cs typeface="Times New Roman" pitchFamily="18" charset="0"/>
            </a:endParaRPr>
          </a:p>
          <a:p>
            <a:pPr marL="274320" indent="-274320" eaLnBrk="1" fontAlgn="auto" hangingPunct="1">
              <a:spcAft>
                <a:spcPts val="0"/>
              </a:spcAft>
              <a:buFont typeface="Arial" charset="0"/>
              <a:buNone/>
              <a:defRPr/>
            </a:pPr>
            <a:r>
              <a:rPr lang="ky-KG" sz="1900" dirty="0" smtClean="0">
                <a:latin typeface="Times New Roman" pitchFamily="18" charset="0"/>
                <a:cs typeface="Times New Roman" pitchFamily="18" charset="0"/>
              </a:rPr>
              <a:t> </a:t>
            </a:r>
            <a:endParaRPr lang="ru-RU" sz="1900" dirty="0" smtClean="0">
              <a:latin typeface="Times New Roman" pitchFamily="18" charset="0"/>
              <a:cs typeface="Times New Roman" pitchFamily="18" charset="0"/>
            </a:endParaRPr>
          </a:p>
          <a:p>
            <a:pPr marL="274320" indent="-274320" eaLnBrk="1" fontAlgn="auto" hangingPunct="1">
              <a:spcAft>
                <a:spcPts val="0"/>
              </a:spcAft>
              <a:buFont typeface="Arial" charset="0"/>
              <a:buNone/>
              <a:defRPr/>
            </a:pPr>
            <a:r>
              <a:rPr lang="ky-KG" sz="1900" dirty="0" smtClean="0">
                <a:latin typeface="Times New Roman" pitchFamily="18" charset="0"/>
                <a:cs typeface="Times New Roman" pitchFamily="18" charset="0"/>
              </a:rPr>
              <a:t> </a:t>
            </a:r>
            <a:endParaRPr lang="ru-RU" sz="1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00">
            <a:alpha val="7059"/>
          </a:srgb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150"/>
            <a:ext cx="8229600" cy="5434013"/>
          </a:xfrm>
          <a:solidFill>
            <a:schemeClr val="accent5">
              <a:lumMod val="60000"/>
              <a:lumOff val="40000"/>
              <a:alpha val="39000"/>
            </a:schemeClr>
          </a:solidFill>
        </p:spPr>
        <p:txBody>
          <a:bodyPr rtlCol="0">
            <a:normAutofit fontScale="62500" lnSpcReduction="20000"/>
          </a:bodyPr>
          <a:lstStyle/>
          <a:p>
            <a:pPr marL="0" indent="0" algn="ctr"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АКТ</a:t>
            </a:r>
            <a:r>
              <a:rPr lang="ky-KG" dirty="0" smtClean="0">
                <a:latin typeface="Times New Roman" pitchFamily="18" charset="0"/>
                <a:cs typeface="Times New Roman" pitchFamily="18" charset="0"/>
              </a:rPr>
              <a:t> </a:t>
            </a:r>
          </a:p>
          <a:p>
            <a:pPr marL="0" indent="0" algn="ctr" eaLnBrk="1" fontAlgn="auto" hangingPunct="1">
              <a:spcAft>
                <a:spcPts val="0"/>
              </a:spcAft>
              <a:buFont typeface="Arial" pitchFamily="34" charset="0"/>
              <a:buNone/>
              <a:defRPr/>
            </a:pPr>
            <a:endParaRPr lang="ky-KG"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        2020-жылдын 28-октябры                                        Бишкек шаары</a:t>
            </a:r>
          </a:p>
          <a:p>
            <a:pPr marL="0" indent="0" eaLnBrk="1" fontAlgn="auto" hangingPunct="1">
              <a:spcAft>
                <a:spcPts val="0"/>
              </a:spcAft>
              <a:buFont typeface="Arial" pitchFamily="34" charset="0"/>
              <a:buNone/>
              <a:defRPr/>
            </a:pPr>
            <a:endParaRPr lang="ky-KG" b="1" dirty="0" smtClean="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dirty="0" smtClean="0">
                <a:latin typeface="Times New Roman" pitchFamily="18" charset="0"/>
                <a:cs typeface="Times New Roman" pitchFamily="18" charset="0"/>
              </a:rPr>
              <a:t>               Кыргыз  Республикасынын  Мамлекеттик  интеллектуалдык </a:t>
            </a:r>
          </a:p>
          <a:p>
            <a:pPr marL="0" indent="0" algn="just" eaLnBrk="1" fontAlgn="auto" hangingPunct="1">
              <a:spcAft>
                <a:spcPts val="0"/>
              </a:spcAft>
              <a:buFont typeface="Arial" pitchFamily="34" charset="0"/>
              <a:buNone/>
              <a:defRPr/>
            </a:pPr>
            <a:r>
              <a:rPr lang="ky-KG" dirty="0" smtClean="0">
                <a:latin typeface="Times New Roman" pitchFamily="18" charset="0"/>
                <a:cs typeface="Times New Roman" pitchFamily="18" charset="0"/>
              </a:rPr>
              <a:t>менчик кызматынын  Материалдарды  даярдоо  бөлүмүнүн  башчысы </a:t>
            </a:r>
          </a:p>
          <a:p>
            <a:pPr marL="0" indent="0" algn="just" eaLnBrk="1" fontAlgn="auto" hangingPunct="1">
              <a:spcAft>
                <a:spcPts val="0"/>
              </a:spcAft>
              <a:buFont typeface="Arial" pitchFamily="34" charset="0"/>
              <a:buNone/>
              <a:defRPr/>
            </a:pPr>
            <a:r>
              <a:rPr lang="ru-RU" dirty="0">
                <a:latin typeface="Times New Roman" pitchFamily="18" charset="0"/>
                <a:cs typeface="Times New Roman" pitchFamily="18" charset="0"/>
              </a:rPr>
              <a:t>А</a:t>
            </a:r>
            <a:r>
              <a:rPr lang="ky-KG" dirty="0" smtClean="0">
                <a:latin typeface="Times New Roman" pitchFamily="18" charset="0"/>
                <a:cs typeface="Times New Roman" pitchFamily="18" charset="0"/>
              </a:rPr>
              <a:t>.С.Акматов жана бөлүмдүн адистери З.Н.Исакова, С.А.Кубатова, </a:t>
            </a:r>
            <a:r>
              <a:rPr lang="ky-KG" dirty="0" err="1" smtClean="0">
                <a:latin typeface="Times New Roman" pitchFamily="18" charset="0"/>
                <a:cs typeface="Times New Roman" pitchFamily="18" charset="0"/>
              </a:rPr>
              <a:t>З.А.Козубаева</a:t>
            </a:r>
            <a:r>
              <a:rPr lang="ky-KG" dirty="0" smtClean="0">
                <a:latin typeface="Times New Roman" pitchFamily="18" charset="0"/>
                <a:cs typeface="Times New Roman" pitchFamily="18" charset="0"/>
              </a:rPr>
              <a:t> болуп төмөндөгү актыны түздүк.</a:t>
            </a:r>
          </a:p>
          <a:p>
            <a:pPr marL="0" indent="0" algn="just" eaLnBrk="1" fontAlgn="auto" hangingPunct="1">
              <a:spcAft>
                <a:spcPts val="0"/>
              </a:spcAft>
              <a:buFont typeface="Arial" pitchFamily="34" charset="0"/>
              <a:buNone/>
              <a:defRPr/>
            </a:pPr>
            <a:r>
              <a:rPr lang="ky-KG" dirty="0">
                <a:latin typeface="Times New Roman" pitchFamily="18" charset="0"/>
                <a:cs typeface="Times New Roman" pitchFamily="18" charset="0"/>
              </a:rPr>
              <a:t> </a:t>
            </a:r>
            <a:r>
              <a:rPr lang="ky-KG" dirty="0" smtClean="0">
                <a:latin typeface="Times New Roman" pitchFamily="18" charset="0"/>
                <a:cs typeface="Times New Roman" pitchFamily="18" charset="0"/>
              </a:rPr>
              <a:t>        Мурда З.Н.Исакованын жеке </a:t>
            </a:r>
            <a:r>
              <a:rPr lang="ky-KG" dirty="0">
                <a:latin typeface="Times New Roman" pitchFamily="18" charset="0"/>
                <a:cs typeface="Times New Roman" pitchFamily="18" charset="0"/>
              </a:rPr>
              <a:t>жоопкерчилигиндеги </a:t>
            </a:r>
            <a:r>
              <a:rPr lang="ky-KG" dirty="0" smtClean="0">
                <a:latin typeface="Times New Roman" pitchFamily="18" charset="0"/>
                <a:cs typeface="Times New Roman" pitchFamily="18" charset="0"/>
              </a:rPr>
              <a:t>1 даана персоналдык компьютер өндүрүштүк муктаждыкка байланыштуу, </a:t>
            </a:r>
          </a:p>
          <a:p>
            <a:pPr marL="0" indent="0" algn="just" eaLnBrk="1" fontAlgn="auto" hangingPunct="1">
              <a:spcAft>
                <a:spcPts val="0"/>
              </a:spcAft>
              <a:buFont typeface="Arial" pitchFamily="34" charset="0"/>
              <a:buNone/>
              <a:defRPr/>
            </a:pPr>
            <a:r>
              <a:rPr lang="ky-KG" dirty="0" err="1" smtClean="0">
                <a:latin typeface="Times New Roman" pitchFamily="18" charset="0"/>
                <a:cs typeface="Times New Roman" pitchFamily="18" charset="0"/>
              </a:rPr>
              <a:t>З.А.Козубаеванын</a:t>
            </a:r>
            <a:r>
              <a:rPr lang="ky-KG" dirty="0" smtClean="0">
                <a:latin typeface="Times New Roman" pitchFamily="18" charset="0"/>
                <a:cs typeface="Times New Roman" pitchFamily="18" charset="0"/>
              </a:rPr>
              <a:t> жоопкерчилигине өткөрүлүп берилгендигин күбөлөндүрөбүз.</a:t>
            </a:r>
          </a:p>
          <a:p>
            <a:pPr marL="0" indent="0" eaLnBrk="1" fontAlgn="auto" hangingPunct="1">
              <a:spcAft>
                <a:spcPts val="0"/>
              </a:spcAft>
              <a:buFont typeface="Arial" pitchFamily="34" charset="0"/>
              <a:buNone/>
              <a:defRPr/>
            </a:pPr>
            <a:endParaRPr lang="ky-KG"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Комиссиянын төрагасы           </a:t>
            </a:r>
            <a:r>
              <a:rPr lang="ky-KG" dirty="0" smtClean="0">
                <a:latin typeface="Times New Roman" pitchFamily="18" charset="0"/>
                <a:cs typeface="Times New Roman" pitchFamily="18" charset="0"/>
              </a:rPr>
              <a:t>(кол тамгасы)             </a:t>
            </a:r>
            <a:r>
              <a:rPr lang="ky-KG" b="1" dirty="0" smtClean="0">
                <a:latin typeface="Times New Roman" pitchFamily="18" charset="0"/>
                <a:cs typeface="Times New Roman" pitchFamily="18" charset="0"/>
              </a:rPr>
              <a:t>А.С.Акматов</a:t>
            </a:r>
          </a:p>
          <a:p>
            <a:pPr marL="0" indent="0" eaLnBrk="1" fontAlgn="auto" hangingPunct="1">
              <a:spcAft>
                <a:spcPts val="0"/>
              </a:spcAft>
              <a:buFont typeface="Arial" pitchFamily="34" charset="0"/>
              <a:buNone/>
              <a:defRPr/>
            </a:pPr>
            <a:endParaRPr lang="ky-KG"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Мүчөлөрү:                                   </a:t>
            </a:r>
            <a:r>
              <a:rPr lang="ky-KG" dirty="0">
                <a:latin typeface="Times New Roman" pitchFamily="18" charset="0"/>
                <a:cs typeface="Times New Roman" pitchFamily="18" charset="0"/>
              </a:rPr>
              <a:t>(кол тамгасы)</a:t>
            </a:r>
            <a:r>
              <a:rPr lang="ky-KG" dirty="0" smtClean="0">
                <a:latin typeface="Times New Roman" pitchFamily="18" charset="0"/>
                <a:cs typeface="Times New Roman" pitchFamily="18" charset="0"/>
              </a:rPr>
              <a:t>             </a:t>
            </a:r>
            <a:r>
              <a:rPr lang="ky-KG" b="1" dirty="0" smtClean="0">
                <a:latin typeface="Times New Roman" pitchFamily="18" charset="0"/>
                <a:cs typeface="Times New Roman" pitchFamily="18" charset="0"/>
              </a:rPr>
              <a:t>З.Н.Исакова</a:t>
            </a:r>
          </a:p>
          <a:p>
            <a:pPr marL="0" indent="0" eaLnBrk="1" fontAlgn="auto" hangingPunct="1">
              <a:spcAft>
                <a:spcPts val="0"/>
              </a:spcAft>
              <a:buFont typeface="Arial" pitchFamily="34" charset="0"/>
              <a:buNone/>
              <a:defRPr/>
            </a:pPr>
            <a:r>
              <a:rPr lang="ky-KG" dirty="0" smtClean="0">
                <a:latin typeface="Times New Roman" pitchFamily="18" charset="0"/>
                <a:cs typeface="Times New Roman" pitchFamily="18" charset="0"/>
              </a:rPr>
              <a:t>                                                       (</a:t>
            </a:r>
            <a:r>
              <a:rPr lang="ky-KG" dirty="0">
                <a:latin typeface="Times New Roman" pitchFamily="18" charset="0"/>
                <a:cs typeface="Times New Roman" pitchFamily="18" charset="0"/>
              </a:rPr>
              <a:t>кол тамгасы</a:t>
            </a:r>
            <a:r>
              <a:rPr lang="ky-KG" dirty="0" smtClean="0">
                <a:latin typeface="Times New Roman" pitchFamily="18" charset="0"/>
                <a:cs typeface="Times New Roman" pitchFamily="18" charset="0"/>
              </a:rPr>
              <a:t>)             </a:t>
            </a:r>
            <a:r>
              <a:rPr lang="ky-KG" b="1" dirty="0" smtClean="0">
                <a:latin typeface="Times New Roman" pitchFamily="18" charset="0"/>
                <a:cs typeface="Times New Roman" pitchFamily="18" charset="0"/>
              </a:rPr>
              <a:t>С.А.Кубатова</a:t>
            </a:r>
          </a:p>
          <a:p>
            <a:pPr marL="0" indent="0" eaLnBrk="1" fontAlgn="auto" hangingPunct="1">
              <a:spcAft>
                <a:spcPts val="0"/>
              </a:spcAft>
              <a:buFont typeface="Arial" pitchFamily="34" charset="0"/>
              <a:buNone/>
              <a:defRPr/>
            </a:pPr>
            <a:r>
              <a:rPr lang="ky-KG" dirty="0">
                <a:latin typeface="Times New Roman" pitchFamily="18" charset="0"/>
                <a:cs typeface="Times New Roman" pitchFamily="18" charset="0"/>
              </a:rPr>
              <a:t> </a:t>
            </a:r>
            <a:r>
              <a:rPr lang="ky-KG" dirty="0" smtClean="0">
                <a:latin typeface="Times New Roman" pitchFamily="18" charset="0"/>
                <a:cs typeface="Times New Roman" pitchFamily="18" charset="0"/>
              </a:rPr>
              <a:t>                                                      (</a:t>
            </a:r>
            <a:r>
              <a:rPr lang="ky-KG" dirty="0">
                <a:latin typeface="Times New Roman" pitchFamily="18" charset="0"/>
                <a:cs typeface="Times New Roman" pitchFamily="18" charset="0"/>
              </a:rPr>
              <a:t>кол тамгасы)</a:t>
            </a:r>
            <a:r>
              <a:rPr lang="ky-KG" dirty="0" smtClean="0">
                <a:latin typeface="Times New Roman" pitchFamily="18" charset="0"/>
                <a:cs typeface="Times New Roman" pitchFamily="18" charset="0"/>
              </a:rPr>
              <a:t>             </a:t>
            </a:r>
            <a:r>
              <a:rPr lang="ky-KG" b="1" dirty="0" err="1" smtClean="0">
                <a:latin typeface="Times New Roman" pitchFamily="18" charset="0"/>
                <a:cs typeface="Times New Roman" pitchFamily="18" charset="0"/>
              </a:rPr>
              <a:t>З.А.Козубаева</a:t>
            </a:r>
            <a:r>
              <a:rPr lang="ky-KG" b="1" dirty="0" smtClean="0">
                <a:latin typeface="Times New Roman" pitchFamily="18" charset="0"/>
                <a:cs typeface="Times New Roman" pitchFamily="18" charset="0"/>
              </a:rPr>
              <a:t>  </a:t>
            </a:r>
            <a:endParaRPr lang="ru-RU" b="1"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00">
            <a:alpha val="16078"/>
          </a:srgb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150"/>
            <a:ext cx="8507413" cy="5434013"/>
          </a:xfrm>
          <a:solidFill>
            <a:schemeClr val="tx2">
              <a:lumMod val="40000"/>
              <a:lumOff val="60000"/>
              <a:alpha val="18000"/>
            </a:schemeClr>
          </a:solidFill>
        </p:spPr>
        <p:txBody>
          <a:bodyPr rtlCol="0">
            <a:normAutofit fontScale="92500" lnSpcReduction="20000"/>
          </a:bodyPr>
          <a:lstStyle/>
          <a:p>
            <a:pPr marL="0" indent="0" algn="ctr" eaLnBrk="1" fontAlgn="auto" hangingPunct="1">
              <a:spcAft>
                <a:spcPts val="0"/>
              </a:spcAft>
              <a:buFont typeface="Arial" pitchFamily="34" charset="0"/>
              <a:buNone/>
              <a:defRPr/>
            </a:pPr>
            <a:r>
              <a:rPr lang="ru-RU" b="1" dirty="0">
                <a:solidFill>
                  <a:schemeClr val="tx2"/>
                </a:solidFill>
                <a:latin typeface="Times New Roman" pitchFamily="18" charset="0"/>
                <a:cs typeface="Times New Roman" pitchFamily="18" charset="0"/>
              </a:rPr>
              <a:t>Телефонограмма </a:t>
            </a:r>
            <a:endParaRPr lang="ru-RU" b="1" dirty="0" smtClean="0">
              <a:solidFill>
                <a:schemeClr val="tx2"/>
              </a:solidFill>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Кыргыз</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Республикасынын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Мамлекеттик</a:t>
            </a:r>
            <a:r>
              <a:rPr lang="ru-RU" dirty="0">
                <a:latin typeface="Times New Roman" pitchFamily="18" charset="0"/>
                <a:cs typeface="Times New Roman" pitchFamily="18" charset="0"/>
              </a:rPr>
              <a:t> кадр </a:t>
            </a:r>
            <a:r>
              <a:rPr lang="ru-RU" dirty="0" err="1">
                <a:latin typeface="Times New Roman" pitchFamily="18" charset="0"/>
                <a:cs typeface="Times New Roman" pitchFamily="18" charset="0"/>
              </a:rPr>
              <a:t>кызматы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мамлекеттик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кызматкерлердин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күнүнө</a:t>
            </a:r>
            <a:r>
              <a:rPr lang="ru-RU" dirty="0">
                <a:latin typeface="Times New Roman" pitchFamily="18" charset="0"/>
                <a:cs typeface="Times New Roman" pitchFamily="18" charset="0"/>
              </a:rPr>
              <a:t> карата </a:t>
            </a:r>
            <a:r>
              <a:rPr lang="ru-RU" dirty="0" err="1">
                <a:latin typeface="Times New Roman" pitchFamily="18" charset="0"/>
                <a:cs typeface="Times New Roman" pitchFamily="18" charset="0"/>
              </a:rPr>
              <a:t>өткөрө</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иш-чарага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мамлекеттик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кызматка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жаңыдан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киришкен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кызматчыны</a:t>
            </a:r>
            <a:r>
              <a:rPr lang="ru-RU" dirty="0">
                <a:latin typeface="Times New Roman" pitchFamily="18" charset="0"/>
                <a:cs typeface="Times New Roman" pitchFamily="18" charset="0"/>
              </a:rPr>
              <a:t> ант </a:t>
            </a:r>
            <a:r>
              <a:rPr lang="ru-RU" dirty="0" err="1">
                <a:latin typeface="Times New Roman" pitchFamily="18" charset="0"/>
                <a:cs typeface="Times New Roman" pitchFamily="18" charset="0"/>
              </a:rPr>
              <a:t>берүү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үчүн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жиберүүңүздү</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өтүнөт</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Иш</a:t>
            </a:r>
            <a:r>
              <a:rPr lang="ru-RU" dirty="0" smtClean="0">
                <a:latin typeface="Times New Roman" pitchFamily="18" charset="0"/>
                <a:cs typeface="Times New Roman" pitchFamily="18" charset="0"/>
              </a:rPr>
              <a:t>-чара 2020-жылдын </a:t>
            </a:r>
            <a:r>
              <a:rPr lang="ru-RU" dirty="0">
                <a:latin typeface="Times New Roman" pitchFamily="18" charset="0"/>
                <a:cs typeface="Times New Roman" pitchFamily="18" charset="0"/>
              </a:rPr>
              <a:t>23-июнунда </a:t>
            </a:r>
            <a:r>
              <a:rPr lang="ru-RU" dirty="0" err="1">
                <a:latin typeface="Times New Roman" pitchFamily="18" charset="0"/>
                <a:cs typeface="Times New Roman" pitchFamily="18" charset="0"/>
              </a:rPr>
              <a:t>саат</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10.00д</a:t>
            </a:r>
            <a:r>
              <a:rPr lang="ky-KG" dirty="0" err="1" smtClean="0">
                <a:latin typeface="Times New Roman" pitchFamily="18" charset="0"/>
                <a:cs typeface="Times New Roman" pitchFamily="18" charset="0"/>
              </a:rPr>
              <a:t>ө</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Кыргыз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Республикасынын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Президентине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караштуу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Мамлекеттик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башкаруу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академиясынын</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ru-RU" dirty="0" smtClean="0">
                <a:latin typeface="Times New Roman" pitchFamily="18" charset="0"/>
                <a:cs typeface="Times New Roman" pitchFamily="18" charset="0"/>
              </a:rPr>
              <a:t>3-кабатындагы </a:t>
            </a:r>
            <a:r>
              <a:rPr lang="ru-RU" dirty="0" err="1">
                <a:latin typeface="Times New Roman" pitchFamily="18" charset="0"/>
                <a:cs typeface="Times New Roman" pitchFamily="18" charset="0"/>
              </a:rPr>
              <a:t>жыйындар</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жайында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өткөрүлөт</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Кол </a:t>
            </a:r>
            <a:r>
              <a:rPr lang="ru-RU" dirty="0" err="1">
                <a:latin typeface="Times New Roman" pitchFamily="18" charset="0"/>
                <a:cs typeface="Times New Roman" pitchFamily="18" charset="0"/>
              </a:rPr>
              <a:t>койгон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Б.Сагынбаев</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Жиберген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Ж.Усупова</a:t>
            </a:r>
            <a:r>
              <a:rPr lang="ru-RU" dirty="0">
                <a:latin typeface="Times New Roman" pitchFamily="18" charset="0"/>
                <a:cs typeface="Times New Roman" pitchFamily="18" charset="0"/>
              </a:rPr>
              <a:t>, 620310 </a:t>
            </a:r>
            <a:endParaRPr lang="ru-RU"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Кабыл</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алган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Г.Токоева</a:t>
            </a:r>
            <a:r>
              <a:rPr lang="ru-RU" dirty="0">
                <a:latin typeface="Times New Roman" pitchFamily="18" charset="0"/>
                <a:cs typeface="Times New Roman" pitchFamily="18" charset="0"/>
              </a:rPr>
              <a:t>, 621198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alpha val="5882"/>
          </a:srgbClr>
        </a:solidFill>
        <a:effectLst/>
      </p:bgPr>
    </p:bg>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539750" y="274638"/>
            <a:ext cx="8291513" cy="490537"/>
          </a:xfrm>
          <a:solidFill>
            <a:srgbClr val="FFFF00">
              <a:alpha val="25882"/>
            </a:srgbClr>
          </a:solidFill>
        </p:spPr>
        <p:txBody>
          <a:bodyPr/>
          <a:lstStyle/>
          <a:p>
            <a:pPr eaLnBrk="1" hangingPunct="1"/>
            <a:r>
              <a:rPr lang="ky-KG" sz="1400" b="1" smtClean="0">
                <a:solidFill>
                  <a:srgbClr val="C00000"/>
                </a:solidFill>
                <a:latin typeface="Times New Roman" pitchFamily="18" charset="0"/>
                <a:cs typeface="Times New Roman" pitchFamily="18" charset="0"/>
              </a:rPr>
              <a:t>«КЫРГЫЗ РЕСПУБЛИКАСЫНЫН МАМЛЕКЕТТИК ТИЛИ ЖӨНҮНДӨ» МЫЙЗАМЫ</a:t>
            </a:r>
            <a:endParaRPr lang="ru-RU" sz="1400" smtClean="0"/>
          </a:p>
        </p:txBody>
      </p:sp>
      <p:sp>
        <p:nvSpPr>
          <p:cNvPr id="3" name="Объект 2"/>
          <p:cNvSpPr>
            <a:spLocks noGrp="1"/>
          </p:cNvSpPr>
          <p:nvPr>
            <p:ph idx="1"/>
          </p:nvPr>
        </p:nvSpPr>
        <p:spPr>
          <a:xfrm>
            <a:off x="233363" y="981075"/>
            <a:ext cx="8659812" cy="5688013"/>
          </a:xfrm>
          <a:solidFill>
            <a:schemeClr val="tx2">
              <a:lumMod val="20000"/>
              <a:lumOff val="80000"/>
              <a:alpha val="31000"/>
            </a:schemeClr>
          </a:solidFill>
        </p:spPr>
        <p:txBody>
          <a:bodyPr rtlCol="0">
            <a:noAutofit/>
          </a:bodyPr>
          <a:lstStyle/>
          <a:p>
            <a:pPr eaLnBrk="1" fontAlgn="auto" hangingPunct="1">
              <a:spcAft>
                <a:spcPts val="0"/>
              </a:spcAft>
              <a:buFont typeface="Arial" pitchFamily="34" charset="0"/>
              <a:buChar char="•"/>
              <a:defRPr/>
            </a:pPr>
            <a:r>
              <a:rPr lang="ru-RU" sz="1400" b="1" dirty="0" smtClean="0">
                <a:solidFill>
                  <a:schemeClr val="tx2"/>
                </a:solidFill>
                <a:latin typeface="Times New Roman" pitchFamily="18" charset="0"/>
                <a:cs typeface="Times New Roman" pitchFamily="18" charset="0"/>
              </a:rPr>
              <a:t>29-берене</a:t>
            </a:r>
            <a:endParaRPr lang="ru-RU" sz="1400"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ru-RU" sz="1400" b="1" dirty="0" err="1">
                <a:solidFill>
                  <a:schemeClr val="tx2"/>
                </a:solidFill>
                <a:latin typeface="Times New Roman" pitchFamily="18" charset="0"/>
                <a:cs typeface="Times New Roman" pitchFamily="18" charset="0"/>
              </a:rPr>
              <a:t>Товарлар</a:t>
            </a:r>
            <a:r>
              <a:rPr lang="ru-RU" sz="1400" b="1" dirty="0">
                <a:solidFill>
                  <a:schemeClr val="tx2"/>
                </a:solidFill>
                <a:latin typeface="Times New Roman" pitchFamily="18" charset="0"/>
                <a:cs typeface="Times New Roman" pitchFamily="18" charset="0"/>
              </a:rPr>
              <a:t> </a:t>
            </a:r>
            <a:r>
              <a:rPr lang="ru-RU" sz="1400" dirty="0">
                <a:solidFill>
                  <a:schemeClr val="tx2"/>
                </a:solidFill>
                <a:latin typeface="Times New Roman" pitchFamily="18" charset="0"/>
                <a:cs typeface="Times New Roman" pitchFamily="18" charset="0"/>
              </a:rPr>
              <a:t>(</a:t>
            </a:r>
            <a:r>
              <a:rPr lang="ru-RU" sz="1400" dirty="0" err="1">
                <a:solidFill>
                  <a:schemeClr val="tx2"/>
                </a:solidFill>
                <a:latin typeface="Times New Roman" pitchFamily="18" charset="0"/>
                <a:cs typeface="Times New Roman" pitchFamily="18" charset="0"/>
              </a:rPr>
              <a:t>жумуштар</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тейлөө</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кызматтары</a:t>
            </a:r>
            <a:r>
              <a:rPr lang="ru-RU" sz="1400"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жөнүндө</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маалымат</a:t>
            </a:r>
            <a:r>
              <a:rPr lang="ru-RU" sz="1400" b="1" dirty="0">
                <a:solidFill>
                  <a:schemeClr val="tx2"/>
                </a:solidFill>
                <a:latin typeface="Times New Roman" pitchFamily="18" charset="0"/>
                <a:cs typeface="Times New Roman" pitchFamily="18" charset="0"/>
              </a:rPr>
              <a:t> </a:t>
            </a:r>
            <a:r>
              <a:rPr lang="ru-RU" sz="1400" dirty="0">
                <a:solidFill>
                  <a:schemeClr val="tx2"/>
                </a:solidFill>
                <a:latin typeface="Times New Roman" pitchFamily="18" charset="0"/>
                <a:cs typeface="Times New Roman" pitchFamily="18" charset="0"/>
              </a:rPr>
              <a:t>(</a:t>
            </a:r>
            <a:r>
              <a:rPr lang="ru-RU" sz="1400" dirty="0" err="1">
                <a:solidFill>
                  <a:schemeClr val="tx2"/>
                </a:solidFill>
                <a:latin typeface="Times New Roman" pitchFamily="18" charset="0"/>
                <a:cs typeface="Times New Roman" pitchFamily="18" charset="0"/>
              </a:rPr>
              <a:t>товарлардын</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этикеткаларынын</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тексттери</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маркалоосу</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товарлардын</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номенклатуралык</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тизмелери</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аларды</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пайдалануу</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боюнча</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нускамалар</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техникалык</a:t>
            </a:r>
            <a:r>
              <a:rPr lang="ru-RU" sz="1400" dirty="0">
                <a:solidFill>
                  <a:schemeClr val="tx2"/>
                </a:solidFill>
                <a:latin typeface="Times New Roman" pitchFamily="18" charset="0"/>
                <a:cs typeface="Times New Roman" pitchFamily="18" charset="0"/>
              </a:rPr>
              <a:t> паспорту) </a:t>
            </a:r>
            <a:r>
              <a:rPr lang="ru-RU" sz="1400" b="1" dirty="0" err="1">
                <a:solidFill>
                  <a:schemeClr val="tx2"/>
                </a:solidFill>
                <a:latin typeface="Times New Roman" pitchFamily="18" charset="0"/>
                <a:cs typeface="Times New Roman" pitchFamily="18" charset="0"/>
              </a:rPr>
              <a:t>милдеттүү</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түрдө</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мамлекеттик</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жана</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расмий</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тилдерде</a:t>
            </a:r>
            <a:r>
              <a:rPr lang="ru-RU" sz="1400" b="1" dirty="0">
                <a:solidFill>
                  <a:schemeClr val="tx2"/>
                </a:solidFill>
                <a:latin typeface="Times New Roman" pitchFamily="18" charset="0"/>
                <a:cs typeface="Times New Roman" pitchFamily="18" charset="0"/>
              </a:rPr>
              <a:t>,</a:t>
            </a:r>
            <a:r>
              <a:rPr lang="ru-RU" sz="1400" dirty="0">
                <a:solidFill>
                  <a:schemeClr val="tx2"/>
                </a:solidFill>
                <a:latin typeface="Times New Roman" pitchFamily="18" charset="0"/>
                <a:cs typeface="Times New Roman" pitchFamily="18" charset="0"/>
              </a:rPr>
              <a:t> ал </a:t>
            </a:r>
            <a:r>
              <a:rPr lang="ru-RU" sz="1400" dirty="0" err="1">
                <a:solidFill>
                  <a:schemeClr val="tx2"/>
                </a:solidFill>
                <a:latin typeface="Times New Roman" pitchFamily="18" charset="0"/>
                <a:cs typeface="Times New Roman" pitchFamily="18" charset="0"/>
              </a:rPr>
              <a:t>эми</a:t>
            </a:r>
            <a:r>
              <a:rPr lang="ru-RU" sz="1400" dirty="0">
                <a:solidFill>
                  <a:schemeClr val="tx2"/>
                </a:solidFill>
                <a:latin typeface="Times New Roman" pitchFamily="18" charset="0"/>
                <a:cs typeface="Times New Roman" pitchFamily="18" charset="0"/>
              </a:rPr>
              <a:t> зарыл </a:t>
            </a:r>
            <a:r>
              <a:rPr lang="ru-RU" sz="1400" dirty="0" err="1">
                <a:solidFill>
                  <a:schemeClr val="tx2"/>
                </a:solidFill>
                <a:latin typeface="Times New Roman" pitchFamily="18" charset="0"/>
                <a:cs typeface="Times New Roman" pitchFamily="18" charset="0"/>
              </a:rPr>
              <a:t>учурларда</a:t>
            </a:r>
            <a:r>
              <a:rPr lang="ru-RU" sz="1400" dirty="0">
                <a:solidFill>
                  <a:schemeClr val="tx2"/>
                </a:solidFill>
                <a:latin typeface="Times New Roman" pitchFamily="18" charset="0"/>
                <a:cs typeface="Times New Roman" pitchFamily="18" charset="0"/>
              </a:rPr>
              <a:t> — </a:t>
            </a:r>
            <a:r>
              <a:rPr lang="ru-RU" sz="1400" dirty="0" err="1">
                <a:solidFill>
                  <a:schemeClr val="tx2"/>
                </a:solidFill>
                <a:latin typeface="Times New Roman" pitchFamily="18" charset="0"/>
                <a:cs typeface="Times New Roman" pitchFamily="18" charset="0"/>
              </a:rPr>
              <a:t>ошондой</a:t>
            </a:r>
            <a:r>
              <a:rPr lang="ru-RU" sz="1400" dirty="0">
                <a:solidFill>
                  <a:schemeClr val="tx2"/>
                </a:solidFill>
                <a:latin typeface="Times New Roman" pitchFamily="18" charset="0"/>
                <a:cs typeface="Times New Roman" pitchFamily="18" charset="0"/>
              </a:rPr>
              <a:t> эле чет </a:t>
            </a:r>
            <a:r>
              <a:rPr lang="ru-RU" sz="1400" dirty="0" err="1">
                <a:solidFill>
                  <a:schemeClr val="tx2"/>
                </a:solidFill>
                <a:latin typeface="Times New Roman" pitchFamily="18" charset="0"/>
                <a:cs typeface="Times New Roman" pitchFamily="18" charset="0"/>
              </a:rPr>
              <a:t>тилдерде</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берилет</a:t>
            </a:r>
            <a:r>
              <a:rPr lang="ru-RU" sz="1400" dirty="0">
                <a:solidFill>
                  <a:schemeClr val="tx2"/>
                </a:solidFill>
                <a:latin typeface="Times New Roman" pitchFamily="18" charset="0"/>
                <a:cs typeface="Times New Roman" pitchFamily="18" charset="0"/>
              </a:rPr>
              <a:t>.</a:t>
            </a:r>
          </a:p>
          <a:p>
            <a:pPr eaLnBrk="1" fontAlgn="auto" hangingPunct="1">
              <a:spcAft>
                <a:spcPts val="0"/>
              </a:spcAft>
              <a:buFont typeface="Arial" pitchFamily="34" charset="0"/>
              <a:buChar char="•"/>
              <a:defRPr/>
            </a:pPr>
            <a:r>
              <a:rPr lang="ru-RU" sz="1400" b="1" dirty="0" err="1">
                <a:solidFill>
                  <a:schemeClr val="tx2"/>
                </a:solidFill>
                <a:latin typeface="Times New Roman" pitchFamily="18" charset="0"/>
                <a:cs typeface="Times New Roman" pitchFamily="18" charset="0"/>
              </a:rPr>
              <a:t>Товарлар</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жөнүндө</a:t>
            </a:r>
            <a:r>
              <a:rPr lang="ru-RU" sz="1400" b="1" dirty="0">
                <a:solidFill>
                  <a:schemeClr val="tx2"/>
                </a:solidFill>
                <a:latin typeface="Times New Roman" pitchFamily="18" charset="0"/>
                <a:cs typeface="Times New Roman" pitchFamily="18" charset="0"/>
              </a:rPr>
              <a:t> чет </a:t>
            </a:r>
            <a:r>
              <a:rPr lang="ru-RU" sz="1400" b="1" dirty="0" err="1">
                <a:solidFill>
                  <a:schemeClr val="tx2"/>
                </a:solidFill>
                <a:latin typeface="Times New Roman" pitchFamily="18" charset="0"/>
                <a:cs typeface="Times New Roman" pitchFamily="18" charset="0"/>
              </a:rPr>
              <a:t>тилдеги</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атайын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маалымат</a:t>
            </a:r>
            <a:r>
              <a:rPr lang="ru-RU" sz="1400" b="1" dirty="0">
                <a:solidFill>
                  <a:schemeClr val="tx2"/>
                </a:solidFill>
                <a:latin typeface="Times New Roman" pitchFamily="18" charset="0"/>
                <a:cs typeface="Times New Roman" pitchFamily="18" charset="0"/>
              </a:rPr>
              <a:t> </a:t>
            </a:r>
            <a:r>
              <a:rPr lang="ru-RU" sz="1400" dirty="0">
                <a:solidFill>
                  <a:schemeClr val="tx2"/>
                </a:solidFill>
                <a:latin typeface="Times New Roman" pitchFamily="18" charset="0"/>
                <a:cs typeface="Times New Roman" pitchFamily="18" charset="0"/>
              </a:rPr>
              <a:t>(</a:t>
            </a:r>
            <a:r>
              <a:rPr lang="ru-RU" sz="1400" dirty="0" err="1">
                <a:solidFill>
                  <a:schemeClr val="tx2"/>
                </a:solidFill>
                <a:latin typeface="Times New Roman" pitchFamily="18" charset="0"/>
                <a:cs typeface="Times New Roman" pitchFamily="18" charset="0"/>
              </a:rPr>
              <a:t>товарлардын</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этикеткаларынын</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тексттери</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маркалоосу</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товарлардын</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номенклатуралык</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тизмелери</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аларды</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пайдалануу</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боюнча</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нускамалар</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техникалык</a:t>
            </a:r>
            <a:r>
              <a:rPr lang="ru-RU" sz="1400" dirty="0">
                <a:solidFill>
                  <a:schemeClr val="tx2"/>
                </a:solidFill>
                <a:latin typeface="Times New Roman" pitchFamily="18" charset="0"/>
                <a:cs typeface="Times New Roman" pitchFamily="18" charset="0"/>
              </a:rPr>
              <a:t> паспорту </a:t>
            </a:r>
            <a:r>
              <a:rPr lang="ru-RU" sz="1400" dirty="0" err="1">
                <a:solidFill>
                  <a:schemeClr val="tx2"/>
                </a:solidFill>
                <a:latin typeface="Times New Roman" pitchFamily="18" charset="0"/>
                <a:cs typeface="Times New Roman" pitchFamily="18" charset="0"/>
              </a:rPr>
              <a:t>жана</a:t>
            </a:r>
            <a:r>
              <a:rPr lang="ru-RU" sz="1400" dirty="0">
                <a:solidFill>
                  <a:schemeClr val="tx2"/>
                </a:solidFill>
                <a:latin typeface="Times New Roman" pitchFamily="18" charset="0"/>
                <a:cs typeface="Times New Roman" pitchFamily="18" charset="0"/>
              </a:rPr>
              <a:t> </a:t>
            </a:r>
            <a:r>
              <a:rPr lang="ru-RU" sz="1400" dirty="0" err="1">
                <a:solidFill>
                  <a:schemeClr val="tx2"/>
                </a:solidFill>
                <a:latin typeface="Times New Roman" pitchFamily="18" charset="0"/>
                <a:cs typeface="Times New Roman" pitchFamily="18" charset="0"/>
              </a:rPr>
              <a:t>башкалар</a:t>
            </a:r>
            <a:r>
              <a:rPr lang="ru-RU" sz="1400"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импорттоочу</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фирмалардын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эсебинен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мамлекеттик</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жана</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расмий</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тилдерге</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которулат</a:t>
            </a:r>
            <a:r>
              <a:rPr lang="ru-RU" sz="1400" b="1" dirty="0">
                <a:solidFill>
                  <a:schemeClr val="tx2"/>
                </a:solidFill>
                <a:latin typeface="Times New Roman" pitchFamily="18" charset="0"/>
                <a:cs typeface="Times New Roman" pitchFamily="18" charset="0"/>
              </a:rPr>
              <a:t>.</a:t>
            </a:r>
            <a:endParaRPr lang="ru-RU" sz="1400"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ru-RU" sz="1400" b="1" dirty="0" err="1">
                <a:solidFill>
                  <a:schemeClr val="tx2"/>
                </a:solidFill>
                <a:latin typeface="Times New Roman" pitchFamily="18" charset="0"/>
                <a:cs typeface="Times New Roman" pitchFamily="18" charset="0"/>
              </a:rPr>
              <a:t>Товардык</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белгилерди</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коюуда</a:t>
            </a:r>
            <a:r>
              <a:rPr lang="ru-RU" sz="1400" b="1" dirty="0">
                <a:solidFill>
                  <a:schemeClr val="tx2"/>
                </a:solidFill>
                <a:latin typeface="Times New Roman" pitchFamily="18" charset="0"/>
                <a:cs typeface="Times New Roman" pitchFamily="18" charset="0"/>
              </a:rPr>
              <a:t> фирма </a:t>
            </a:r>
            <a:r>
              <a:rPr lang="ru-RU" sz="1400" b="1" dirty="0" err="1">
                <a:solidFill>
                  <a:schemeClr val="tx2"/>
                </a:solidFill>
                <a:latin typeface="Times New Roman" pitchFamily="18" charset="0"/>
                <a:cs typeface="Times New Roman" pitchFamily="18" charset="0"/>
              </a:rPr>
              <a:t>тарабынан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бекитилген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аталыштар</a:t>
            </a:r>
            <a:r>
              <a:rPr lang="ru-RU" sz="1400" b="1" dirty="0">
                <a:solidFill>
                  <a:schemeClr val="tx2"/>
                </a:solidFill>
                <a:latin typeface="Times New Roman" pitchFamily="18" charset="0"/>
                <a:cs typeface="Times New Roman" pitchFamily="18" charset="0"/>
              </a:rPr>
              <a:t> башка </a:t>
            </a:r>
            <a:r>
              <a:rPr lang="ru-RU" sz="1400" b="1" dirty="0" err="1">
                <a:solidFill>
                  <a:schemeClr val="tx2"/>
                </a:solidFill>
                <a:latin typeface="Times New Roman" pitchFamily="18" charset="0"/>
                <a:cs typeface="Times New Roman" pitchFamily="18" charset="0"/>
              </a:rPr>
              <a:t>тилдерге</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которулбастан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сакталат</a:t>
            </a:r>
            <a:r>
              <a:rPr lang="ru-RU" sz="1400" b="1" dirty="0">
                <a:solidFill>
                  <a:schemeClr val="tx2"/>
                </a:solidFill>
                <a:latin typeface="Times New Roman" pitchFamily="18" charset="0"/>
                <a:cs typeface="Times New Roman" pitchFamily="18" charset="0"/>
              </a:rPr>
              <a:t>.</a:t>
            </a:r>
            <a:endParaRPr lang="ru-RU" sz="1400"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ru-RU" sz="1400" b="1" dirty="0" smtClean="0">
                <a:solidFill>
                  <a:schemeClr val="tx2"/>
                </a:solidFill>
                <a:latin typeface="Times New Roman" pitchFamily="18" charset="0"/>
                <a:cs typeface="Times New Roman" pitchFamily="18" charset="0"/>
              </a:rPr>
              <a:t>30-берене</a:t>
            </a:r>
            <a:endParaRPr lang="ru-RU" sz="1400"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ru-RU" sz="1400" b="1" dirty="0" err="1">
                <a:solidFill>
                  <a:schemeClr val="tx2"/>
                </a:solidFill>
                <a:latin typeface="Times New Roman" pitchFamily="18" charset="0"/>
                <a:cs typeface="Times New Roman" pitchFamily="18" charset="0"/>
              </a:rPr>
              <a:t>Мамлекеттик</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тилди</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пайдалануунун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бардык</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чөйрөлөрүндө</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кыргыз</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адабий</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тилинин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колдонуудагы</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ченемдери</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сакталат</a:t>
            </a:r>
            <a:r>
              <a:rPr lang="ru-RU" sz="1400" b="1" dirty="0">
                <a:solidFill>
                  <a:schemeClr val="tx2"/>
                </a:solidFill>
                <a:latin typeface="Times New Roman" pitchFamily="18" charset="0"/>
                <a:cs typeface="Times New Roman" pitchFamily="18" charset="0"/>
              </a:rPr>
              <a:t>.</a:t>
            </a:r>
            <a:endParaRPr lang="ru-RU" sz="1400"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ru-RU" sz="1400" b="1" dirty="0">
                <a:solidFill>
                  <a:schemeClr val="tx2"/>
                </a:solidFill>
                <a:latin typeface="Times New Roman" pitchFamily="18" charset="0"/>
                <a:cs typeface="Times New Roman" pitchFamily="18" charset="0"/>
              </a:rPr>
              <a:t>Алфавит </a:t>
            </a:r>
            <a:r>
              <a:rPr lang="ru-RU" sz="1400" b="1" dirty="0" err="1">
                <a:solidFill>
                  <a:schemeClr val="tx2"/>
                </a:solidFill>
                <a:latin typeface="Times New Roman" pitchFamily="18" charset="0"/>
                <a:cs typeface="Times New Roman" pitchFamily="18" charset="0"/>
              </a:rPr>
              <a:t>жана</a:t>
            </a:r>
            <a:r>
              <a:rPr lang="ru-RU" sz="1400" b="1" dirty="0">
                <a:solidFill>
                  <a:schemeClr val="tx2"/>
                </a:solidFill>
                <a:latin typeface="Times New Roman" pitchFamily="18" charset="0"/>
                <a:cs typeface="Times New Roman" pitchFamily="18" charset="0"/>
              </a:rPr>
              <a:t> орфография </a:t>
            </a:r>
            <a:r>
              <a:rPr lang="ru-RU" sz="1400" b="1" dirty="0" err="1">
                <a:solidFill>
                  <a:schemeClr val="tx2"/>
                </a:solidFill>
                <a:latin typeface="Times New Roman" pitchFamily="18" charset="0"/>
                <a:cs typeface="Times New Roman" pitchFamily="18" charset="0"/>
              </a:rPr>
              <a:t>эрежелерин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Кыргыз</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Республикасынын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Жогорку</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Кеңеши</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бекитет</a:t>
            </a:r>
            <a:r>
              <a:rPr lang="ru-RU" sz="1400" b="1" dirty="0">
                <a:solidFill>
                  <a:schemeClr val="tx2"/>
                </a:solidFill>
                <a:latin typeface="Times New Roman" pitchFamily="18" charset="0"/>
                <a:cs typeface="Times New Roman" pitchFamily="18" charset="0"/>
              </a:rPr>
              <a:t>.</a:t>
            </a:r>
            <a:endParaRPr lang="ru-RU" sz="1400"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ru-RU" sz="1400" b="1" dirty="0" smtClean="0">
                <a:solidFill>
                  <a:schemeClr val="tx2"/>
                </a:solidFill>
                <a:latin typeface="Times New Roman" pitchFamily="18" charset="0"/>
                <a:cs typeface="Times New Roman" pitchFamily="18" charset="0"/>
              </a:rPr>
              <a:t>32-берене</a:t>
            </a:r>
            <a:endParaRPr lang="ru-RU" sz="1400"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ru-RU" sz="1400" b="1" dirty="0" err="1">
                <a:solidFill>
                  <a:schemeClr val="tx2"/>
                </a:solidFill>
                <a:latin typeface="Times New Roman" pitchFamily="18" charset="0"/>
                <a:cs typeface="Times New Roman" pitchFamily="18" charset="0"/>
              </a:rPr>
              <a:t>Кыргыз</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Республикасында</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мамлекеттик</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тилди</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сактоо</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коргоо</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жана</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иштетүү</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Кыргыз</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Республикасынын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Президенти</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Кыргыз</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Республикасынын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Жогорку</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Кеңеши</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Кыргыз</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Республикасынын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Өкмөтү</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жергиликтүү</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мамлекеттик</a:t>
            </a:r>
            <a:r>
              <a:rPr lang="ru-RU" sz="1400" b="1" dirty="0">
                <a:solidFill>
                  <a:schemeClr val="tx2"/>
                </a:solidFill>
                <a:latin typeface="Times New Roman" pitchFamily="18" charset="0"/>
                <a:cs typeface="Times New Roman" pitchFamily="18" charset="0"/>
              </a:rPr>
              <a:t> администрация </a:t>
            </a:r>
            <a:r>
              <a:rPr lang="ru-RU" sz="1400" b="1" dirty="0" err="1">
                <a:solidFill>
                  <a:schemeClr val="tx2"/>
                </a:solidFill>
                <a:latin typeface="Times New Roman" pitchFamily="18" charset="0"/>
                <a:cs typeface="Times New Roman" pitchFamily="18" charset="0"/>
              </a:rPr>
              <a:t>башчылары</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жергиликтүү</a:t>
            </a:r>
            <a:r>
              <a:rPr lang="ru-RU" sz="1400" b="1" dirty="0">
                <a:solidFill>
                  <a:schemeClr val="tx2"/>
                </a:solidFill>
                <a:latin typeface="Times New Roman" pitchFamily="18" charset="0"/>
                <a:cs typeface="Times New Roman" pitchFamily="18" charset="0"/>
              </a:rPr>
              <a:t> </a:t>
            </a:r>
            <a:r>
              <a:rPr lang="ru-RU" sz="1400" b="1" dirty="0" err="1" smtClean="0">
                <a:solidFill>
                  <a:schemeClr val="tx2"/>
                </a:solidFill>
                <a:latin typeface="Times New Roman" pitchFamily="18" charset="0"/>
                <a:cs typeface="Times New Roman" pitchFamily="18" charset="0"/>
              </a:rPr>
              <a:t>өз</a:t>
            </a:r>
            <a:r>
              <a:rPr lang="ru-RU" sz="1400" b="1" dirty="0" smtClean="0">
                <a:solidFill>
                  <a:schemeClr val="tx2"/>
                </a:solidFill>
                <a:latin typeface="Times New Roman" pitchFamily="18" charset="0"/>
                <a:cs typeface="Times New Roman" pitchFamily="18" charset="0"/>
              </a:rPr>
              <a:t> </a:t>
            </a:r>
            <a:r>
              <a:rPr lang="ru-RU" sz="1400" b="1" dirty="0" err="1" smtClean="0">
                <a:solidFill>
                  <a:schemeClr val="tx2"/>
                </a:solidFill>
                <a:latin typeface="Times New Roman" pitchFamily="18" charset="0"/>
                <a:cs typeface="Times New Roman" pitchFamily="18" charset="0"/>
              </a:rPr>
              <a:t>алдынча</a:t>
            </a:r>
            <a:r>
              <a:rPr lang="ru-RU" sz="1400" b="1" dirty="0" smtClean="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башкаруу</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органдары</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тарабынан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камсыз</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кылынат</a:t>
            </a:r>
            <a:r>
              <a:rPr lang="ru-RU" sz="1400" b="1" dirty="0">
                <a:solidFill>
                  <a:schemeClr val="tx2"/>
                </a:solidFill>
                <a:latin typeface="Times New Roman" pitchFamily="18" charset="0"/>
                <a:cs typeface="Times New Roman" pitchFamily="18" charset="0"/>
              </a:rPr>
              <a:t>.</a:t>
            </a:r>
          </a:p>
          <a:p>
            <a:pPr eaLnBrk="1" fontAlgn="auto" hangingPunct="1">
              <a:spcAft>
                <a:spcPts val="0"/>
              </a:spcAft>
              <a:buFont typeface="Arial" pitchFamily="34" charset="0"/>
              <a:buChar char="•"/>
              <a:defRPr/>
            </a:pPr>
            <a:r>
              <a:rPr lang="ru-RU" sz="1400" b="1" dirty="0" smtClean="0">
                <a:solidFill>
                  <a:schemeClr val="tx2"/>
                </a:solidFill>
                <a:latin typeface="Times New Roman" pitchFamily="18" charset="0"/>
                <a:cs typeface="Times New Roman" pitchFamily="18" charset="0"/>
              </a:rPr>
              <a:t>33-берене</a:t>
            </a:r>
            <a:endParaRPr lang="ru-RU" sz="1400" b="1"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ru-RU" sz="1400" b="1" dirty="0" err="1">
                <a:solidFill>
                  <a:schemeClr val="tx2"/>
                </a:solidFill>
                <a:latin typeface="Times New Roman" pitchFamily="18" charset="0"/>
                <a:cs typeface="Times New Roman" pitchFamily="18" charset="0"/>
              </a:rPr>
              <a:t>Ушул</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Мыйзамды</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бузгандыгы</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жана</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аткарбагандыгы</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үчүн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мамлекеттик</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органдардын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менчиктин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бардык</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түрүндөгү</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уюмдардын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жетекчилери</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ошондой</a:t>
            </a:r>
            <a:r>
              <a:rPr lang="ru-RU" sz="1400" b="1" dirty="0">
                <a:solidFill>
                  <a:schemeClr val="tx2"/>
                </a:solidFill>
                <a:latin typeface="Times New Roman" pitchFamily="18" charset="0"/>
                <a:cs typeface="Times New Roman" pitchFamily="18" charset="0"/>
              </a:rPr>
              <a:t> эле </a:t>
            </a:r>
            <a:r>
              <a:rPr lang="ru-RU" sz="1400" b="1" dirty="0" err="1">
                <a:solidFill>
                  <a:schemeClr val="tx2"/>
                </a:solidFill>
                <a:latin typeface="Times New Roman" pitchFamily="18" charset="0"/>
                <a:cs typeface="Times New Roman" pitchFamily="18" charset="0"/>
              </a:rPr>
              <a:t>юридикалык</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жана</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жеке</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жактар</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Кыргыз</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Республикасынын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мыйзамдарынын</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чегинде</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жоопкерчиликке</a:t>
            </a:r>
            <a:r>
              <a:rPr lang="ru-RU" sz="1400" b="1" dirty="0">
                <a:solidFill>
                  <a:schemeClr val="tx2"/>
                </a:solidFill>
                <a:latin typeface="Times New Roman" pitchFamily="18" charset="0"/>
                <a:cs typeface="Times New Roman" pitchFamily="18" charset="0"/>
              </a:rPr>
              <a:t> </a:t>
            </a:r>
            <a:r>
              <a:rPr lang="ru-RU" sz="1400" b="1" dirty="0" err="1">
                <a:solidFill>
                  <a:schemeClr val="tx2"/>
                </a:solidFill>
                <a:latin typeface="Times New Roman" pitchFamily="18" charset="0"/>
                <a:cs typeface="Times New Roman" pitchFamily="18" charset="0"/>
              </a:rPr>
              <a:t>тартылышат</a:t>
            </a:r>
            <a:r>
              <a:rPr lang="ru-RU" sz="1400" b="1" dirty="0">
                <a:solidFill>
                  <a:schemeClr val="tx2"/>
                </a:solidFill>
                <a:latin typeface="Times New Roman" pitchFamily="18" charset="0"/>
                <a:cs typeface="Times New Roman" pitchFamily="18" charset="0"/>
              </a:rPr>
              <a:t>.</a:t>
            </a:r>
            <a:endParaRPr lang="ru-RU" sz="1400" dirty="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ru-RU" sz="1400" dirty="0">
              <a:solidFill>
                <a:schemeClr val="tx2"/>
              </a:solidFill>
              <a:latin typeface="Times New Roman" pitchFamily="18" charset="0"/>
              <a:cs typeface="Times New Roman" pitchFamily="18" charset="0"/>
            </a:endParaRPr>
          </a:p>
        </p:txBody>
      </p:sp>
      <p:pic>
        <p:nvPicPr>
          <p:cNvPr id="17412" name="Picture 2"/>
          <p:cNvPicPr>
            <a:picLocks noChangeAspect="1" noChangeArrowheads="1"/>
          </p:cNvPicPr>
          <p:nvPr/>
        </p:nvPicPr>
        <p:blipFill>
          <a:blip r:embed="rId2"/>
          <a:srcRect/>
          <a:stretch>
            <a:fillRect/>
          </a:stretch>
        </p:blipFill>
        <p:spPr bwMode="auto">
          <a:xfrm>
            <a:off x="0" y="0"/>
            <a:ext cx="539750" cy="633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2">
            <a:alpha val="12157"/>
          </a:schemeClr>
        </a:solidFill>
        <a:effectLst/>
      </p:bgPr>
    </p:bg>
    <p:spTree>
      <p:nvGrpSpPr>
        <p:cNvPr id="1" name=""/>
        <p:cNvGrpSpPr/>
        <p:nvPr/>
      </p:nvGrpSpPr>
      <p:grpSpPr>
        <a:xfrm>
          <a:off x="0" y="0"/>
          <a:ext cx="0" cy="0"/>
          <a:chOff x="0" y="0"/>
          <a:chExt cx="0" cy="0"/>
        </a:xfrm>
      </p:grpSpPr>
      <p:sp>
        <p:nvSpPr>
          <p:cNvPr id="54274" name="Заголовок 1"/>
          <p:cNvSpPr>
            <a:spLocks noGrp="1"/>
          </p:cNvSpPr>
          <p:nvPr>
            <p:ph type="title"/>
          </p:nvPr>
        </p:nvSpPr>
        <p:spPr/>
        <p:txBody>
          <a:bodyPr/>
          <a:lstStyle/>
          <a:p>
            <a:pPr eaLnBrk="1" hangingPunct="1"/>
            <a:r>
              <a:rPr lang="ru-RU" b="1" smtClean="0">
                <a:solidFill>
                  <a:srgbClr val="FF0000"/>
                </a:solidFill>
                <a:latin typeface="Times New Roman" pitchFamily="18" charset="0"/>
                <a:cs typeface="Times New Roman" pitchFamily="18" charset="0"/>
              </a:rPr>
              <a:t>Кулактандыруу</a:t>
            </a:r>
            <a:endParaRPr lang="ru-RU" smtClean="0">
              <a:solidFill>
                <a:srgbClr val="FF0000"/>
              </a:solidFill>
            </a:endParaRPr>
          </a:p>
        </p:txBody>
      </p:sp>
      <p:sp>
        <p:nvSpPr>
          <p:cNvPr id="3" name="Объект 2"/>
          <p:cNvSpPr>
            <a:spLocks noGrp="1"/>
          </p:cNvSpPr>
          <p:nvPr>
            <p:ph idx="1"/>
          </p:nvPr>
        </p:nvSpPr>
        <p:spPr>
          <a:xfrm>
            <a:off x="395288" y="1341438"/>
            <a:ext cx="8291512" cy="3671887"/>
          </a:xfrm>
          <a:solidFill>
            <a:srgbClr val="FF0000">
              <a:alpha val="18000"/>
            </a:srgbClr>
          </a:solidFill>
        </p:spPr>
        <p:txBody>
          <a:bodyPr rtlCol="0">
            <a:normAutofit fontScale="62500" lnSpcReduction="20000"/>
          </a:bodyPr>
          <a:lstStyle/>
          <a:p>
            <a:pPr marL="0" indent="0" algn="ctr" eaLnBrk="1" fontAlgn="auto" hangingPunct="1">
              <a:spcAft>
                <a:spcPts val="0"/>
              </a:spcAft>
              <a:buFont typeface="Arial" pitchFamily="34" charset="0"/>
              <a:buNone/>
              <a:defRPr/>
            </a:pPr>
            <a:endParaRPr lang="ky-KG" b="1" dirty="0" smtClean="0">
              <a:solidFill>
                <a:schemeClr val="tx2"/>
              </a:solidFill>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ky-KG" b="1" dirty="0" smtClean="0">
                <a:solidFill>
                  <a:schemeClr val="tx2"/>
                </a:solidFill>
                <a:latin typeface="Times New Roman" pitchFamily="18" charset="0"/>
                <a:cs typeface="Times New Roman" pitchFamily="18" charset="0"/>
              </a:rPr>
              <a:t>Урматтуу </a:t>
            </a:r>
            <a:r>
              <a:rPr lang="ky-KG" b="1" dirty="0">
                <a:solidFill>
                  <a:schemeClr val="tx2"/>
                </a:solidFill>
                <a:latin typeface="Times New Roman" pitchFamily="18" charset="0"/>
                <a:cs typeface="Times New Roman" pitchFamily="18" charset="0"/>
              </a:rPr>
              <a:t>бишкектиктер жана </a:t>
            </a:r>
            <a:r>
              <a:rPr lang="ky-KG" b="1" dirty="0" smtClean="0">
                <a:solidFill>
                  <a:schemeClr val="tx2"/>
                </a:solidFill>
                <a:latin typeface="Times New Roman" pitchFamily="18" charset="0"/>
                <a:cs typeface="Times New Roman" pitchFamily="18" charset="0"/>
              </a:rPr>
              <a:t>борбор шаардын меймандары!</a:t>
            </a:r>
            <a:endParaRPr lang="ru-RU" dirty="0">
              <a:solidFill>
                <a:schemeClr val="tx2"/>
              </a:solidFill>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dirty="0">
                <a:latin typeface="Times New Roman" pitchFamily="18" charset="0"/>
                <a:cs typeface="Times New Roman" pitchFamily="18" charset="0"/>
              </a:rPr>
              <a:t> </a:t>
            </a:r>
            <a:r>
              <a:rPr lang="ky-KG" dirty="0" smtClean="0">
                <a:latin typeface="Times New Roman" pitchFamily="18" charset="0"/>
                <a:cs typeface="Times New Roman" pitchFamily="18" charset="0"/>
              </a:rPr>
              <a:t>Сиздерди  </a:t>
            </a:r>
            <a:r>
              <a:rPr lang="ky-KG" dirty="0">
                <a:latin typeface="Times New Roman" pitchFamily="18" charset="0"/>
                <a:cs typeface="Times New Roman" pitchFamily="18" charset="0"/>
              </a:rPr>
              <a:t>“Кыргыз киносу” </a:t>
            </a:r>
            <a:r>
              <a:rPr lang="ky-KG" dirty="0" smtClean="0">
                <a:latin typeface="Times New Roman" pitchFamily="18" charset="0"/>
                <a:cs typeface="Times New Roman" pitchFamily="18" charset="0"/>
              </a:rPr>
              <a:t>студиясы 2020-жылдын </a:t>
            </a:r>
            <a:r>
              <a:rPr lang="en-US" dirty="0" smtClean="0">
                <a:latin typeface="Times New Roman" pitchFamily="18" charset="0"/>
                <a:cs typeface="Times New Roman" pitchFamily="18" charset="0"/>
              </a:rPr>
              <a:t>29</a:t>
            </a:r>
            <a:r>
              <a:rPr lang="ky-KG" dirty="0" smtClean="0">
                <a:latin typeface="Times New Roman" pitchFamily="18" charset="0"/>
                <a:cs typeface="Times New Roman" pitchFamily="18" charset="0"/>
              </a:rPr>
              <a:t>-октябрында </a:t>
            </a:r>
            <a:r>
              <a:rPr lang="ky-KG" dirty="0">
                <a:latin typeface="Times New Roman" pitchFamily="18" charset="0"/>
                <a:cs typeface="Times New Roman" pitchFamily="18" charset="0"/>
              </a:rPr>
              <a:t>“Мезгил жана Алыкул” аттуу кино тасманы көрүүгө чакырат.</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a:latin typeface="Times New Roman" pitchFamily="18" charset="0"/>
                <a:cs typeface="Times New Roman" pitchFamily="18" charset="0"/>
              </a:rPr>
              <a:t>                                                                            Кино тасма күндүзү 14.00дө,</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a:latin typeface="Times New Roman" pitchFamily="18" charset="0"/>
                <a:cs typeface="Times New Roman" pitchFamily="18" charset="0"/>
              </a:rPr>
              <a:t>                 				    кечкисин 18.00дө көрсөтүлөт.</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a:latin typeface="Times New Roman" pitchFamily="18" charset="0"/>
                <a:cs typeface="Times New Roman" pitchFamily="18" charset="0"/>
              </a:rPr>
              <a:t>                                                                            Сурап-билүү телефондору:</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a:latin typeface="Times New Roman" pitchFamily="18" charset="0"/>
                <a:cs typeface="Times New Roman" pitchFamily="18" charset="0"/>
              </a:rPr>
              <a:t>                                                                            0312 31 56 35</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a:latin typeface="Times New Roman" pitchFamily="18" charset="0"/>
                <a:cs typeface="Times New Roman" pitchFamily="18" charset="0"/>
              </a:rPr>
              <a:t>                                                                            “Кыргыз кино” студиясы</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36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713"/>
            <a:ext cx="8229600" cy="5505450"/>
          </a:xfrm>
        </p:spPr>
        <p:txBody>
          <a:bodyPr rtlCol="0">
            <a:normAutofit fontScale="47500" lnSpcReduction="20000"/>
          </a:bodyPr>
          <a:lstStyle/>
          <a:p>
            <a:pPr marL="0" indent="0" algn="ctr" eaLnBrk="1" fontAlgn="auto" hangingPunct="1">
              <a:spcAft>
                <a:spcPts val="0"/>
              </a:spcAft>
              <a:buFont typeface="Arial" pitchFamily="34" charset="0"/>
              <a:buNone/>
              <a:defRPr/>
            </a:pPr>
            <a:r>
              <a:rPr lang="ky-KG" b="1" dirty="0">
                <a:latin typeface="Times New Roman" pitchFamily="18" charset="0"/>
                <a:cs typeface="Times New Roman" pitchFamily="18" charset="0"/>
              </a:rPr>
              <a:t>СУНУШТАМА</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dirty="0" smtClean="0">
                <a:latin typeface="Times New Roman" pitchFamily="18" charset="0"/>
                <a:cs typeface="Times New Roman" pitchFamily="18" charset="0"/>
              </a:rPr>
              <a:t>         Сунуштама </a:t>
            </a:r>
            <a:r>
              <a:rPr lang="ky-KG" dirty="0" err="1" smtClean="0">
                <a:latin typeface="Times New Roman" pitchFamily="18" charset="0"/>
                <a:cs typeface="Times New Roman" pitchFamily="18" charset="0"/>
              </a:rPr>
              <a:t>Байтереков</a:t>
            </a:r>
            <a:r>
              <a:rPr lang="ky-KG" dirty="0" smtClean="0">
                <a:latin typeface="Times New Roman" pitchFamily="18" charset="0"/>
                <a:cs typeface="Times New Roman" pitchFamily="18" charset="0"/>
              </a:rPr>
              <a:t> Нурдин Бекболсуновичке берилет. </a:t>
            </a:r>
            <a:r>
              <a:rPr lang="ky-KG" dirty="0" err="1">
                <a:latin typeface="Times New Roman" pitchFamily="18" charset="0"/>
                <a:cs typeface="Times New Roman" pitchFamily="18" charset="0"/>
              </a:rPr>
              <a:t>Байтереков</a:t>
            </a:r>
            <a:r>
              <a:rPr lang="ky-KG" dirty="0">
                <a:latin typeface="Times New Roman" pitchFamily="18" charset="0"/>
                <a:cs typeface="Times New Roman" pitchFamily="18" charset="0"/>
              </a:rPr>
              <a:t> Нурдин </a:t>
            </a:r>
            <a:r>
              <a:rPr lang="ky-KG" dirty="0" smtClean="0">
                <a:latin typeface="Times New Roman" pitchFamily="18" charset="0"/>
                <a:cs typeface="Times New Roman" pitchFamily="18" charset="0"/>
              </a:rPr>
              <a:t>Бекболсунович 2007-жылдын 16-февралындагы № 27 </a:t>
            </a:r>
            <a:r>
              <a:rPr lang="ky-KG" dirty="0">
                <a:latin typeface="Times New Roman" pitchFamily="18" charset="0"/>
                <a:cs typeface="Times New Roman" pitchFamily="18" charset="0"/>
              </a:rPr>
              <a:t>буйрук менен Бишкек шаарынын </a:t>
            </a:r>
            <a:r>
              <a:rPr lang="ky-KG" dirty="0" smtClean="0">
                <a:latin typeface="Times New Roman" pitchFamily="18" charset="0"/>
                <a:cs typeface="Times New Roman" pitchFamily="18" charset="0"/>
              </a:rPr>
              <a:t>мэриясынын Билим берүү башкармалыгына жетектөөчү адис кызматына кабыл </a:t>
            </a:r>
            <a:r>
              <a:rPr lang="ky-KG" dirty="0">
                <a:latin typeface="Times New Roman" pitchFamily="18" charset="0"/>
                <a:cs typeface="Times New Roman" pitchFamily="18" charset="0"/>
              </a:rPr>
              <a:t>алынган. Жумушка кабыл алынган күндөн баштап </a:t>
            </a:r>
            <a:r>
              <a:rPr lang="ky-KG" dirty="0" err="1">
                <a:latin typeface="Times New Roman" pitchFamily="18" charset="0"/>
                <a:cs typeface="Times New Roman" pitchFamily="18" charset="0"/>
              </a:rPr>
              <a:t>Байтереков</a:t>
            </a:r>
            <a:r>
              <a:rPr lang="ky-KG" dirty="0">
                <a:latin typeface="Times New Roman" pitchFamily="18" charset="0"/>
                <a:cs typeface="Times New Roman" pitchFamily="18" charset="0"/>
              </a:rPr>
              <a:t> Нурдин </a:t>
            </a:r>
            <a:r>
              <a:rPr lang="ky-KG" dirty="0" smtClean="0">
                <a:latin typeface="Times New Roman" pitchFamily="18" charset="0"/>
                <a:cs typeface="Times New Roman" pitchFamily="18" charset="0"/>
              </a:rPr>
              <a:t>Бекболсунович </a:t>
            </a:r>
            <a:r>
              <a:rPr lang="ky-KG" dirty="0">
                <a:latin typeface="Times New Roman" pitchFamily="18" charset="0"/>
                <a:cs typeface="Times New Roman" pitchFamily="18" charset="0"/>
              </a:rPr>
              <a:t>өзүн дасыккан адис катары көрсөтө алды. Анын ишмердиги учурдагы талаптарга толугу менен жооп берет. Ал </a:t>
            </a:r>
            <a:r>
              <a:rPr lang="ky-KG" dirty="0" smtClean="0">
                <a:latin typeface="Times New Roman" pitchFamily="18" charset="0"/>
                <a:cs typeface="Times New Roman" pitchFamily="18" charset="0"/>
              </a:rPr>
              <a:t>мекеменин бардык иштерине жигердүү катышып, өз иш милдетине </a:t>
            </a:r>
            <a:r>
              <a:rPr lang="ky-KG" dirty="0">
                <a:latin typeface="Times New Roman" pitchFamily="18" charset="0"/>
                <a:cs typeface="Times New Roman" pitchFamily="18" charset="0"/>
              </a:rPr>
              <a:t>жоопкерчилик </a:t>
            </a:r>
            <a:r>
              <a:rPr lang="ky-KG" dirty="0" smtClean="0">
                <a:latin typeface="Times New Roman" pitchFamily="18" charset="0"/>
                <a:cs typeface="Times New Roman" pitchFamily="18" charset="0"/>
              </a:rPr>
              <a:t>менен </a:t>
            </a:r>
            <a:r>
              <a:rPr lang="ky-KG" dirty="0">
                <a:latin typeface="Times New Roman" pitchFamily="18" charset="0"/>
                <a:cs typeface="Times New Roman" pitchFamily="18" charset="0"/>
              </a:rPr>
              <a:t>мамиле жасайт. </a:t>
            </a:r>
            <a:endParaRPr lang="ky-KG" dirty="0" smtClean="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dirty="0" smtClean="0">
                <a:latin typeface="Times New Roman" pitchFamily="18" charset="0"/>
                <a:cs typeface="Times New Roman" pitchFamily="18" charset="0"/>
              </a:rPr>
              <a:t>        </a:t>
            </a:r>
            <a:r>
              <a:rPr lang="ky-KG" dirty="0" err="1" smtClean="0">
                <a:latin typeface="Times New Roman" pitchFamily="18" charset="0"/>
                <a:cs typeface="Times New Roman" pitchFamily="18" charset="0"/>
              </a:rPr>
              <a:t>Байтереков</a:t>
            </a:r>
            <a:r>
              <a:rPr lang="ky-KG" dirty="0" smtClean="0">
                <a:latin typeface="Times New Roman" pitchFamily="18" charset="0"/>
                <a:cs typeface="Times New Roman" pitchFamily="18" charset="0"/>
              </a:rPr>
              <a:t> </a:t>
            </a:r>
            <a:r>
              <a:rPr lang="ky-KG" dirty="0">
                <a:latin typeface="Times New Roman" pitchFamily="18" charset="0"/>
                <a:cs typeface="Times New Roman" pitchFamily="18" charset="0"/>
              </a:rPr>
              <a:t>Нурдин </a:t>
            </a:r>
            <a:r>
              <a:rPr lang="ky-KG" dirty="0" smtClean="0">
                <a:latin typeface="Times New Roman" pitchFamily="18" charset="0"/>
                <a:cs typeface="Times New Roman" pitchFamily="18" charset="0"/>
              </a:rPr>
              <a:t>Бекболсунович </a:t>
            </a:r>
            <a:r>
              <a:rPr lang="ky-KG" dirty="0">
                <a:latin typeface="Times New Roman" pitchFamily="18" charset="0"/>
                <a:cs typeface="Times New Roman" pitchFamily="18" charset="0"/>
              </a:rPr>
              <a:t>токтоо жүрүш-турушу, сылыктыгы, </a:t>
            </a:r>
            <a:r>
              <a:rPr lang="ky-KG" dirty="0" smtClean="0">
                <a:latin typeface="Times New Roman" pitchFamily="18" charset="0"/>
                <a:cs typeface="Times New Roman" pitchFamily="18" charset="0"/>
              </a:rPr>
              <a:t>ишке болгон </a:t>
            </a:r>
            <a:r>
              <a:rPr lang="ky-KG" dirty="0" err="1" smtClean="0">
                <a:latin typeface="Times New Roman" pitchFamily="18" charset="0"/>
                <a:cs typeface="Times New Roman" pitchFamily="18" charset="0"/>
              </a:rPr>
              <a:t>жоопкерчиликтүүлүгү</a:t>
            </a:r>
            <a:r>
              <a:rPr lang="ky-KG" dirty="0" smtClean="0">
                <a:latin typeface="Times New Roman" pitchFamily="18" charset="0"/>
                <a:cs typeface="Times New Roman" pitchFamily="18" charset="0"/>
              </a:rPr>
              <a:t> менен айырмаланып турат. Ал </a:t>
            </a:r>
            <a:r>
              <a:rPr lang="ky-KG" dirty="0">
                <a:latin typeface="Times New Roman" pitchFamily="18" charset="0"/>
                <a:cs typeface="Times New Roman" pitchFamily="18" charset="0"/>
              </a:rPr>
              <a:t>өзүнө карата айтылган сын-пикирлерди туура кабыл алат. Мекеменин коомдук иштерине </a:t>
            </a:r>
            <a:r>
              <a:rPr lang="ky-KG" dirty="0" smtClean="0">
                <a:latin typeface="Times New Roman" pitchFamily="18" charset="0"/>
                <a:cs typeface="Times New Roman" pitchFamily="18" charset="0"/>
              </a:rPr>
              <a:t>дайыма катышып</a:t>
            </a:r>
            <a:r>
              <a:rPr lang="ky-KG" dirty="0">
                <a:latin typeface="Times New Roman" pitchFamily="18" charset="0"/>
                <a:cs typeface="Times New Roman" pitchFamily="18" charset="0"/>
              </a:rPr>
              <a:t>, </a:t>
            </a:r>
            <a:r>
              <a:rPr lang="ky-KG" dirty="0" smtClean="0">
                <a:latin typeface="Times New Roman" pitchFamily="18" charset="0"/>
                <a:cs typeface="Times New Roman" pitchFamily="18" charset="0"/>
              </a:rPr>
              <a:t>улуу-кичүүлөргө урмат-сый менен мамиле жасайт. Кесиптештеринин арасында кадыр-баркка ээ. Үй-бүлөлүү</a:t>
            </a:r>
            <a:r>
              <a:rPr lang="ky-KG" dirty="0">
                <a:latin typeface="Times New Roman" pitchFamily="18" charset="0"/>
                <a:cs typeface="Times New Roman" pitchFamily="18" charset="0"/>
              </a:rPr>
              <a:t>. </a:t>
            </a:r>
            <a:r>
              <a:rPr lang="ky-KG" dirty="0" smtClean="0">
                <a:latin typeface="Times New Roman" pitchFamily="18" charset="0"/>
                <a:cs typeface="Times New Roman" pitchFamily="18" charset="0"/>
              </a:rPr>
              <a:t>Төрт баланын атасы.</a:t>
            </a:r>
          </a:p>
          <a:p>
            <a:pPr marL="0" indent="0" algn="just" eaLnBrk="1" fontAlgn="auto" hangingPunct="1">
              <a:spcAft>
                <a:spcPts val="0"/>
              </a:spcAft>
              <a:buFont typeface="Arial" pitchFamily="34" charset="0"/>
              <a:buNone/>
              <a:defRPr/>
            </a:pPr>
            <a:r>
              <a:rPr lang="ky-KG" dirty="0" smtClean="0">
                <a:latin typeface="Times New Roman" pitchFamily="18" charset="0"/>
                <a:cs typeface="Times New Roman" pitchFamily="18" charset="0"/>
              </a:rPr>
              <a:t>         Бишкек </a:t>
            </a:r>
            <a:r>
              <a:rPr lang="ky-KG" dirty="0">
                <a:latin typeface="Times New Roman" pitchFamily="18" charset="0"/>
                <a:cs typeface="Times New Roman" pitchFamily="18" charset="0"/>
              </a:rPr>
              <a:t>шаарынын мэриясынын Билим берүү </a:t>
            </a:r>
            <a:r>
              <a:rPr lang="ky-KG" dirty="0" smtClean="0">
                <a:latin typeface="Times New Roman" pitchFamily="18" charset="0"/>
                <a:cs typeface="Times New Roman" pitchFamily="18" charset="0"/>
              </a:rPr>
              <a:t>башкармалыгы </a:t>
            </a:r>
            <a:r>
              <a:rPr lang="ky-KG" dirty="0" err="1">
                <a:latin typeface="Times New Roman" pitchFamily="18" charset="0"/>
                <a:cs typeface="Times New Roman" pitchFamily="18" charset="0"/>
              </a:rPr>
              <a:t>Байтереков</a:t>
            </a:r>
            <a:r>
              <a:rPr lang="ky-KG" dirty="0">
                <a:latin typeface="Times New Roman" pitchFamily="18" charset="0"/>
                <a:cs typeface="Times New Roman" pitchFamily="18" charset="0"/>
              </a:rPr>
              <a:t> Нурдин </a:t>
            </a:r>
            <a:r>
              <a:rPr lang="ky-KG" dirty="0" smtClean="0">
                <a:latin typeface="Times New Roman" pitchFamily="18" charset="0"/>
                <a:cs typeface="Times New Roman" pitchFamily="18" charset="0"/>
              </a:rPr>
              <a:t>Бекболсуновичти жоопкерчиликтүү </a:t>
            </a:r>
            <a:r>
              <a:rPr lang="ky-KG" dirty="0">
                <a:latin typeface="Times New Roman" pitchFamily="18" charset="0"/>
                <a:cs typeface="Times New Roman" pitchFamily="18" charset="0"/>
              </a:rPr>
              <a:t>жана жөндөмдүү адис катары </a:t>
            </a:r>
            <a:r>
              <a:rPr lang="ky-KG" dirty="0" smtClean="0">
                <a:latin typeface="Times New Roman" pitchFamily="18" charset="0"/>
                <a:cs typeface="Times New Roman" pitchFamily="18" charset="0"/>
              </a:rPr>
              <a:t>................................ сунуштайт</a:t>
            </a:r>
            <a:r>
              <a:rPr lang="ky-KG"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smtClean="0">
                <a:latin typeface="Times New Roman" pitchFamily="18" charset="0"/>
                <a:cs typeface="Times New Roman" pitchFamily="18" charset="0"/>
              </a:rPr>
              <a:t>         Сунуштама </a:t>
            </a:r>
            <a:r>
              <a:rPr lang="ky-KG" dirty="0">
                <a:latin typeface="Times New Roman" pitchFamily="18" charset="0"/>
                <a:cs typeface="Times New Roman" pitchFamily="18" charset="0"/>
              </a:rPr>
              <a:t>талап кылынган жерге </a:t>
            </a:r>
            <a:r>
              <a:rPr lang="ky-KG" dirty="0" smtClean="0">
                <a:latin typeface="Times New Roman" pitchFamily="18" charset="0"/>
                <a:cs typeface="Times New Roman" pitchFamily="18" charset="0"/>
              </a:rPr>
              <a:t>берилет.</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a:latin typeface="Times New Roman" pitchFamily="18" charset="0"/>
                <a:cs typeface="Times New Roman" pitchFamily="18" charset="0"/>
              </a:rPr>
              <a:t>Бишкек шаарынын мэриясынын </a:t>
            </a:r>
            <a:endParaRPr lang="ky-KG" b="1"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Билим </a:t>
            </a:r>
            <a:r>
              <a:rPr lang="ky-KG" b="1" dirty="0">
                <a:latin typeface="Times New Roman" pitchFamily="18" charset="0"/>
                <a:cs typeface="Times New Roman" pitchFamily="18" charset="0"/>
              </a:rPr>
              <a:t>берүү </a:t>
            </a:r>
            <a:r>
              <a:rPr lang="ky-KG" b="1" dirty="0" smtClean="0">
                <a:latin typeface="Times New Roman" pitchFamily="18" charset="0"/>
                <a:cs typeface="Times New Roman" pitchFamily="18" charset="0"/>
              </a:rPr>
              <a:t>башкармалыгынын </a:t>
            </a: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начальнигинин </a:t>
            </a:r>
            <a:r>
              <a:rPr lang="ky-KG" b="1" dirty="0" err="1" smtClean="0">
                <a:latin typeface="Times New Roman" pitchFamily="18" charset="0"/>
                <a:cs typeface="Times New Roman" pitchFamily="18" charset="0"/>
              </a:rPr>
              <a:t>м.а.</a:t>
            </a:r>
            <a:r>
              <a:rPr lang="ky-KG" b="1" dirty="0" smtClean="0">
                <a:latin typeface="Times New Roman" pitchFamily="18" charset="0"/>
                <a:cs typeface="Times New Roman" pitchFamily="18" charset="0"/>
              </a:rPr>
              <a:t>                                                         </a:t>
            </a:r>
            <a:r>
              <a:rPr lang="ky-KG" dirty="0" smtClean="0">
                <a:latin typeface="Times New Roman" pitchFamily="18" charset="0"/>
                <a:cs typeface="Times New Roman" pitchFamily="18" charset="0"/>
              </a:rPr>
              <a:t>(кол тамгасы</a:t>
            </a:r>
            <a:r>
              <a:rPr lang="ky-KG" dirty="0">
                <a:latin typeface="Times New Roman" pitchFamily="18" charset="0"/>
                <a:cs typeface="Times New Roman" pitchFamily="18" charset="0"/>
              </a:rPr>
              <a:t>) </a:t>
            </a:r>
            <a:endParaRPr lang="ky-KG" b="1"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a:latin typeface="Times New Roman" pitchFamily="18" charset="0"/>
                <a:cs typeface="Times New Roman" pitchFamily="18" charset="0"/>
              </a:rPr>
              <a:t> </a:t>
            </a:r>
            <a:r>
              <a:rPr lang="ky-KG" b="1" dirty="0" smtClean="0">
                <a:latin typeface="Times New Roman" pitchFamily="18" charset="0"/>
                <a:cs typeface="Times New Roman" pitchFamily="18" charset="0"/>
              </a:rPr>
              <a:t>                                                                                                                                              </a:t>
            </a:r>
            <a:r>
              <a:rPr lang="ky-KG" dirty="0" smtClean="0">
                <a:latin typeface="Times New Roman" pitchFamily="18" charset="0"/>
                <a:cs typeface="Times New Roman" pitchFamily="18" charset="0"/>
              </a:rPr>
              <a:t>аты-жөнү</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         							       </a:t>
            </a:r>
            <a:r>
              <a:rPr lang="ky-KG" dirty="0" smtClean="0">
                <a:latin typeface="Times New Roman" pitchFamily="18" charset="0"/>
                <a:cs typeface="Times New Roman" pitchFamily="18" charset="0"/>
              </a:rPr>
              <a:t>10.06.2020</a:t>
            </a:r>
            <a:endParaRPr lang="ru-RU" dirty="0">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0000">
            <a:alpha val="21960"/>
          </a:srgb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713"/>
            <a:ext cx="8229600" cy="5505450"/>
          </a:xfrm>
          <a:solidFill>
            <a:srgbClr val="FFFF00">
              <a:alpha val="34000"/>
            </a:srgbClr>
          </a:solidFill>
        </p:spPr>
        <p:txBody>
          <a:bodyPr rtlCol="0">
            <a:normAutofit fontScale="70000" lnSpcReduction="20000"/>
          </a:bodyPr>
          <a:lstStyle/>
          <a:p>
            <a:pPr marL="0" indent="0" algn="ctr"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ЧАКЫРУУ</a:t>
            </a:r>
          </a:p>
          <a:p>
            <a:pPr marL="0" indent="0" algn="ctr" eaLnBrk="1" fontAlgn="auto" hangingPunct="1">
              <a:spcAft>
                <a:spcPts val="0"/>
              </a:spcAft>
              <a:buFont typeface="Arial" pitchFamily="34" charset="0"/>
              <a:buNone/>
              <a:defRPr/>
            </a:pPr>
            <a:endParaRPr lang="ky-KG" b="1" dirty="0" smtClean="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Урматтуу Чынара </a:t>
            </a:r>
            <a:r>
              <a:rPr lang="ky-KG" b="1" dirty="0" err="1" smtClean="0">
                <a:latin typeface="Times New Roman" pitchFamily="18" charset="0"/>
                <a:cs typeface="Times New Roman" pitchFamily="18" charset="0"/>
              </a:rPr>
              <a:t>Курманалиевна</a:t>
            </a:r>
            <a:r>
              <a:rPr lang="ky-KG" b="1" dirty="0" smtClean="0">
                <a:latin typeface="Times New Roman" pitchFamily="18" charset="0"/>
                <a:cs typeface="Times New Roman" pitchFamily="18" charset="0"/>
              </a:rPr>
              <a:t>!</a:t>
            </a:r>
          </a:p>
          <a:p>
            <a:pPr marL="0" indent="0" algn="ctr" eaLnBrk="1" fontAlgn="auto" hangingPunct="1">
              <a:spcAft>
                <a:spcPts val="0"/>
              </a:spcAft>
              <a:buFont typeface="Arial" pitchFamily="34" charset="0"/>
              <a:buNone/>
              <a:defRPr/>
            </a:pPr>
            <a:endParaRPr lang="ru-RU" b="1" dirty="0" smtClean="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dirty="0">
                <a:latin typeface="Times New Roman" pitchFamily="18" charset="0"/>
                <a:cs typeface="Times New Roman" pitchFamily="18" charset="0"/>
              </a:rPr>
              <a:t> </a:t>
            </a:r>
            <a:r>
              <a:rPr lang="ky-KG" dirty="0" smtClean="0">
                <a:latin typeface="Times New Roman" pitchFamily="18" charset="0"/>
                <a:cs typeface="Times New Roman" pitchFamily="18" charset="0"/>
              </a:rPr>
              <a:t>      Сизди Кыргыз Республикасынын мыйзамдык долбоорун талкуулоо боюнча «Ченемдик-укуктук актылар жөнүндө» аттуу жыйынга Кыргыз Республикасынын Юстиция министрлиги чакырат.</a:t>
            </a:r>
          </a:p>
          <a:p>
            <a:pPr marL="0" indent="0" algn="just" eaLnBrk="1" fontAlgn="auto" hangingPunct="1">
              <a:spcAft>
                <a:spcPts val="0"/>
              </a:spcAft>
              <a:buFont typeface="Arial" pitchFamily="34" charset="0"/>
              <a:buNone/>
              <a:defRPr/>
            </a:pPr>
            <a:r>
              <a:rPr lang="ky-KG" dirty="0">
                <a:latin typeface="Times New Roman" pitchFamily="18" charset="0"/>
                <a:cs typeface="Times New Roman" pitchFamily="18" charset="0"/>
              </a:rPr>
              <a:t> </a:t>
            </a:r>
            <a:r>
              <a:rPr lang="ky-KG" dirty="0" smtClean="0">
                <a:latin typeface="Times New Roman" pitchFamily="18" charset="0"/>
                <a:cs typeface="Times New Roman" pitchFamily="18" charset="0"/>
              </a:rPr>
              <a:t>      Жыйын 20</a:t>
            </a:r>
            <a:r>
              <a:rPr lang="en-US" dirty="0" smtClean="0">
                <a:latin typeface="Times New Roman" pitchFamily="18" charset="0"/>
                <a:cs typeface="Times New Roman" pitchFamily="18" charset="0"/>
              </a:rPr>
              <a:t>20</a:t>
            </a:r>
            <a:r>
              <a:rPr lang="ky-KG" dirty="0" smtClean="0">
                <a:latin typeface="Times New Roman" pitchFamily="18" charset="0"/>
                <a:cs typeface="Times New Roman" pitchFamily="18" charset="0"/>
              </a:rPr>
              <a:t>-жылдын 12-февралында саат 10.00дө Кыргыз Республикасынын Юстиция министрлигинин жыйын жайында өткөрүлөт.</a:t>
            </a:r>
          </a:p>
          <a:p>
            <a:pPr marL="0" indent="0" algn="just" eaLnBrk="1" fontAlgn="auto" hangingPunct="1">
              <a:spcAft>
                <a:spcPts val="0"/>
              </a:spcAft>
              <a:buFont typeface="Arial" pitchFamily="34" charset="0"/>
              <a:buNone/>
              <a:defRPr/>
            </a:pPr>
            <a:r>
              <a:rPr lang="ky-KG" dirty="0">
                <a:latin typeface="Times New Roman" pitchFamily="18" charset="0"/>
                <a:cs typeface="Times New Roman" pitchFamily="18" charset="0"/>
              </a:rPr>
              <a:t> </a:t>
            </a:r>
            <a:r>
              <a:rPr lang="ky-KG" dirty="0" smtClean="0">
                <a:latin typeface="Times New Roman" pitchFamily="18" charset="0"/>
                <a:cs typeface="Times New Roman" pitchFamily="18" charset="0"/>
              </a:rPr>
              <a:t>     Дареги: Жаш Гвардия бульвары, 59-үй, 1-кабат, «Манас ордосу» жайы.</a:t>
            </a:r>
          </a:p>
          <a:p>
            <a:pPr marL="0" indent="0" eaLnBrk="1" fontAlgn="auto" hangingPunct="1">
              <a:spcAft>
                <a:spcPts val="0"/>
              </a:spcAft>
              <a:buFont typeface="Arial" pitchFamily="34" charset="0"/>
              <a:buNone/>
              <a:defRPr/>
            </a:pPr>
            <a:endParaRPr lang="ky-KG" dirty="0" smtClean="0">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smtClean="0">
                <a:latin typeface="Times New Roman" pitchFamily="18" charset="0"/>
                <a:cs typeface="Times New Roman" pitchFamily="18" charset="0"/>
              </a:rPr>
              <a:t>				</a:t>
            </a:r>
            <a:r>
              <a:rPr lang="ky-KG" b="1" dirty="0" smtClean="0">
                <a:latin typeface="Times New Roman" pitchFamily="18" charset="0"/>
                <a:cs typeface="Times New Roman" pitchFamily="18" charset="0"/>
              </a:rPr>
              <a:t>Кыргыз Республикасынын </a:t>
            </a:r>
          </a:p>
          <a:p>
            <a:pPr marL="0" indent="0" eaLnBrk="1" fontAlgn="auto" hangingPunct="1">
              <a:spcAft>
                <a:spcPts val="0"/>
              </a:spcAft>
              <a:buFont typeface="Arial" pitchFamily="34" charset="0"/>
              <a:buNone/>
              <a:defRPr/>
            </a:pPr>
            <a:r>
              <a:rPr lang="ky-KG" b="1" dirty="0" smtClean="0">
                <a:latin typeface="Times New Roman" pitchFamily="18" charset="0"/>
                <a:cs typeface="Times New Roman" pitchFamily="18" charset="0"/>
              </a:rPr>
              <a:t>				Юстиция министрлиги</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00">
            <a:alpha val="16862"/>
          </a:srgb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250825" y="692150"/>
            <a:ext cx="8713788" cy="5434013"/>
          </a:xfrm>
          <a:solidFill>
            <a:schemeClr val="accent2">
              <a:lumMod val="40000"/>
              <a:lumOff val="60000"/>
              <a:alpha val="0"/>
            </a:schemeClr>
          </a:solidFill>
        </p:spPr>
        <p:txBody>
          <a:bodyPr rtlCol="0">
            <a:normAutofit fontScale="70000" lnSpcReduction="20000"/>
          </a:bodyPr>
          <a:lstStyle/>
          <a:p>
            <a:pPr marL="0" indent="0" eaLnBrk="1" fontAlgn="auto" hangingPunct="1">
              <a:spcAft>
                <a:spcPts val="0"/>
              </a:spcAft>
              <a:buFont typeface="Arial" pitchFamily="34" charset="0"/>
              <a:buNone/>
              <a:defRPr/>
            </a:pPr>
            <a:r>
              <a:rPr lang="ky-KG" sz="4000" b="1" i="1" dirty="0" smtClean="0">
                <a:solidFill>
                  <a:srgbClr val="C00000"/>
                </a:solidFill>
                <a:latin typeface="Times New Roman" pitchFamily="18" charset="0"/>
                <a:cs typeface="Times New Roman" pitchFamily="18" charset="0"/>
              </a:rPr>
              <a:t>Куттуктоо </a:t>
            </a:r>
            <a:endParaRPr lang="ru-RU" sz="4000" b="1" i="1" dirty="0">
              <a:solidFill>
                <a:srgbClr val="C00000"/>
              </a:solidFill>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0" indent="0" algn="ctr" eaLnBrk="1" fontAlgn="auto" hangingPunct="1">
              <a:spcAft>
                <a:spcPts val="0"/>
              </a:spcAft>
              <a:buFont typeface="Arial" pitchFamily="34" charset="0"/>
              <a:buNone/>
              <a:defRPr/>
            </a:pPr>
            <a:r>
              <a:rPr lang="ky-KG" sz="3800" b="1" dirty="0" smtClean="0">
                <a:solidFill>
                  <a:srgbClr val="C00000"/>
                </a:solidFill>
                <a:latin typeface="Times New Roman" pitchFamily="18" charset="0"/>
                <a:cs typeface="Times New Roman" pitchFamily="18" charset="0"/>
              </a:rPr>
              <a:t>Урматтуу  Венера </a:t>
            </a:r>
            <a:r>
              <a:rPr lang="ky-KG" sz="3800" b="1" dirty="0" err="1" smtClean="0">
                <a:solidFill>
                  <a:srgbClr val="C00000"/>
                </a:solidFill>
                <a:latin typeface="Times New Roman" pitchFamily="18" charset="0"/>
                <a:cs typeface="Times New Roman" pitchFamily="18" charset="0"/>
              </a:rPr>
              <a:t>Саадакбековна</a:t>
            </a:r>
            <a:r>
              <a:rPr lang="ky-KG" sz="3800" b="1" dirty="0" smtClean="0">
                <a:solidFill>
                  <a:srgbClr val="C00000"/>
                </a:solidFill>
                <a:latin typeface="Times New Roman" pitchFamily="18" charset="0"/>
                <a:cs typeface="Times New Roman" pitchFamily="18" charset="0"/>
              </a:rPr>
              <a:t>!</a:t>
            </a:r>
            <a:endParaRPr lang="ru-RU" sz="3800" dirty="0">
              <a:solidFill>
                <a:srgbClr val="C00000"/>
              </a:solidFill>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dirty="0">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dirty="0">
                <a:latin typeface="Times New Roman" pitchFamily="18" charset="0"/>
                <a:cs typeface="Times New Roman" pitchFamily="18" charset="0"/>
              </a:rPr>
              <a:t>      </a:t>
            </a:r>
            <a:r>
              <a:rPr lang="ky-KG" dirty="0" smtClean="0">
                <a:latin typeface="Times New Roman" pitchFamily="18" charset="0"/>
                <a:cs typeface="Times New Roman" pitchFamily="18" charset="0"/>
              </a:rPr>
              <a:t>       </a:t>
            </a:r>
            <a:r>
              <a:rPr lang="ky-KG" dirty="0" smtClean="0">
                <a:solidFill>
                  <a:schemeClr val="tx2"/>
                </a:solidFill>
                <a:latin typeface="Times New Roman" pitchFamily="18" charset="0"/>
                <a:cs typeface="Times New Roman" pitchFamily="18" charset="0"/>
              </a:rPr>
              <a:t>Сизди жаздын, жаңылануунун жарчысы болгон 8-Март </a:t>
            </a:r>
            <a:r>
              <a:rPr lang="ky-KG" dirty="0">
                <a:solidFill>
                  <a:schemeClr val="tx2"/>
                </a:solidFill>
                <a:latin typeface="Times New Roman" pitchFamily="18" charset="0"/>
                <a:cs typeface="Times New Roman" pitchFamily="18" charset="0"/>
              </a:rPr>
              <a:t>А</a:t>
            </a:r>
            <a:r>
              <a:rPr lang="ky-KG" dirty="0" smtClean="0">
                <a:solidFill>
                  <a:schemeClr val="tx2"/>
                </a:solidFill>
                <a:latin typeface="Times New Roman" pitchFamily="18" charset="0"/>
                <a:cs typeface="Times New Roman" pitchFamily="18" charset="0"/>
              </a:rPr>
              <a:t>йымдардын эл аралык майрамы менен чын жүрөктөн куттуктайбыз!</a:t>
            </a:r>
            <a:endParaRPr lang="ru-RU" dirty="0">
              <a:solidFill>
                <a:schemeClr val="tx2"/>
              </a:solidFill>
              <a:latin typeface="Times New Roman" pitchFamily="18" charset="0"/>
              <a:cs typeface="Times New Roman" pitchFamily="18" charset="0"/>
            </a:endParaRPr>
          </a:p>
          <a:p>
            <a:pPr marL="0" indent="0" algn="just" eaLnBrk="1" fontAlgn="auto" hangingPunct="1">
              <a:spcAft>
                <a:spcPts val="0"/>
              </a:spcAft>
              <a:buFont typeface="Arial" pitchFamily="34" charset="0"/>
              <a:buNone/>
              <a:defRPr/>
            </a:pPr>
            <a:r>
              <a:rPr lang="ky-KG" dirty="0">
                <a:solidFill>
                  <a:schemeClr val="tx2"/>
                </a:solidFill>
                <a:latin typeface="Times New Roman" pitchFamily="18" charset="0"/>
                <a:cs typeface="Times New Roman" pitchFamily="18" charset="0"/>
              </a:rPr>
              <a:t>      </a:t>
            </a:r>
            <a:r>
              <a:rPr lang="ky-KG" dirty="0" smtClean="0">
                <a:solidFill>
                  <a:schemeClr val="tx2"/>
                </a:solidFill>
                <a:latin typeface="Times New Roman" pitchFamily="18" charset="0"/>
                <a:cs typeface="Times New Roman" pitchFamily="18" charset="0"/>
              </a:rPr>
              <a:t>       Сизге  жаз  күнүндөй  жаркыраган  маанай,  узун өмүр,  бекем </a:t>
            </a:r>
          </a:p>
          <a:p>
            <a:pPr marL="0" indent="0" algn="just" eaLnBrk="1" fontAlgn="auto" hangingPunct="1">
              <a:spcAft>
                <a:spcPts val="0"/>
              </a:spcAft>
              <a:buFont typeface="Arial" pitchFamily="34" charset="0"/>
              <a:buNone/>
              <a:defRPr/>
            </a:pPr>
            <a:r>
              <a:rPr lang="ky-KG" dirty="0">
                <a:solidFill>
                  <a:schemeClr val="tx2"/>
                </a:solidFill>
                <a:latin typeface="Times New Roman" pitchFamily="18" charset="0"/>
                <a:cs typeface="Times New Roman" pitchFamily="18" charset="0"/>
              </a:rPr>
              <a:t>д</a:t>
            </a:r>
            <a:r>
              <a:rPr lang="ky-KG" dirty="0" smtClean="0">
                <a:solidFill>
                  <a:schemeClr val="tx2"/>
                </a:solidFill>
                <a:latin typeface="Times New Roman" pitchFamily="18" charset="0"/>
                <a:cs typeface="Times New Roman" pitchFamily="18" charset="0"/>
              </a:rPr>
              <a:t>ен соолук, үй-бүлөлүк бакыт каалайбыз. Ар күнүңүз күлкүгө, сүйүнүчкө, кубанычка толсун! Ишиңизде ар дайым ийгиликтер болсун! </a:t>
            </a:r>
            <a:endParaRPr lang="ru-RU" dirty="0">
              <a:solidFill>
                <a:schemeClr val="tx2"/>
              </a:solidFill>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a:solidFill>
                  <a:schemeClr val="tx2"/>
                </a:solidFill>
                <a:latin typeface="Times New Roman" pitchFamily="18" charset="0"/>
                <a:cs typeface="Times New Roman" pitchFamily="18" charset="0"/>
              </a:rPr>
              <a:t> </a:t>
            </a:r>
            <a:endParaRPr lang="ky-KG" dirty="0" smtClean="0">
              <a:solidFill>
                <a:schemeClr val="tx2"/>
              </a:solidFill>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dirty="0" smtClean="0">
                <a:solidFill>
                  <a:schemeClr val="tx2"/>
                </a:solidFill>
                <a:latin typeface="Times New Roman" pitchFamily="18" charset="0"/>
                <a:cs typeface="Times New Roman" pitchFamily="18" charset="0"/>
              </a:rPr>
              <a:t>                                                             </a:t>
            </a:r>
            <a:r>
              <a:rPr lang="ky-KG" b="1" dirty="0" smtClean="0">
                <a:solidFill>
                  <a:schemeClr val="tx2"/>
                </a:solidFill>
                <a:latin typeface="Times New Roman" pitchFamily="18" charset="0"/>
                <a:cs typeface="Times New Roman" pitchFamily="18" charset="0"/>
              </a:rPr>
              <a:t>Бишкек шаарынын мэриясынын</a:t>
            </a:r>
            <a:endParaRPr lang="ru-RU" b="1" dirty="0">
              <a:solidFill>
                <a:schemeClr val="tx2"/>
              </a:solidFill>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solidFill>
                  <a:schemeClr val="tx2"/>
                </a:solidFill>
                <a:latin typeface="Times New Roman" pitchFamily="18" charset="0"/>
                <a:cs typeface="Times New Roman" pitchFamily="18" charset="0"/>
              </a:rPr>
              <a:t>                                                             Коомдук капиталдык курулуш </a:t>
            </a:r>
          </a:p>
          <a:p>
            <a:pPr marL="0" indent="0" eaLnBrk="1" fontAlgn="auto" hangingPunct="1">
              <a:spcAft>
                <a:spcPts val="0"/>
              </a:spcAft>
              <a:buFont typeface="Arial" pitchFamily="34" charset="0"/>
              <a:buNone/>
              <a:defRPr/>
            </a:pPr>
            <a:r>
              <a:rPr lang="ky-KG" b="1" dirty="0" smtClean="0">
                <a:solidFill>
                  <a:schemeClr val="tx2"/>
                </a:solidFill>
                <a:latin typeface="Times New Roman" pitchFamily="18" charset="0"/>
                <a:cs typeface="Times New Roman" pitchFamily="18" charset="0"/>
              </a:rPr>
              <a:t>                                                             башкармалыгынын</a:t>
            </a:r>
          </a:p>
          <a:p>
            <a:pPr marL="0" indent="0" eaLnBrk="1" fontAlgn="auto" hangingPunct="1">
              <a:spcAft>
                <a:spcPts val="0"/>
              </a:spcAft>
              <a:buFont typeface="Arial" pitchFamily="34" charset="0"/>
              <a:buNone/>
              <a:defRPr/>
            </a:pPr>
            <a:r>
              <a:rPr lang="ky-KG" b="1" dirty="0" smtClean="0">
                <a:solidFill>
                  <a:schemeClr val="tx2"/>
                </a:solidFill>
                <a:latin typeface="Times New Roman" pitchFamily="18" charset="0"/>
                <a:cs typeface="Times New Roman" pitchFamily="18" charset="0"/>
              </a:rPr>
              <a:t>                                                             эмгек </a:t>
            </a:r>
            <a:r>
              <a:rPr lang="ky-KG" b="1" dirty="0">
                <a:solidFill>
                  <a:schemeClr val="tx2"/>
                </a:solidFill>
                <a:latin typeface="Times New Roman" pitchFamily="18" charset="0"/>
                <a:cs typeface="Times New Roman" pitchFamily="18" charset="0"/>
              </a:rPr>
              <a:t>жамааты</a:t>
            </a:r>
            <a:endParaRPr lang="ky-KG" b="1" dirty="0" smtClean="0">
              <a:solidFill>
                <a:schemeClr val="tx2"/>
              </a:solidFill>
              <a:latin typeface="Times New Roman" pitchFamily="18" charset="0"/>
              <a:cs typeface="Times New Roman" pitchFamily="18" charset="0"/>
            </a:endParaRPr>
          </a:p>
          <a:p>
            <a:pPr marL="0" indent="0" eaLnBrk="1" fontAlgn="auto" hangingPunct="1">
              <a:spcAft>
                <a:spcPts val="0"/>
              </a:spcAft>
              <a:buFont typeface="Arial" pitchFamily="34" charset="0"/>
              <a:buNone/>
              <a:defRPr/>
            </a:pPr>
            <a:r>
              <a:rPr lang="ky-KG" b="1" dirty="0" smtClean="0">
                <a:solidFill>
                  <a:schemeClr val="tx2"/>
                </a:solidFill>
                <a:latin typeface="Times New Roman" pitchFamily="18" charset="0"/>
                <a:cs typeface="Times New Roman" pitchFamily="18" charset="0"/>
              </a:rPr>
              <a:t>                                                            </a:t>
            </a:r>
            <a:endParaRPr lang="ru-RU" b="1" dirty="0">
              <a:solidFill>
                <a:schemeClr val="tx2"/>
              </a:solidFill>
              <a:latin typeface="Times New Roman" pitchFamily="18" charset="0"/>
              <a:cs typeface="Times New Roman" pitchFamily="18" charset="0"/>
            </a:endParaRPr>
          </a:p>
          <a:p>
            <a:pPr marL="0" indent="0" eaLnBrk="1" fontAlgn="auto" hangingPunct="1">
              <a:spcAft>
                <a:spcPts val="0"/>
              </a:spcAft>
              <a:buFont typeface="Arial" pitchFamily="34" charset="0"/>
              <a:buNone/>
              <a:defRPr/>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0000">
            <a:alpha val="12941"/>
          </a:srgbClr>
        </a:solidFill>
        <a:effectLst/>
      </p:bgPr>
    </p:bg>
    <p:spTree>
      <p:nvGrpSpPr>
        <p:cNvPr id="1" name=""/>
        <p:cNvGrpSpPr/>
        <p:nvPr/>
      </p:nvGrpSpPr>
      <p:grpSpPr>
        <a:xfrm>
          <a:off x="0" y="0"/>
          <a:ext cx="0" cy="0"/>
          <a:chOff x="0" y="0"/>
          <a:chExt cx="0" cy="0"/>
        </a:xfrm>
      </p:grpSpPr>
      <p:sp>
        <p:nvSpPr>
          <p:cNvPr id="58370" name="Прямоугольник 19"/>
          <p:cNvSpPr>
            <a:spLocks noChangeArrowheads="1"/>
          </p:cNvSpPr>
          <p:nvPr/>
        </p:nvSpPr>
        <p:spPr bwMode="auto">
          <a:xfrm>
            <a:off x="1071563" y="2060575"/>
            <a:ext cx="7572375" cy="2835275"/>
          </a:xfrm>
          <a:prstGeom prst="rect">
            <a:avLst/>
          </a:prstGeom>
          <a:noFill/>
          <a:ln w="9525">
            <a:noFill/>
            <a:miter lim="800000"/>
            <a:headEnd/>
            <a:tailEnd/>
          </a:ln>
        </p:spPr>
        <p:txBody>
          <a:bodyPr>
            <a:spAutoFit/>
          </a:bodyPr>
          <a:lstStyle/>
          <a:p>
            <a:pPr algn="ctr"/>
            <a:r>
              <a:rPr lang="ru-RU" sz="6000" b="1">
                <a:solidFill>
                  <a:srgbClr val="0070C0"/>
                </a:solidFill>
                <a:latin typeface="Times New Roman" pitchFamily="18" charset="0"/>
              </a:rPr>
              <a:t>Көңүл бурганыңыздарга ыракмат!</a:t>
            </a:r>
            <a:endParaRPr lang="ru-RU" sz="6000">
              <a:solidFill>
                <a:srgbClr val="0070C0"/>
              </a:solidFill>
              <a:latin typeface="Times New Roman" pitchFamily="18" charset="0"/>
            </a:endParaRPr>
          </a:p>
        </p:txBody>
      </p:sp>
      <p:pic>
        <p:nvPicPr>
          <p:cNvPr id="58371" name="Picture 2"/>
          <p:cNvPicPr>
            <a:picLocks noChangeAspect="1" noChangeArrowheads="1"/>
          </p:cNvPicPr>
          <p:nvPr/>
        </p:nvPicPr>
        <p:blipFill>
          <a:blip r:embed="rId2"/>
          <a:srcRect/>
          <a:stretch>
            <a:fillRect/>
          </a:stretch>
        </p:blipFill>
        <p:spPr bwMode="auto">
          <a:xfrm>
            <a:off x="-15875" y="0"/>
            <a:ext cx="1285875" cy="15113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a:off x="468313" y="274638"/>
            <a:ext cx="8218487" cy="1138237"/>
          </a:xfrm>
          <a:solidFill>
            <a:srgbClr val="FF0000">
              <a:alpha val="18823"/>
            </a:srgbClr>
          </a:solidFill>
        </p:spPr>
        <p:txBody>
          <a:bodyPr/>
          <a:lstStyle/>
          <a:p>
            <a:pPr eaLnBrk="1" hangingPunct="1"/>
            <a:r>
              <a:rPr lang="ky-KG" sz="2400" b="1" smtClean="0">
                <a:latin typeface="Times New Roman" pitchFamily="18" charset="0"/>
                <a:cs typeface="Times New Roman" pitchFamily="18" charset="0"/>
              </a:rPr>
              <a:t/>
            </a:r>
            <a:br>
              <a:rPr lang="ky-KG" sz="2400" b="1" smtClean="0">
                <a:latin typeface="Times New Roman" pitchFamily="18" charset="0"/>
                <a:cs typeface="Times New Roman" pitchFamily="18" charset="0"/>
              </a:rPr>
            </a:br>
            <a:r>
              <a:rPr lang="ky-KG" sz="2400" b="1" smtClean="0">
                <a:latin typeface="Times New Roman" pitchFamily="18" charset="0"/>
                <a:cs typeface="Times New Roman" pitchFamily="18" charset="0"/>
              </a:rPr>
              <a:t>Кызматтык милдеттерди аткаруу үчүн зарыл болгон көлөмдө мамлекеттик </a:t>
            </a:r>
            <a:r>
              <a:rPr lang="ky-KG" sz="2400" smtClean="0">
                <a:latin typeface="Times New Roman" pitchFamily="18" charset="0"/>
                <a:cs typeface="Times New Roman" pitchFamily="18" charset="0"/>
              </a:rPr>
              <a:t>жана </a:t>
            </a:r>
            <a:r>
              <a:rPr lang="ky-KG" sz="2400" b="1" smtClean="0">
                <a:latin typeface="Times New Roman" pitchFamily="18" charset="0"/>
                <a:cs typeface="Times New Roman" pitchFamily="18" charset="0"/>
              </a:rPr>
              <a:t>расмий тилдерди билүү</a:t>
            </a:r>
            <a:r>
              <a:rPr lang="ru-RU" sz="2400" b="1" smtClean="0">
                <a:latin typeface="Times New Roman" pitchFamily="18" charset="0"/>
                <a:cs typeface="Times New Roman" pitchFamily="18" charset="0"/>
              </a:rPr>
              <a:t/>
            </a:r>
            <a:br>
              <a:rPr lang="ru-RU" sz="2400" b="1" smtClean="0">
                <a:latin typeface="Times New Roman" pitchFamily="18" charset="0"/>
                <a:cs typeface="Times New Roman" pitchFamily="18" charset="0"/>
              </a:rPr>
            </a:br>
            <a:endParaRPr lang="ru-RU" sz="2400" b="1" smtClean="0">
              <a:latin typeface="Times New Roman" pitchFamily="18" charset="0"/>
              <a:cs typeface="Times New Roman" pitchFamily="18" charset="0"/>
            </a:endParaRPr>
          </a:p>
        </p:txBody>
      </p:sp>
      <p:sp>
        <p:nvSpPr>
          <p:cNvPr id="3" name="Объект 2"/>
          <p:cNvSpPr>
            <a:spLocks noGrp="1"/>
          </p:cNvSpPr>
          <p:nvPr>
            <p:ph idx="1"/>
          </p:nvPr>
        </p:nvSpPr>
        <p:spPr>
          <a:solidFill>
            <a:srgbClr val="FFFF00">
              <a:alpha val="17000"/>
            </a:srgbClr>
          </a:solidFill>
        </p:spPr>
        <p:txBody>
          <a:bodyPr rtlCol="0">
            <a:normAutofit fontScale="92500" lnSpcReduction="20000"/>
          </a:bodyPr>
          <a:lstStyle/>
          <a:p>
            <a:pPr algn="just" eaLnBrk="1" fontAlgn="auto" hangingPunct="1">
              <a:spcAft>
                <a:spcPts val="0"/>
              </a:spcAft>
              <a:buFont typeface="Arial" pitchFamily="34" charset="0"/>
              <a:buChar char="•"/>
              <a:defRPr/>
            </a:pPr>
            <a:r>
              <a:rPr lang="ky-KG" dirty="0">
                <a:latin typeface="Times New Roman" pitchFamily="18" charset="0"/>
                <a:cs typeface="Times New Roman" pitchFamily="18" charset="0"/>
              </a:rPr>
              <a:t>Кыргыз Республикасынын 2016-жылдын </a:t>
            </a:r>
            <a:endParaRPr lang="ky-KG" dirty="0" smtClean="0">
              <a:latin typeface="Times New Roman" pitchFamily="18" charset="0"/>
              <a:cs typeface="Times New Roman" pitchFamily="18" charset="0"/>
            </a:endParaRPr>
          </a:p>
          <a:p>
            <a:pPr algn="just" eaLnBrk="1" fontAlgn="auto" hangingPunct="1">
              <a:spcAft>
                <a:spcPts val="0"/>
              </a:spcAft>
              <a:buFont typeface="Arial" pitchFamily="34" charset="0"/>
              <a:buChar char="•"/>
              <a:defRPr/>
            </a:pPr>
            <a:r>
              <a:rPr lang="ky-KG" dirty="0" smtClean="0">
                <a:latin typeface="Times New Roman" pitchFamily="18" charset="0"/>
                <a:cs typeface="Times New Roman" pitchFamily="18" charset="0"/>
              </a:rPr>
              <a:t>30-майындагы №75 </a:t>
            </a:r>
            <a:r>
              <a:rPr lang="ky-KG" dirty="0">
                <a:latin typeface="Times New Roman" pitchFamily="18" charset="0"/>
                <a:cs typeface="Times New Roman" pitchFamily="18" charset="0"/>
              </a:rPr>
              <a:t>“Мамлекеттик жарандык кызмат жана муниципалдык кызмат жөнүндө” Мыйзамынын квалификациялык талаптар боюнча бөлүмүнүн 14-беренесинин </a:t>
            </a:r>
            <a:endParaRPr lang="ky-KG" dirty="0" smtClean="0">
              <a:latin typeface="Times New Roman" pitchFamily="18" charset="0"/>
              <a:cs typeface="Times New Roman" pitchFamily="18" charset="0"/>
            </a:endParaRPr>
          </a:p>
          <a:p>
            <a:pPr algn="just" eaLnBrk="1" fontAlgn="auto" hangingPunct="1">
              <a:spcAft>
                <a:spcPts val="0"/>
              </a:spcAft>
              <a:buFont typeface="Arial" pitchFamily="34" charset="0"/>
              <a:buChar char="•"/>
              <a:defRPr/>
            </a:pPr>
            <a:r>
              <a:rPr lang="ky-KG" dirty="0" smtClean="0">
                <a:latin typeface="Times New Roman" pitchFamily="18" charset="0"/>
                <a:cs typeface="Times New Roman" pitchFamily="18" charset="0"/>
              </a:rPr>
              <a:t>3-пунктунда </a:t>
            </a:r>
            <a:r>
              <a:rPr lang="ky-KG" dirty="0">
                <a:latin typeface="Times New Roman" pitchFamily="18" charset="0"/>
                <a:cs typeface="Times New Roman" pitchFamily="18" charset="0"/>
              </a:rPr>
              <a:t>көрсөтүлгөн административдик кызматчылардын </a:t>
            </a:r>
            <a:r>
              <a:rPr lang="ky-KG" b="1" dirty="0">
                <a:latin typeface="Times New Roman" pitchFamily="18" charset="0"/>
                <a:cs typeface="Times New Roman" pitchFamily="18" charset="0"/>
              </a:rPr>
              <a:t>квалификациялык талаптарына</a:t>
            </a:r>
            <a:r>
              <a:rPr lang="ky-KG" dirty="0">
                <a:latin typeface="Times New Roman" pitchFamily="18" charset="0"/>
                <a:cs typeface="Times New Roman" pitchFamily="18" charset="0"/>
              </a:rPr>
              <a:t> ылайык, </a:t>
            </a:r>
            <a:r>
              <a:rPr lang="ky-KG" b="1" dirty="0">
                <a:latin typeface="Times New Roman" pitchFamily="18" charset="0"/>
                <a:cs typeface="Times New Roman" pitchFamily="18" charset="0"/>
              </a:rPr>
              <a:t>ар бир </a:t>
            </a:r>
            <a:r>
              <a:rPr lang="ky-KG" b="1" dirty="0" smtClean="0">
                <a:latin typeface="Times New Roman" pitchFamily="18" charset="0"/>
                <a:cs typeface="Times New Roman" pitchFamily="18" charset="0"/>
              </a:rPr>
              <a:t>кызматчы </a:t>
            </a:r>
            <a:r>
              <a:rPr lang="ky-KG" b="1" dirty="0">
                <a:latin typeface="Times New Roman" pitchFamily="18" charset="0"/>
                <a:cs typeface="Times New Roman" pitchFamily="18" charset="0"/>
              </a:rPr>
              <a:t>өз иш милдеттерин жүзөгө ашыруу үчүн зарыл болгон көлөмдө мамлекеттик </a:t>
            </a:r>
            <a:r>
              <a:rPr lang="ky-KG" dirty="0" smtClean="0">
                <a:latin typeface="Times New Roman" pitchFamily="18" charset="0"/>
                <a:cs typeface="Times New Roman" pitchFamily="18" charset="0"/>
              </a:rPr>
              <a:t>жана </a:t>
            </a:r>
            <a:r>
              <a:rPr lang="ky-KG" b="1" dirty="0">
                <a:latin typeface="Times New Roman" pitchFamily="18" charset="0"/>
                <a:cs typeface="Times New Roman" pitchFamily="18" charset="0"/>
              </a:rPr>
              <a:t>расмий тилдерди </a:t>
            </a:r>
            <a:r>
              <a:rPr lang="ky-KG" b="1" dirty="0" smtClean="0">
                <a:latin typeface="Times New Roman" pitchFamily="18" charset="0"/>
                <a:cs typeface="Times New Roman" pitchFamily="18" charset="0"/>
              </a:rPr>
              <a:t>билүүгө милдеттүү.</a:t>
            </a:r>
            <a:endParaRPr lang="ru-RU" b="1" dirty="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ru-RU" dirty="0"/>
          </a:p>
        </p:txBody>
      </p:sp>
      <p:pic>
        <p:nvPicPr>
          <p:cNvPr id="18435" name="Picture 2"/>
          <p:cNvPicPr>
            <a:picLocks noChangeAspect="1" noChangeArrowheads="1"/>
          </p:cNvPicPr>
          <p:nvPr/>
        </p:nvPicPr>
        <p:blipFill>
          <a:blip r:embed="rId2"/>
          <a:srcRect/>
          <a:stretch>
            <a:fillRect/>
          </a:stretch>
        </p:blipFill>
        <p:spPr bwMode="auto">
          <a:xfrm>
            <a:off x="0" y="0"/>
            <a:ext cx="539750" cy="633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1042988" y="188913"/>
            <a:ext cx="7643812" cy="1511300"/>
          </a:xfrm>
          <a:solidFill>
            <a:srgbClr val="FFFF00">
              <a:alpha val="14902"/>
            </a:srgbClr>
          </a:solidFill>
        </p:spPr>
        <p:txBody>
          <a:bodyPr/>
          <a:lstStyle/>
          <a:p>
            <a:pPr eaLnBrk="1" hangingPunct="1"/>
            <a:r>
              <a:rPr lang="ky-KG" sz="1600" b="1" smtClean="0">
                <a:solidFill>
                  <a:schemeClr val="tx2"/>
                </a:solidFill>
                <a:latin typeface="Times New Roman" pitchFamily="18" charset="0"/>
                <a:cs typeface="Times New Roman" pitchFamily="18" charset="0"/>
              </a:rPr>
              <a:t>Кыргыз Республикасынын Өкмөтүнүн 2017-жылдын 21-ноябрындагы </a:t>
            </a:r>
            <a:br>
              <a:rPr lang="ky-KG" sz="1600" b="1" smtClean="0">
                <a:solidFill>
                  <a:schemeClr val="tx2"/>
                </a:solidFill>
                <a:latin typeface="Times New Roman" pitchFamily="18" charset="0"/>
                <a:cs typeface="Times New Roman" pitchFamily="18" charset="0"/>
              </a:rPr>
            </a:br>
            <a:r>
              <a:rPr lang="ky-KG" sz="1600" b="1" smtClean="0">
                <a:solidFill>
                  <a:schemeClr val="tx2"/>
                </a:solidFill>
                <a:latin typeface="Times New Roman" pitchFamily="18" charset="0"/>
                <a:cs typeface="Times New Roman" pitchFamily="18" charset="0"/>
              </a:rPr>
              <a:t>№ 757  “Административдик кызмат орундарын ээлеген мамлекеттик жарандык кызматчылардын жана муниципалдык кызматчылардын мамлекеттик тилди өзүнүн кызматтык милдеттерин аткаруу үчүн керектүү көлөмдө билүү деңгээлин белгилөө жана аны мамлекеттик органдар менен жергиликтүү өз алдынча башкаруу органдарынын ишине киргизүү мөөнөтү жөнүндө”  токтому</a:t>
            </a:r>
            <a:endParaRPr lang="ru-RU" sz="1600" smtClean="0">
              <a:solidFill>
                <a:schemeClr val="tx2"/>
              </a:solidFill>
            </a:endParaRPr>
          </a:p>
        </p:txBody>
      </p:sp>
      <p:sp>
        <p:nvSpPr>
          <p:cNvPr id="3" name="Объект 2"/>
          <p:cNvSpPr>
            <a:spLocks noGrp="1"/>
          </p:cNvSpPr>
          <p:nvPr>
            <p:ph idx="1"/>
          </p:nvPr>
        </p:nvSpPr>
        <p:spPr>
          <a:xfrm>
            <a:off x="179388" y="1916113"/>
            <a:ext cx="8713787" cy="4465637"/>
          </a:xfrm>
          <a:solidFill>
            <a:schemeClr val="tx2">
              <a:lumMod val="60000"/>
              <a:lumOff val="40000"/>
              <a:alpha val="24000"/>
            </a:schemeClr>
          </a:solidFill>
        </p:spPr>
        <p:txBody>
          <a:bodyPr rtlCol="0">
            <a:normAutofit/>
          </a:bodyPr>
          <a:lstStyle/>
          <a:p>
            <a:pPr eaLnBrk="1" fontAlgn="auto" hangingPunct="1">
              <a:spcAft>
                <a:spcPts val="0"/>
              </a:spcAft>
              <a:buFont typeface="Arial" pitchFamily="34" charset="0"/>
              <a:buChar char="•"/>
              <a:defRPr/>
            </a:pPr>
            <a:r>
              <a:rPr lang="ky-KG" sz="1600" b="1" dirty="0">
                <a:solidFill>
                  <a:schemeClr val="tx2"/>
                </a:solidFill>
                <a:latin typeface="Times New Roman" pitchFamily="18" charset="0"/>
                <a:cs typeface="Times New Roman" pitchFamily="18" charset="0"/>
              </a:rPr>
              <a:t>Ж</a:t>
            </a:r>
            <a:r>
              <a:rPr lang="ky-KG" sz="1600" b="1" dirty="0" smtClean="0">
                <a:solidFill>
                  <a:schemeClr val="tx2"/>
                </a:solidFill>
                <a:latin typeface="Times New Roman" pitchFamily="18" charset="0"/>
                <a:cs typeface="Times New Roman" pitchFamily="18" charset="0"/>
              </a:rPr>
              <a:t>огорку, башкы, улук жана кенже топтордогу административдик кызматтарды ээлеген муниципалдык кызматчылар мамлекеттик тилди төмөнкүдөй көлөмдөн жана деңгээлден кем эмес билүүгө милдеттүү:</a:t>
            </a:r>
          </a:p>
          <a:p>
            <a:pPr eaLnBrk="1" fontAlgn="auto" hangingPunct="1">
              <a:spcAft>
                <a:spcPts val="0"/>
              </a:spcAft>
              <a:buFont typeface="Arial" pitchFamily="34" charset="0"/>
              <a:buChar char="•"/>
              <a:defRPr/>
            </a:pPr>
            <a:r>
              <a:rPr lang="ky-KG" sz="1600" b="1" dirty="0">
                <a:solidFill>
                  <a:schemeClr val="tx2"/>
                </a:solidFill>
                <a:latin typeface="Times New Roman" pitchFamily="18" charset="0"/>
                <a:cs typeface="Times New Roman" pitchFamily="18" charset="0"/>
              </a:rPr>
              <a:t>б</a:t>
            </a:r>
            <a:r>
              <a:rPr lang="ky-KG" sz="1600" b="1" dirty="0" smtClean="0">
                <a:solidFill>
                  <a:schemeClr val="tx2"/>
                </a:solidFill>
                <a:latin typeface="Times New Roman" pitchFamily="18" charset="0"/>
                <a:cs typeface="Times New Roman" pitchFamily="18" charset="0"/>
              </a:rPr>
              <a:t>азалык деңгээлден (А2) – 2019-жылдан тартып;</a:t>
            </a:r>
          </a:p>
          <a:p>
            <a:pPr eaLnBrk="1" fontAlgn="auto" hangingPunct="1">
              <a:spcAft>
                <a:spcPts val="0"/>
              </a:spcAft>
              <a:buFont typeface="Arial" pitchFamily="34" charset="0"/>
              <a:buChar char="•"/>
              <a:defRPr/>
            </a:pPr>
            <a:r>
              <a:rPr lang="ky-KG" sz="1600" b="1" dirty="0">
                <a:solidFill>
                  <a:srgbClr val="FF0000"/>
                </a:solidFill>
                <a:latin typeface="Times New Roman" pitchFamily="18" charset="0"/>
                <a:cs typeface="Times New Roman" pitchFamily="18" charset="0"/>
              </a:rPr>
              <a:t>о</a:t>
            </a:r>
            <a:r>
              <a:rPr lang="ky-KG" sz="1600" b="1" dirty="0" smtClean="0">
                <a:solidFill>
                  <a:srgbClr val="FF0000"/>
                </a:solidFill>
                <a:latin typeface="Times New Roman" pitchFamily="18" charset="0"/>
                <a:cs typeface="Times New Roman" pitchFamily="18" charset="0"/>
              </a:rPr>
              <a:t>рто </a:t>
            </a:r>
            <a:r>
              <a:rPr lang="ky-KG" sz="1600" b="1" dirty="0">
                <a:solidFill>
                  <a:srgbClr val="FF0000"/>
                </a:solidFill>
                <a:latin typeface="Times New Roman" pitchFamily="18" charset="0"/>
                <a:cs typeface="Times New Roman" pitchFamily="18" charset="0"/>
              </a:rPr>
              <a:t>деңгээлден </a:t>
            </a:r>
            <a:r>
              <a:rPr lang="ky-KG" sz="1600" b="1" dirty="0" smtClean="0">
                <a:solidFill>
                  <a:srgbClr val="FF0000"/>
                </a:solidFill>
                <a:latin typeface="Times New Roman" pitchFamily="18" charset="0"/>
                <a:cs typeface="Times New Roman" pitchFamily="18" charset="0"/>
              </a:rPr>
              <a:t>(В1) </a:t>
            </a:r>
            <a:r>
              <a:rPr lang="ky-KG" sz="1600" b="1" dirty="0">
                <a:solidFill>
                  <a:srgbClr val="FF0000"/>
                </a:solidFill>
                <a:latin typeface="Times New Roman" pitchFamily="18" charset="0"/>
                <a:cs typeface="Times New Roman" pitchFamily="18" charset="0"/>
              </a:rPr>
              <a:t>– </a:t>
            </a:r>
            <a:r>
              <a:rPr lang="ky-KG" sz="1600" b="1" dirty="0" smtClean="0">
                <a:solidFill>
                  <a:srgbClr val="FF0000"/>
                </a:solidFill>
                <a:latin typeface="Times New Roman" pitchFamily="18" charset="0"/>
                <a:cs typeface="Times New Roman" pitchFamily="18" charset="0"/>
              </a:rPr>
              <a:t>2020-жылдан </a:t>
            </a:r>
            <a:r>
              <a:rPr lang="ky-KG" sz="1600" b="1" dirty="0">
                <a:solidFill>
                  <a:srgbClr val="FF0000"/>
                </a:solidFill>
                <a:latin typeface="Times New Roman" pitchFamily="18" charset="0"/>
                <a:cs typeface="Times New Roman" pitchFamily="18" charset="0"/>
              </a:rPr>
              <a:t>тартып</a:t>
            </a:r>
            <a:r>
              <a:rPr lang="ky-KG" sz="1600" b="1" dirty="0" smtClean="0">
                <a:solidFill>
                  <a:srgbClr val="FF0000"/>
                </a:solidFill>
                <a:latin typeface="Times New Roman" pitchFamily="18" charset="0"/>
                <a:cs typeface="Times New Roman" pitchFamily="18" charset="0"/>
              </a:rPr>
              <a:t>;</a:t>
            </a:r>
          </a:p>
          <a:p>
            <a:pPr eaLnBrk="1" fontAlgn="auto" hangingPunct="1">
              <a:spcAft>
                <a:spcPts val="0"/>
              </a:spcAft>
              <a:buFont typeface="Arial" pitchFamily="34" charset="0"/>
              <a:buChar char="•"/>
              <a:defRPr/>
            </a:pPr>
            <a:r>
              <a:rPr lang="ky-KG" sz="1600" b="1" dirty="0" smtClean="0">
                <a:solidFill>
                  <a:schemeClr val="tx2"/>
                </a:solidFill>
                <a:latin typeface="Times New Roman" pitchFamily="18" charset="0"/>
                <a:cs typeface="Times New Roman" pitchFamily="18" charset="0"/>
              </a:rPr>
              <a:t>ортодон жогору </a:t>
            </a:r>
            <a:r>
              <a:rPr lang="ky-KG" sz="1600" b="1" dirty="0">
                <a:solidFill>
                  <a:schemeClr val="tx2"/>
                </a:solidFill>
                <a:latin typeface="Times New Roman" pitchFamily="18" charset="0"/>
                <a:cs typeface="Times New Roman" pitchFamily="18" charset="0"/>
              </a:rPr>
              <a:t>деңгээлден (</a:t>
            </a:r>
            <a:r>
              <a:rPr lang="ky-KG" sz="1600" b="1" dirty="0" smtClean="0">
                <a:solidFill>
                  <a:schemeClr val="tx2"/>
                </a:solidFill>
                <a:latin typeface="Times New Roman" pitchFamily="18" charset="0"/>
                <a:cs typeface="Times New Roman" pitchFamily="18" charset="0"/>
              </a:rPr>
              <a:t>В2) </a:t>
            </a:r>
            <a:r>
              <a:rPr lang="ky-KG" sz="1600" b="1" dirty="0">
                <a:solidFill>
                  <a:schemeClr val="tx2"/>
                </a:solidFill>
                <a:latin typeface="Times New Roman" pitchFamily="18" charset="0"/>
                <a:cs typeface="Times New Roman" pitchFamily="18" charset="0"/>
              </a:rPr>
              <a:t>– </a:t>
            </a:r>
            <a:r>
              <a:rPr lang="ky-KG" sz="1600" b="1" dirty="0" smtClean="0">
                <a:solidFill>
                  <a:schemeClr val="tx2"/>
                </a:solidFill>
                <a:latin typeface="Times New Roman" pitchFamily="18" charset="0"/>
                <a:cs typeface="Times New Roman" pitchFamily="18" charset="0"/>
              </a:rPr>
              <a:t>2021-жылдан тартып;</a:t>
            </a:r>
          </a:p>
          <a:p>
            <a:pPr eaLnBrk="1" fontAlgn="auto" hangingPunct="1">
              <a:spcAft>
                <a:spcPts val="0"/>
              </a:spcAft>
              <a:buFont typeface="Arial" pitchFamily="34" charset="0"/>
              <a:buChar char="•"/>
              <a:defRPr/>
            </a:pPr>
            <a:r>
              <a:rPr lang="ky-KG" sz="1600" b="1" dirty="0">
                <a:solidFill>
                  <a:schemeClr val="tx2"/>
                </a:solidFill>
                <a:latin typeface="Times New Roman" pitchFamily="18" charset="0"/>
                <a:cs typeface="Times New Roman" pitchFamily="18" charset="0"/>
              </a:rPr>
              <a:t>ж</a:t>
            </a:r>
            <a:r>
              <a:rPr lang="ky-KG" sz="1600" b="1" dirty="0" smtClean="0">
                <a:solidFill>
                  <a:schemeClr val="tx2"/>
                </a:solidFill>
                <a:latin typeface="Times New Roman" pitchFamily="18" charset="0"/>
                <a:cs typeface="Times New Roman" pitchFamily="18" charset="0"/>
              </a:rPr>
              <a:t>огорку деңгээл  С1 – мөөнөтсүз.</a:t>
            </a:r>
          </a:p>
          <a:p>
            <a:pPr eaLnBrk="1" fontAlgn="auto" hangingPunct="1">
              <a:spcAft>
                <a:spcPts val="0"/>
              </a:spcAft>
              <a:buFont typeface="Arial" pitchFamily="34" charset="0"/>
              <a:buChar char="•"/>
              <a:defRPr/>
            </a:pPr>
            <a:endParaRPr lang="ky-KG" sz="1600" b="1"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ky-KG" sz="1600" b="1" dirty="0" smtClean="0">
                <a:solidFill>
                  <a:schemeClr val="tx2"/>
                </a:solidFill>
                <a:latin typeface="Times New Roman" pitchFamily="18" charset="0"/>
                <a:cs typeface="Times New Roman" pitchFamily="18" charset="0"/>
              </a:rPr>
              <a:t>Административдик</a:t>
            </a:r>
            <a:r>
              <a:rPr lang="ky-KG" sz="1600" b="1" dirty="0">
                <a:solidFill>
                  <a:schemeClr val="tx2"/>
                </a:solidFill>
                <a:latin typeface="Times New Roman" pitchFamily="18" charset="0"/>
                <a:cs typeface="Times New Roman" pitchFamily="18" charset="0"/>
              </a:rPr>
              <a:t> кызмат орундарын ээлеген </a:t>
            </a:r>
            <a:r>
              <a:rPr lang="ky-KG" sz="1600" b="1" dirty="0" smtClean="0">
                <a:solidFill>
                  <a:schemeClr val="tx2"/>
                </a:solidFill>
                <a:latin typeface="Times New Roman" pitchFamily="18" charset="0"/>
                <a:cs typeface="Times New Roman" pitchFamily="18" charset="0"/>
              </a:rPr>
              <a:t>муниципалдык </a:t>
            </a:r>
            <a:r>
              <a:rPr lang="ky-KG" sz="1600" b="1" dirty="0">
                <a:solidFill>
                  <a:schemeClr val="tx2"/>
                </a:solidFill>
                <a:latin typeface="Times New Roman" pitchFamily="18" charset="0"/>
                <a:cs typeface="Times New Roman" pitchFamily="18" charset="0"/>
              </a:rPr>
              <a:t>кызматчылардын </a:t>
            </a:r>
            <a:r>
              <a:rPr lang="ky-KG" sz="1600" b="1" dirty="0" smtClean="0">
                <a:solidFill>
                  <a:schemeClr val="tx2"/>
                </a:solidFill>
                <a:latin typeface="Times New Roman" pitchFamily="18" charset="0"/>
                <a:cs typeface="Times New Roman" pitchFamily="18" charset="0"/>
              </a:rPr>
              <a:t>кесиптик компетенциясын </a:t>
            </a:r>
            <a:r>
              <a:rPr lang="ky-KG" sz="1600" b="1" dirty="0" smtClean="0">
                <a:solidFill>
                  <a:srgbClr val="C00000"/>
                </a:solidFill>
                <a:latin typeface="Times New Roman" pitchFamily="18" charset="0"/>
                <a:cs typeface="Times New Roman" pitchFamily="18" charset="0"/>
              </a:rPr>
              <a:t>мамлекеттик </a:t>
            </a:r>
            <a:r>
              <a:rPr lang="ky-KG" sz="1600" b="1" dirty="0">
                <a:solidFill>
                  <a:srgbClr val="C00000"/>
                </a:solidFill>
                <a:latin typeface="Times New Roman" pitchFamily="18" charset="0"/>
                <a:cs typeface="Times New Roman" pitchFamily="18" charset="0"/>
              </a:rPr>
              <a:t>тилди </a:t>
            </a:r>
            <a:r>
              <a:rPr lang="ky-KG" sz="1600" b="1" dirty="0" smtClean="0">
                <a:solidFill>
                  <a:srgbClr val="C00000"/>
                </a:solidFill>
                <a:latin typeface="Times New Roman" pitchFamily="18" charset="0"/>
                <a:cs typeface="Times New Roman" pitchFamily="18" charset="0"/>
              </a:rPr>
              <a:t>билүүгө тиешелүү бөлүгүндө, өзүнүн </a:t>
            </a:r>
            <a:r>
              <a:rPr lang="ky-KG" sz="1600" b="1" dirty="0">
                <a:solidFill>
                  <a:srgbClr val="C00000"/>
                </a:solidFill>
                <a:latin typeface="Times New Roman" pitchFamily="18" charset="0"/>
                <a:cs typeface="Times New Roman" pitchFamily="18" charset="0"/>
              </a:rPr>
              <a:t>кызматтык милдеттерин аткаруу үчүн керектүү көлөмдө </a:t>
            </a:r>
            <a:r>
              <a:rPr lang="ky-KG" sz="1600" b="1" dirty="0" smtClean="0">
                <a:solidFill>
                  <a:srgbClr val="C00000"/>
                </a:solidFill>
                <a:latin typeface="Times New Roman" pitchFamily="18" charset="0"/>
                <a:cs typeface="Times New Roman" pitchFamily="18" charset="0"/>
              </a:rPr>
              <a:t>баалоо 2019-жылдын </a:t>
            </a:r>
          </a:p>
          <a:p>
            <a:pPr eaLnBrk="1" fontAlgn="auto" hangingPunct="1">
              <a:spcAft>
                <a:spcPts val="0"/>
              </a:spcAft>
              <a:buFont typeface="Arial" pitchFamily="34" charset="0"/>
              <a:buChar char="•"/>
              <a:defRPr/>
            </a:pPr>
            <a:r>
              <a:rPr lang="ky-KG" sz="1600" b="1" dirty="0" smtClean="0">
                <a:solidFill>
                  <a:srgbClr val="C00000"/>
                </a:solidFill>
                <a:latin typeface="Times New Roman" pitchFamily="18" charset="0"/>
                <a:cs typeface="Times New Roman" pitchFamily="18" charset="0"/>
              </a:rPr>
              <a:t>1-январынан тартып жүргүзүлсүн. </a:t>
            </a:r>
          </a:p>
          <a:p>
            <a:pPr eaLnBrk="1" fontAlgn="auto" hangingPunct="1">
              <a:spcAft>
                <a:spcPts val="0"/>
              </a:spcAft>
              <a:buFont typeface="Arial" pitchFamily="34" charset="0"/>
              <a:buChar char="•"/>
              <a:defRPr/>
            </a:pPr>
            <a:endParaRPr lang="ky-KG" sz="1600" b="1"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ky-KG" sz="1600" b="1" dirty="0" smtClean="0">
                <a:solidFill>
                  <a:srgbClr val="C00000"/>
                </a:solidFill>
                <a:latin typeface="Times New Roman" pitchFamily="18" charset="0"/>
                <a:cs typeface="Times New Roman" pitchFamily="18" charset="0"/>
              </a:rPr>
              <a:t>Кызматчылардын </a:t>
            </a:r>
            <a:r>
              <a:rPr lang="ky-KG" sz="1600" b="1" dirty="0">
                <a:solidFill>
                  <a:srgbClr val="C00000"/>
                </a:solidFill>
                <a:latin typeface="Times New Roman" pitchFamily="18" charset="0"/>
                <a:cs typeface="Times New Roman" pitchFamily="18" charset="0"/>
              </a:rPr>
              <a:t>кварталдык ишин </a:t>
            </a:r>
            <a:r>
              <a:rPr lang="ky-KG" sz="1600" b="1" dirty="0" smtClean="0">
                <a:solidFill>
                  <a:srgbClr val="C00000"/>
                </a:solidFill>
                <a:latin typeface="Times New Roman" pitchFamily="18" charset="0"/>
                <a:cs typeface="Times New Roman" pitchFamily="18" charset="0"/>
              </a:rPr>
              <a:t>баалоодо «Кыргызтест» тастыктамасы милдеттүү түрдө каралышы керек.</a:t>
            </a:r>
            <a:endParaRPr lang="ky-KG" sz="1600" b="1" dirty="0">
              <a:solidFill>
                <a:srgbClr val="C00000"/>
              </a:solidFill>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ky-KG" sz="1600" dirty="0">
              <a:solidFill>
                <a:srgbClr val="C00000"/>
              </a:solidFill>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ru-RU" sz="1400" dirty="0">
              <a:latin typeface="Times New Roman" pitchFamily="18" charset="0"/>
              <a:cs typeface="Times New Roman" pitchFamily="18" charset="0"/>
            </a:endParaRPr>
          </a:p>
        </p:txBody>
      </p:sp>
      <p:pic>
        <p:nvPicPr>
          <p:cNvPr id="19459" name="Picture 2"/>
          <p:cNvPicPr>
            <a:picLocks noChangeAspect="1" noChangeArrowheads="1"/>
          </p:cNvPicPr>
          <p:nvPr/>
        </p:nvPicPr>
        <p:blipFill>
          <a:blip r:embed="rId2"/>
          <a:srcRect/>
          <a:stretch>
            <a:fillRect/>
          </a:stretch>
        </p:blipFill>
        <p:spPr bwMode="auto">
          <a:xfrm>
            <a:off x="-15875" y="0"/>
            <a:ext cx="588963" cy="692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alpha val="7059"/>
          </a:srgbClr>
        </a:solidFill>
        <a:effectLst/>
      </p:bgPr>
    </p:bg>
    <p:spTree>
      <p:nvGrpSpPr>
        <p:cNvPr id="1" name=""/>
        <p:cNvGrpSpPr/>
        <p:nvPr/>
      </p:nvGrpSpPr>
      <p:grpSpPr>
        <a:xfrm>
          <a:off x="0" y="0"/>
          <a:ext cx="0" cy="0"/>
          <a:chOff x="0" y="0"/>
          <a:chExt cx="0" cy="0"/>
        </a:xfrm>
      </p:grpSpPr>
      <p:sp>
        <p:nvSpPr>
          <p:cNvPr id="20482" name="Заголовок 1"/>
          <p:cNvSpPr>
            <a:spLocks noGrp="1"/>
          </p:cNvSpPr>
          <p:nvPr>
            <p:ph type="title"/>
          </p:nvPr>
        </p:nvSpPr>
        <p:spPr>
          <a:solidFill>
            <a:srgbClr val="FFFF00">
              <a:alpha val="18823"/>
            </a:srgbClr>
          </a:solidFill>
        </p:spPr>
        <p:txBody>
          <a:bodyPr/>
          <a:lstStyle/>
          <a:p>
            <a:pPr eaLnBrk="1" hangingPunct="1"/>
            <a:r>
              <a:rPr lang="ky-KG" sz="2000" b="1" smtClean="0">
                <a:solidFill>
                  <a:srgbClr val="FF0000"/>
                </a:solidFill>
                <a:latin typeface="Times New Roman" pitchFamily="18" charset="0"/>
                <a:cs typeface="Times New Roman" pitchFamily="18" charset="0"/>
              </a:rPr>
              <a:t>Мамлекеттик тилди өнүктүрүү жана мамлекеттик тилдеги документтерге лингвистикалык экспертиза жүргүзүү боюнча адис</a:t>
            </a:r>
            <a:endParaRPr lang="ru-RU" sz="2000" b="1" smtClean="0">
              <a:solidFill>
                <a:srgbClr val="FF0000"/>
              </a:solidFill>
            </a:endParaRPr>
          </a:p>
        </p:txBody>
      </p:sp>
      <p:sp>
        <p:nvSpPr>
          <p:cNvPr id="3" name="Объект 2"/>
          <p:cNvSpPr>
            <a:spLocks noGrp="1"/>
          </p:cNvSpPr>
          <p:nvPr>
            <p:ph idx="1"/>
          </p:nvPr>
        </p:nvSpPr>
        <p:spPr>
          <a:solidFill>
            <a:schemeClr val="tx2">
              <a:lumMod val="60000"/>
              <a:lumOff val="40000"/>
              <a:alpha val="23000"/>
            </a:schemeClr>
          </a:solidFill>
        </p:spPr>
        <p:txBody>
          <a:bodyPr rtlCol="0">
            <a:normAutofit fontScale="77500" lnSpcReduction="20000"/>
          </a:bodyPr>
          <a:lstStyle/>
          <a:p>
            <a:pPr eaLnBrk="1" fontAlgn="auto" hangingPunct="1">
              <a:spcAft>
                <a:spcPts val="0"/>
              </a:spcAft>
              <a:buFont typeface="Arial" pitchFamily="34" charset="0"/>
              <a:buChar char="•"/>
              <a:defRPr/>
            </a:pPr>
            <a:r>
              <a:rPr lang="ky-KG" dirty="0">
                <a:solidFill>
                  <a:schemeClr val="tx2"/>
                </a:solidFill>
                <a:latin typeface="Times New Roman" pitchFamily="18" charset="0"/>
                <a:cs typeface="Times New Roman" pitchFamily="18" charset="0"/>
              </a:rPr>
              <a:t>Кыргыз Республикасынын 2016-жылдын </a:t>
            </a:r>
            <a:endParaRPr lang="ky-KG" dirty="0" smtClean="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ky-KG" dirty="0" smtClean="0">
                <a:solidFill>
                  <a:schemeClr val="tx2"/>
                </a:solidFill>
                <a:latin typeface="Times New Roman" pitchFamily="18" charset="0"/>
                <a:cs typeface="Times New Roman" pitchFamily="18" charset="0"/>
              </a:rPr>
              <a:t>15-ноябрындагы №581 токтомуна ылайык </a:t>
            </a:r>
          </a:p>
          <a:p>
            <a:pPr eaLnBrk="1" fontAlgn="auto" hangingPunct="1">
              <a:spcAft>
                <a:spcPts val="0"/>
              </a:spcAft>
              <a:buFont typeface="Arial" pitchFamily="34" charset="0"/>
              <a:buChar char="•"/>
              <a:defRPr/>
            </a:pPr>
            <a:r>
              <a:rPr lang="ky-KG" b="1" dirty="0" smtClean="0">
                <a:solidFill>
                  <a:srgbClr val="FF0000"/>
                </a:solidFill>
                <a:latin typeface="Times New Roman" pitchFamily="18" charset="0"/>
                <a:cs typeface="Times New Roman" pitchFamily="18" charset="0"/>
              </a:rPr>
              <a:t>“ </a:t>
            </a:r>
            <a:r>
              <a:rPr lang="ky-KG" b="1" dirty="0">
                <a:solidFill>
                  <a:srgbClr val="FF0000"/>
                </a:solidFill>
                <a:latin typeface="Times New Roman" pitchFamily="18" charset="0"/>
                <a:cs typeface="Times New Roman" pitchFamily="18" charset="0"/>
              </a:rPr>
              <a:t>- штаттык ырааттамага кызматкер бирдиги ага мамлекеттик тилди өнүктүрүү жана мамлекеттик тилдеги документтерге лингвистикалык экспертиза жүргүзүү боюнча милдеттерди жүктөө менен киргизүү” </a:t>
            </a:r>
            <a:r>
              <a:rPr lang="ky-KG" dirty="0">
                <a:solidFill>
                  <a:srgbClr val="FF0000"/>
                </a:solidFill>
                <a:latin typeface="Times New Roman" pitchFamily="18" charset="0"/>
                <a:cs typeface="Times New Roman" pitchFamily="18" charset="0"/>
              </a:rPr>
              <a:t>деген өзгөртүү киргизилип, </a:t>
            </a:r>
            <a:r>
              <a:rPr lang="ky-KG" b="1" dirty="0">
                <a:solidFill>
                  <a:srgbClr val="FF0000"/>
                </a:solidFill>
                <a:latin typeface="Times New Roman" pitchFamily="18" charset="0"/>
                <a:cs typeface="Times New Roman" pitchFamily="18" charset="0"/>
              </a:rPr>
              <a:t>“котормочу” </a:t>
            </a:r>
            <a:r>
              <a:rPr lang="ky-KG" dirty="0">
                <a:solidFill>
                  <a:srgbClr val="FF0000"/>
                </a:solidFill>
                <a:latin typeface="Times New Roman" pitchFamily="18" charset="0"/>
                <a:cs typeface="Times New Roman" pitchFamily="18" charset="0"/>
              </a:rPr>
              <a:t>деген кызмат орду </a:t>
            </a:r>
            <a:r>
              <a:rPr lang="ky-KG" b="1" dirty="0">
                <a:solidFill>
                  <a:srgbClr val="FF0000"/>
                </a:solidFill>
                <a:latin typeface="Times New Roman" pitchFamily="18" charset="0"/>
                <a:cs typeface="Times New Roman" pitchFamily="18" charset="0"/>
              </a:rPr>
              <a:t>“лингвист-эксперт” </a:t>
            </a:r>
            <a:r>
              <a:rPr lang="ky-KG" dirty="0">
                <a:solidFill>
                  <a:srgbClr val="FF0000"/>
                </a:solidFill>
                <a:latin typeface="Times New Roman" pitchFamily="18" charset="0"/>
                <a:cs typeface="Times New Roman" pitchFamily="18" charset="0"/>
              </a:rPr>
              <a:t>кызмат ордуна өткөрүлгөн. </a:t>
            </a:r>
            <a:endParaRPr lang="ky-KG" dirty="0" smtClean="0">
              <a:solidFill>
                <a:srgbClr val="FF0000"/>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ky-KG" dirty="0" smtClean="0">
                <a:solidFill>
                  <a:schemeClr val="tx2"/>
                </a:solidFill>
                <a:latin typeface="Times New Roman" pitchFamily="18" charset="0"/>
                <a:cs typeface="Times New Roman" pitchFamily="18" charset="0"/>
              </a:rPr>
              <a:t>Ар </a:t>
            </a:r>
            <a:r>
              <a:rPr lang="ky-KG" dirty="0">
                <a:solidFill>
                  <a:schemeClr val="tx2"/>
                </a:solidFill>
                <a:latin typeface="Times New Roman" pitchFamily="18" charset="0"/>
                <a:cs typeface="Times New Roman" pitchFamily="18" charset="0"/>
              </a:rPr>
              <a:t>бир кызматчы өзүнө тийиштүү документтин </a:t>
            </a:r>
            <a:endParaRPr lang="ky-KG" dirty="0" smtClean="0">
              <a:solidFill>
                <a:schemeClr val="tx2"/>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ky-KG" b="1" dirty="0" smtClean="0">
                <a:solidFill>
                  <a:schemeClr val="tx2"/>
                </a:solidFill>
                <a:latin typeface="Times New Roman" pitchFamily="18" charset="0"/>
                <a:cs typeface="Times New Roman" pitchFamily="18" charset="0"/>
              </a:rPr>
              <a:t>расмий </a:t>
            </a:r>
            <a:r>
              <a:rPr lang="ky-KG" b="1" dirty="0">
                <a:solidFill>
                  <a:schemeClr val="tx2"/>
                </a:solidFill>
                <a:latin typeface="Times New Roman" pitchFamily="18" charset="0"/>
                <a:cs typeface="Times New Roman" pitchFamily="18" charset="0"/>
              </a:rPr>
              <a:t>тилдеги текстин өз алдынча мамлекеттик тилге которуп, </a:t>
            </a:r>
            <a:r>
              <a:rPr lang="ky-KG" dirty="0">
                <a:solidFill>
                  <a:schemeClr val="tx2"/>
                </a:solidFill>
                <a:latin typeface="Times New Roman" pitchFamily="18" charset="0"/>
                <a:cs typeface="Times New Roman" pitchFamily="18" charset="0"/>
              </a:rPr>
              <a:t>тууралыгын</a:t>
            </a:r>
            <a:r>
              <a:rPr lang="ky-KG" b="1" dirty="0">
                <a:solidFill>
                  <a:schemeClr val="tx2"/>
                </a:solidFill>
                <a:latin typeface="Times New Roman" pitchFamily="18" charset="0"/>
                <a:cs typeface="Times New Roman" pitchFamily="18" charset="0"/>
              </a:rPr>
              <a:t> лингвист-экспертке текшертиши керек.</a:t>
            </a:r>
            <a:endParaRPr lang="ru-RU" b="1" dirty="0">
              <a:solidFill>
                <a:schemeClr val="tx2"/>
              </a:solidFill>
              <a:latin typeface="Times New Roman" pitchFamily="18" charset="0"/>
              <a:cs typeface="Times New Roman" pitchFamily="18" charset="0"/>
            </a:endParaRPr>
          </a:p>
        </p:txBody>
      </p:sp>
      <p:pic>
        <p:nvPicPr>
          <p:cNvPr id="20484" name="Picture 2"/>
          <p:cNvPicPr>
            <a:picLocks noChangeAspect="1" noChangeArrowheads="1"/>
          </p:cNvPicPr>
          <p:nvPr/>
        </p:nvPicPr>
        <p:blipFill>
          <a:blip r:embed="rId2"/>
          <a:srcRect/>
          <a:stretch>
            <a:fillRect/>
          </a:stretch>
        </p:blipFill>
        <p:spPr bwMode="auto">
          <a:xfrm>
            <a:off x="-15875" y="0"/>
            <a:ext cx="484188" cy="568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49000"/>
          </a:schemeClr>
        </a:solidFill>
        <a:effectLst/>
      </p:bgPr>
    </p:bg>
    <p:spTree>
      <p:nvGrpSpPr>
        <p:cNvPr id="1" name=""/>
        <p:cNvGrpSpPr/>
        <p:nvPr/>
      </p:nvGrpSpPr>
      <p:grpSpPr>
        <a:xfrm>
          <a:off x="0" y="0"/>
          <a:ext cx="0" cy="0"/>
          <a:chOff x="0" y="0"/>
          <a:chExt cx="0" cy="0"/>
        </a:xfrm>
      </p:grpSpPr>
      <p:sp>
        <p:nvSpPr>
          <p:cNvPr id="21506" name="Заголовок 1"/>
          <p:cNvSpPr>
            <a:spLocks noGrp="1"/>
          </p:cNvSpPr>
          <p:nvPr>
            <p:ph type="title" idx="4294967295"/>
          </p:nvPr>
        </p:nvSpPr>
        <p:spPr>
          <a:xfrm>
            <a:off x="539750" y="549275"/>
            <a:ext cx="8158163" cy="5111750"/>
          </a:xfrm>
        </p:spPr>
        <p:txBody>
          <a:bodyPr/>
          <a:lstStyle/>
          <a:p>
            <a:pPr eaLnBrk="1" hangingPunct="1"/>
            <a:r>
              <a:rPr lang="ru-RU" sz="4800" b="1" smtClean="0">
                <a:solidFill>
                  <a:srgbClr val="C00000"/>
                </a:solidFill>
                <a:latin typeface="Times New Roman" pitchFamily="18" charset="0"/>
              </a:rPr>
              <a:t>Кыргыз Республикасында иш кагаздарын ж</a:t>
            </a:r>
            <a:r>
              <a:rPr lang="ky-KG" sz="4800" b="1" smtClean="0">
                <a:solidFill>
                  <a:srgbClr val="C00000"/>
                </a:solidFill>
                <a:latin typeface="Times New Roman" pitchFamily="18" charset="0"/>
              </a:rPr>
              <a:t>үргүзүү боюнча типтүү нускама</a:t>
            </a:r>
            <a:r>
              <a:rPr lang="ru-RU" sz="9600" b="1" smtClean="0">
                <a:solidFill>
                  <a:srgbClr val="C00000"/>
                </a:solidFill>
              </a:rPr>
              <a:t/>
            </a:r>
            <a:br>
              <a:rPr lang="ru-RU" sz="9600" b="1" smtClean="0">
                <a:solidFill>
                  <a:srgbClr val="C00000"/>
                </a:solidFill>
              </a:rPr>
            </a:br>
            <a:r>
              <a:rPr lang="ky-KG" sz="3200" b="1" smtClean="0">
                <a:solidFill>
                  <a:srgbClr val="00B0F0"/>
                </a:solidFill>
                <a:latin typeface="Times New Roman" pitchFamily="18" charset="0"/>
              </a:rPr>
              <a:t>Кыргыз Республикасынын Өкмөтүнүн </a:t>
            </a:r>
            <a:br>
              <a:rPr lang="ky-KG" sz="3200" b="1" smtClean="0">
                <a:solidFill>
                  <a:srgbClr val="00B0F0"/>
                </a:solidFill>
                <a:latin typeface="Times New Roman" pitchFamily="18" charset="0"/>
              </a:rPr>
            </a:br>
            <a:r>
              <a:rPr lang="ky-KG" sz="3200" b="1" smtClean="0">
                <a:solidFill>
                  <a:srgbClr val="00B0F0"/>
                </a:solidFill>
                <a:latin typeface="Times New Roman" pitchFamily="18" charset="0"/>
              </a:rPr>
              <a:t>20</a:t>
            </a:r>
            <a:r>
              <a:rPr lang="en-US" sz="3200" b="1" smtClean="0">
                <a:solidFill>
                  <a:srgbClr val="00B0F0"/>
                </a:solidFill>
                <a:latin typeface="Times New Roman" pitchFamily="18" charset="0"/>
              </a:rPr>
              <a:t>20</a:t>
            </a:r>
            <a:r>
              <a:rPr lang="ky-KG" sz="3200" b="1" smtClean="0">
                <a:solidFill>
                  <a:srgbClr val="00B0F0"/>
                </a:solidFill>
                <a:latin typeface="Times New Roman" pitchFamily="18" charset="0"/>
              </a:rPr>
              <a:t>-жылдын 3-</a:t>
            </a:r>
            <a:r>
              <a:rPr lang="ru-RU" sz="3200" b="1" smtClean="0">
                <a:solidFill>
                  <a:srgbClr val="00B0F0"/>
                </a:solidFill>
                <a:latin typeface="Times New Roman" pitchFamily="18" charset="0"/>
              </a:rPr>
              <a:t>мартындагы</a:t>
            </a:r>
            <a:r>
              <a:rPr lang="ky-KG" sz="3200" b="1" smtClean="0">
                <a:solidFill>
                  <a:srgbClr val="00B0F0"/>
                </a:solidFill>
                <a:latin typeface="Times New Roman" pitchFamily="18" charset="0"/>
              </a:rPr>
              <a:t> </a:t>
            </a:r>
            <a:br>
              <a:rPr lang="ky-KG" sz="3200" b="1" smtClean="0">
                <a:solidFill>
                  <a:srgbClr val="00B0F0"/>
                </a:solidFill>
                <a:latin typeface="Times New Roman" pitchFamily="18" charset="0"/>
              </a:rPr>
            </a:br>
            <a:r>
              <a:rPr lang="ky-KG" sz="3200" b="1" smtClean="0">
                <a:solidFill>
                  <a:srgbClr val="00B0F0"/>
                </a:solidFill>
                <a:latin typeface="Times New Roman" pitchFamily="18" charset="0"/>
              </a:rPr>
              <a:t>№ 120 токтому менен бекитилген</a:t>
            </a:r>
            <a:r>
              <a:rPr lang="ky-KG" sz="3200" b="1" smtClean="0">
                <a:solidFill>
                  <a:srgbClr val="00B0F0"/>
                </a:solidFill>
              </a:rPr>
              <a:t> </a:t>
            </a:r>
            <a:endParaRPr lang="ru-RU" sz="3200" b="1" smtClean="0"/>
          </a:p>
        </p:txBody>
      </p:sp>
      <p:pic>
        <p:nvPicPr>
          <p:cNvPr id="21507" name="Picture 2"/>
          <p:cNvPicPr>
            <a:picLocks noChangeAspect="1" noChangeArrowheads="1"/>
          </p:cNvPicPr>
          <p:nvPr/>
        </p:nvPicPr>
        <p:blipFill>
          <a:blip r:embed="rId2"/>
          <a:srcRect/>
          <a:stretch>
            <a:fillRect/>
          </a:stretch>
        </p:blipFill>
        <p:spPr bwMode="auto">
          <a:xfrm>
            <a:off x="-15875" y="0"/>
            <a:ext cx="649288" cy="7651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Прямоугольник 13"/>
          <p:cNvSpPr>
            <a:spLocks noChangeArrowheads="1"/>
          </p:cNvSpPr>
          <p:nvPr/>
        </p:nvSpPr>
        <p:spPr bwMode="auto">
          <a:xfrm>
            <a:off x="357188" y="214313"/>
            <a:ext cx="8643937" cy="6556375"/>
          </a:xfrm>
          <a:prstGeom prst="rect">
            <a:avLst/>
          </a:prstGeom>
          <a:solidFill>
            <a:schemeClr val="tx2">
              <a:lumMod val="60000"/>
              <a:lumOff val="40000"/>
              <a:alpha val="18000"/>
            </a:schemeClr>
          </a:solidFill>
          <a:ln>
            <a:noFill/>
          </a:ln>
        </p:spPr>
        <p:txBody>
          <a:bodyPr>
            <a:spAutoFit/>
          </a:bodyPr>
          <a:lstStyle/>
          <a:p>
            <a:pPr algn="ctr" fontAlgn="auto">
              <a:spcBef>
                <a:spcPts val="0"/>
              </a:spcBef>
              <a:spcAft>
                <a:spcPts val="0"/>
              </a:spcAft>
              <a:defRPr/>
            </a:pPr>
            <a:r>
              <a:rPr lang="ru-RU" sz="1400" b="1" dirty="0" err="1">
                <a:solidFill>
                  <a:srgbClr val="C00000"/>
                </a:solidFill>
                <a:latin typeface="Times New Roman" pitchFamily="18" charset="0"/>
                <a:cs typeface="Times New Roman" pitchFamily="18" charset="0"/>
              </a:rPr>
              <a:t>Уюштуруу-тескөө</a:t>
            </a:r>
            <a:r>
              <a:rPr lang="ru-RU" sz="1400" b="1" dirty="0">
                <a:solidFill>
                  <a:srgbClr val="C00000"/>
                </a:solidFill>
                <a:latin typeface="Times New Roman" pitchFamily="18" charset="0"/>
                <a:cs typeface="Times New Roman" pitchFamily="18" charset="0"/>
              </a:rPr>
              <a:t> </a:t>
            </a:r>
            <a:r>
              <a:rPr lang="ru-RU" sz="1400" b="1" dirty="0" err="1">
                <a:solidFill>
                  <a:srgbClr val="C00000"/>
                </a:solidFill>
                <a:latin typeface="Times New Roman" pitchFamily="18" charset="0"/>
                <a:cs typeface="Times New Roman" pitchFamily="18" charset="0"/>
              </a:rPr>
              <a:t>документтерин</a:t>
            </a:r>
            <a:r>
              <a:rPr lang="ru-RU" sz="1400" b="1" dirty="0">
                <a:solidFill>
                  <a:srgbClr val="C00000"/>
                </a:solidFill>
                <a:latin typeface="Times New Roman" pitchFamily="18" charset="0"/>
                <a:cs typeface="Times New Roman" pitchFamily="18" charset="0"/>
              </a:rPr>
              <a:t> (УТД) </a:t>
            </a:r>
            <a:r>
              <a:rPr lang="ru-RU" sz="1400" b="1" dirty="0" err="1">
                <a:solidFill>
                  <a:srgbClr val="C00000"/>
                </a:solidFill>
                <a:latin typeface="Times New Roman" pitchFamily="18" charset="0"/>
                <a:cs typeface="Times New Roman" pitchFamily="18" charset="0"/>
              </a:rPr>
              <a:t>тариздөөдө</a:t>
            </a:r>
            <a:r>
              <a:rPr lang="ru-RU" sz="1400" b="1" dirty="0">
                <a:solidFill>
                  <a:srgbClr val="C00000"/>
                </a:solidFill>
                <a:latin typeface="Times New Roman" pitchFamily="18" charset="0"/>
                <a:cs typeface="Times New Roman" pitchFamily="18" charset="0"/>
              </a:rPr>
              <a:t> </a:t>
            </a:r>
            <a:r>
              <a:rPr lang="ru-RU" sz="1400" b="1" dirty="0" err="1">
                <a:solidFill>
                  <a:srgbClr val="C00000"/>
                </a:solidFill>
                <a:latin typeface="Times New Roman" pitchFamily="18" charset="0"/>
                <a:cs typeface="Times New Roman" pitchFamily="18" charset="0"/>
              </a:rPr>
              <a:t>пайдаланылуучу</a:t>
            </a:r>
            <a:r>
              <a:rPr lang="ru-RU" sz="1400" b="1" dirty="0">
                <a:solidFill>
                  <a:srgbClr val="C00000"/>
                </a:solidFill>
                <a:latin typeface="Times New Roman" pitchFamily="18" charset="0"/>
                <a:cs typeface="Times New Roman" pitchFamily="18" charset="0"/>
              </a:rPr>
              <a:t> </a:t>
            </a:r>
            <a:r>
              <a:rPr lang="ru-RU" sz="1400" b="1" dirty="0" err="1">
                <a:solidFill>
                  <a:srgbClr val="C00000"/>
                </a:solidFill>
                <a:latin typeface="Times New Roman" pitchFamily="18" charset="0"/>
                <a:cs typeface="Times New Roman" pitchFamily="18" charset="0"/>
              </a:rPr>
              <a:t>реквизиттер</a:t>
            </a:r>
            <a:r>
              <a:rPr lang="ru-RU" sz="1400" b="1" dirty="0">
                <a:solidFill>
                  <a:srgbClr val="C00000"/>
                </a:solidFill>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1 - </a:t>
            </a:r>
            <a:r>
              <a:rPr lang="ru-RU" sz="1400" dirty="0" err="1">
                <a:latin typeface="Times New Roman" pitchFamily="18" charset="0"/>
                <a:cs typeface="Times New Roman" pitchFamily="18" charset="0"/>
              </a:rPr>
              <a:t>Кыргыз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Республикасынын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Мамлекеттик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герби</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2 - </a:t>
            </a:r>
            <a:r>
              <a:rPr lang="ru-RU" sz="1400" dirty="0" err="1">
                <a:latin typeface="Times New Roman" pitchFamily="18" charset="0"/>
                <a:cs typeface="Times New Roman" pitchFamily="18" charset="0"/>
              </a:rPr>
              <a:t>мекеменин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эмблемасы</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3 - </a:t>
            </a:r>
            <a:r>
              <a:rPr lang="ru-RU" sz="1400" dirty="0" err="1">
                <a:latin typeface="Times New Roman" pitchFamily="18" charset="0"/>
                <a:cs typeface="Times New Roman" pitchFamily="18" charset="0"/>
              </a:rPr>
              <a:t>мекеменин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Статистикалык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бирдиктердин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бирдиктүү</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мамлекеттик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реестри</a:t>
            </a:r>
            <a:r>
              <a:rPr lang="ru-RU" sz="1400" dirty="0">
                <a:latin typeface="Times New Roman" pitchFamily="18" charset="0"/>
                <a:cs typeface="Times New Roman" pitchFamily="18" charset="0"/>
              </a:rPr>
              <a:t> (СББМР) </a:t>
            </a:r>
            <a:r>
              <a:rPr lang="ru-RU" sz="1400" dirty="0" err="1">
                <a:latin typeface="Times New Roman" pitchFamily="18" charset="0"/>
                <a:cs typeface="Times New Roman" pitchFamily="18" charset="0"/>
              </a:rPr>
              <a:t>боюнча</a:t>
            </a:r>
            <a:r>
              <a:rPr lang="ru-RU" sz="1400" dirty="0">
                <a:latin typeface="Times New Roman" pitchFamily="18" charset="0"/>
                <a:cs typeface="Times New Roman" pitchFamily="18" charset="0"/>
              </a:rPr>
              <a:t> коду;</a:t>
            </a:r>
          </a:p>
          <a:p>
            <a:pPr fontAlgn="auto">
              <a:spcBef>
                <a:spcPts val="0"/>
              </a:spcBef>
              <a:spcAft>
                <a:spcPts val="0"/>
              </a:spcAft>
              <a:defRPr/>
            </a:pPr>
            <a:r>
              <a:rPr lang="ru-RU" sz="1400" dirty="0">
                <a:latin typeface="Times New Roman" pitchFamily="18" charset="0"/>
                <a:cs typeface="Times New Roman" pitchFamily="18" charset="0"/>
              </a:rPr>
              <a:t>4 - </a:t>
            </a:r>
            <a:r>
              <a:rPr lang="ru-RU" sz="1400" dirty="0" err="1">
                <a:latin typeface="Times New Roman" pitchFamily="18" charset="0"/>
                <a:cs typeface="Times New Roman" pitchFamily="18" charset="0"/>
              </a:rPr>
              <a:t>жогору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турган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мекеменин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аталышы</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5 - </a:t>
            </a:r>
            <a:r>
              <a:rPr lang="ru-RU" sz="1400" dirty="0" err="1">
                <a:latin typeface="Times New Roman" pitchFamily="18" charset="0"/>
                <a:cs typeface="Times New Roman" pitchFamily="18" charset="0"/>
              </a:rPr>
              <a:t>мекеменин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аталышы</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6 - </a:t>
            </a:r>
            <a:r>
              <a:rPr lang="ru-RU" sz="1400" dirty="0" err="1">
                <a:latin typeface="Times New Roman" pitchFamily="18" charset="0"/>
                <a:cs typeface="Times New Roman" pitchFamily="18" charset="0"/>
              </a:rPr>
              <a:t>түзүмдүк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бөлүмдүн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аталышы</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7 - </a:t>
            </a:r>
            <a:r>
              <a:rPr lang="ru-RU" sz="1400" dirty="0" err="1">
                <a:latin typeface="Times New Roman" pitchFamily="18" charset="0"/>
                <a:cs typeface="Times New Roman" pitchFamily="18" charset="0"/>
              </a:rPr>
              <a:t>байланыш</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ишканасынын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индекси</a:t>
            </a:r>
            <a:r>
              <a:rPr lang="ru-RU" sz="1400" dirty="0">
                <a:latin typeface="Times New Roman" pitchFamily="18" charset="0"/>
                <a:cs typeface="Times New Roman" pitchFamily="18" charset="0"/>
              </a:rPr>
              <a:t>, почта </a:t>
            </a:r>
            <a:r>
              <a:rPr lang="ru-RU" sz="1400" dirty="0" err="1">
                <a:latin typeface="Times New Roman" pitchFamily="18" charset="0"/>
                <a:cs typeface="Times New Roman" pitchFamily="18" charset="0"/>
              </a:rPr>
              <a:t>дареги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телефакстын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номери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электрондук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почтанын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дареги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банктагы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эсептик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номери</a:t>
            </a:r>
            <a:r>
              <a:rPr lang="ru-RU" sz="1400" dirty="0">
                <a:latin typeface="Times New Roman" pitchFamily="18" charset="0"/>
                <a:cs typeface="Times New Roman" pitchFamily="18" charset="0"/>
              </a:rPr>
              <a:t>; телефон </a:t>
            </a:r>
            <a:r>
              <a:rPr lang="ru-RU" sz="1400" dirty="0" err="1">
                <a:latin typeface="Times New Roman" pitchFamily="18" charset="0"/>
                <a:cs typeface="Times New Roman" pitchFamily="18" charset="0"/>
              </a:rPr>
              <a:t>номери</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8 - </a:t>
            </a:r>
            <a:r>
              <a:rPr lang="ru-RU" sz="1400" dirty="0" err="1">
                <a:latin typeface="Times New Roman" pitchFamily="18" charset="0"/>
                <a:cs typeface="Times New Roman" pitchFamily="18" charset="0"/>
              </a:rPr>
              <a:t>документтин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түрүнүн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аталышы</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9 - </a:t>
            </a:r>
            <a:r>
              <a:rPr lang="ru-RU" sz="1400" dirty="0" err="1">
                <a:latin typeface="Times New Roman" pitchFamily="18" charset="0"/>
                <a:cs typeface="Times New Roman" pitchFamily="18" charset="0"/>
              </a:rPr>
              <a:t>датасы</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10 - </a:t>
            </a:r>
            <a:r>
              <a:rPr lang="ru-RU" sz="1400" dirty="0" err="1">
                <a:latin typeface="Times New Roman" pitchFamily="18" charset="0"/>
                <a:cs typeface="Times New Roman" pitchFamily="18" charset="0"/>
              </a:rPr>
              <a:t>документти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каттоо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номери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индекси</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11 - </a:t>
            </a:r>
            <a:r>
              <a:rPr lang="ru-RU" sz="1400" dirty="0" err="1">
                <a:latin typeface="Times New Roman" pitchFamily="18" charset="0"/>
                <a:cs typeface="Times New Roman" pitchFamily="18" charset="0"/>
              </a:rPr>
              <a:t>кириш</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документти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каттоо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номерине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жана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күнүнө</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шилтеме</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12 - </a:t>
            </a:r>
            <a:r>
              <a:rPr lang="ru-RU" sz="1400" dirty="0" err="1">
                <a:latin typeface="Times New Roman" pitchFamily="18" charset="0"/>
                <a:cs typeface="Times New Roman" pitchFamily="18" charset="0"/>
              </a:rPr>
              <a:t>түзүлгөн</a:t>
            </a:r>
            <a:r>
              <a:rPr lang="ru-RU" sz="1400" dirty="0">
                <a:latin typeface="Times New Roman" pitchFamily="18" charset="0"/>
                <a:cs typeface="Times New Roman" pitchFamily="18" charset="0"/>
              </a:rPr>
              <a:t> же </a:t>
            </a:r>
            <a:r>
              <a:rPr lang="ru-RU" sz="1400" dirty="0" err="1">
                <a:latin typeface="Times New Roman" pitchFamily="18" charset="0"/>
                <a:cs typeface="Times New Roman" pitchFamily="18" charset="0"/>
              </a:rPr>
              <a:t>басылып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чыгарылган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жери</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13 - адресат;</a:t>
            </a:r>
          </a:p>
          <a:p>
            <a:pPr fontAlgn="auto">
              <a:spcBef>
                <a:spcPts val="0"/>
              </a:spcBef>
              <a:spcAft>
                <a:spcPts val="0"/>
              </a:spcAft>
              <a:defRPr/>
            </a:pPr>
            <a:r>
              <a:rPr lang="ru-RU" sz="1400" dirty="0">
                <a:latin typeface="Times New Roman" pitchFamily="18" charset="0"/>
                <a:cs typeface="Times New Roman" pitchFamily="18" charset="0"/>
              </a:rPr>
              <a:t>14 - </a:t>
            </a:r>
            <a:r>
              <a:rPr lang="ru-RU" sz="1400" dirty="0" err="1">
                <a:latin typeface="Times New Roman" pitchFamily="18" charset="0"/>
                <a:cs typeface="Times New Roman" pitchFamily="18" charset="0"/>
              </a:rPr>
              <a:t>бекитүү</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грифи</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15 - резолюция;</a:t>
            </a:r>
          </a:p>
          <a:p>
            <a:pPr fontAlgn="auto">
              <a:spcBef>
                <a:spcPts val="0"/>
              </a:spcBef>
              <a:spcAft>
                <a:spcPts val="0"/>
              </a:spcAft>
              <a:defRPr/>
            </a:pPr>
            <a:r>
              <a:rPr lang="ru-RU" sz="1400" dirty="0">
                <a:latin typeface="Times New Roman" pitchFamily="18" charset="0"/>
                <a:cs typeface="Times New Roman" pitchFamily="18" charset="0"/>
              </a:rPr>
              <a:t>16 - </a:t>
            </a:r>
            <a:r>
              <a:rPr lang="ru-RU" sz="1400" dirty="0" err="1">
                <a:latin typeface="Times New Roman" pitchFamily="18" charset="0"/>
                <a:cs typeface="Times New Roman" pitchFamily="18" charset="0"/>
              </a:rPr>
              <a:t>тексттин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аталышы</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17 - контроль </a:t>
            </a:r>
            <a:r>
              <a:rPr lang="ru-RU" sz="1400" dirty="0" err="1">
                <a:latin typeface="Times New Roman" pitchFamily="18" charset="0"/>
                <a:cs typeface="Times New Roman" pitchFamily="18" charset="0"/>
              </a:rPr>
              <a:t>жөнүндө</a:t>
            </a:r>
            <a:r>
              <a:rPr lang="ru-RU" sz="1400" dirty="0">
                <a:latin typeface="Times New Roman" pitchFamily="18" charset="0"/>
                <a:cs typeface="Times New Roman" pitchFamily="18" charset="0"/>
              </a:rPr>
              <a:t> белги;</a:t>
            </a:r>
          </a:p>
          <a:p>
            <a:pPr fontAlgn="auto">
              <a:spcBef>
                <a:spcPts val="0"/>
              </a:spcBef>
              <a:spcAft>
                <a:spcPts val="0"/>
              </a:spcAft>
              <a:defRPr/>
            </a:pPr>
            <a:r>
              <a:rPr lang="ru-RU" sz="1400" dirty="0">
                <a:latin typeface="Times New Roman" pitchFamily="18" charset="0"/>
                <a:cs typeface="Times New Roman" pitchFamily="18" charset="0"/>
              </a:rPr>
              <a:t>18 - </a:t>
            </a:r>
            <a:r>
              <a:rPr lang="ru-RU" sz="1400" dirty="0" err="1">
                <a:latin typeface="Times New Roman" pitchFamily="18" charset="0"/>
                <a:cs typeface="Times New Roman" pitchFamily="18" charset="0"/>
              </a:rPr>
              <a:t>документтин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тексти</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19 - </a:t>
            </a:r>
            <a:r>
              <a:rPr lang="ru-RU" sz="1400" dirty="0" err="1">
                <a:latin typeface="Times New Roman" pitchFamily="18" charset="0"/>
                <a:cs typeface="Times New Roman" pitchFamily="18" charset="0"/>
              </a:rPr>
              <a:t>тиркеменин</a:t>
            </a:r>
            <a:r>
              <a:rPr lang="ru-RU" sz="1400" dirty="0">
                <a:latin typeface="Times New Roman" pitchFamily="18" charset="0"/>
                <a:cs typeface="Times New Roman" pitchFamily="18" charset="0"/>
              </a:rPr>
              <a:t> бар </a:t>
            </a:r>
            <a:r>
              <a:rPr lang="ru-RU" sz="1400" dirty="0" err="1">
                <a:latin typeface="Times New Roman" pitchFamily="18" charset="0"/>
                <a:cs typeface="Times New Roman" pitchFamily="18" charset="0"/>
              </a:rPr>
              <a:t>экендиги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жөнүндө</a:t>
            </a:r>
            <a:r>
              <a:rPr lang="ru-RU" sz="1400" dirty="0">
                <a:latin typeface="Times New Roman" pitchFamily="18" charset="0"/>
                <a:cs typeface="Times New Roman" pitchFamily="18" charset="0"/>
              </a:rPr>
              <a:t> белги;</a:t>
            </a:r>
          </a:p>
          <a:p>
            <a:pPr fontAlgn="auto">
              <a:spcBef>
                <a:spcPts val="0"/>
              </a:spcBef>
              <a:spcAft>
                <a:spcPts val="0"/>
              </a:spcAft>
              <a:defRPr/>
            </a:pPr>
            <a:r>
              <a:rPr lang="ru-RU" sz="1400" dirty="0">
                <a:latin typeface="Times New Roman" pitchFamily="18" charset="0"/>
                <a:cs typeface="Times New Roman" pitchFamily="18" charset="0"/>
              </a:rPr>
              <a:t>20 - колу (</a:t>
            </a:r>
            <a:r>
              <a:rPr lang="ru-RU" sz="1400" dirty="0" err="1">
                <a:latin typeface="Times New Roman" pitchFamily="18" charset="0"/>
                <a:cs typeface="Times New Roman" pitchFamily="18" charset="0"/>
              </a:rPr>
              <a:t>электрондук</a:t>
            </a:r>
            <a:r>
              <a:rPr lang="ru-RU" sz="1400" dirty="0">
                <a:latin typeface="Times New Roman" pitchFamily="18" charset="0"/>
                <a:cs typeface="Times New Roman" pitchFamily="18" charset="0"/>
              </a:rPr>
              <a:t> кол тамга);</a:t>
            </a:r>
          </a:p>
          <a:p>
            <a:pPr fontAlgn="auto">
              <a:spcBef>
                <a:spcPts val="0"/>
              </a:spcBef>
              <a:spcAft>
                <a:spcPts val="0"/>
              </a:spcAft>
              <a:defRPr/>
            </a:pPr>
            <a:r>
              <a:rPr lang="ru-RU" sz="1400" dirty="0">
                <a:latin typeface="Times New Roman" pitchFamily="18" charset="0"/>
                <a:cs typeface="Times New Roman" pitchFamily="18" charset="0"/>
              </a:rPr>
              <a:t>21 - </a:t>
            </a:r>
            <a:r>
              <a:rPr lang="ru-RU" sz="1400" dirty="0" err="1">
                <a:latin typeface="Times New Roman" pitchFamily="18" charset="0"/>
                <a:cs typeface="Times New Roman" pitchFamily="18" charset="0"/>
              </a:rPr>
              <a:t>макулдашуу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грифи</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22 - </a:t>
            </a:r>
            <a:r>
              <a:rPr lang="ru-RU" sz="1400" dirty="0" err="1">
                <a:latin typeface="Times New Roman" pitchFamily="18" charset="0"/>
                <a:cs typeface="Times New Roman" pitchFamily="18" charset="0"/>
              </a:rPr>
              <a:t>визалар</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23 - </a:t>
            </a:r>
            <a:r>
              <a:rPr lang="ru-RU" sz="1400" dirty="0" err="1">
                <a:latin typeface="Times New Roman" pitchFamily="18" charset="0"/>
                <a:cs typeface="Times New Roman" pitchFamily="18" charset="0"/>
              </a:rPr>
              <a:t>мөөр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изи</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24 - </a:t>
            </a:r>
            <a:r>
              <a:rPr lang="ru-RU" sz="1400" dirty="0" err="1">
                <a:latin typeface="Times New Roman" pitchFamily="18" charset="0"/>
                <a:cs typeface="Times New Roman" pitchFamily="18" charset="0"/>
              </a:rPr>
              <a:t>көчүрмөнү</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күбөлөндүрүү</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жөнүндө</a:t>
            </a:r>
            <a:r>
              <a:rPr lang="ru-RU" sz="1400" dirty="0">
                <a:latin typeface="Times New Roman" pitchFamily="18" charset="0"/>
                <a:cs typeface="Times New Roman" pitchFamily="18" charset="0"/>
              </a:rPr>
              <a:t> белги;</a:t>
            </a:r>
          </a:p>
          <a:p>
            <a:pPr fontAlgn="auto">
              <a:spcBef>
                <a:spcPts val="0"/>
              </a:spcBef>
              <a:spcAft>
                <a:spcPts val="0"/>
              </a:spcAft>
              <a:defRPr/>
            </a:pPr>
            <a:r>
              <a:rPr lang="ru-RU" sz="1400" dirty="0">
                <a:latin typeface="Times New Roman" pitchFamily="18" charset="0"/>
                <a:cs typeface="Times New Roman" pitchFamily="18" charset="0"/>
              </a:rPr>
              <a:t>25 - </a:t>
            </a:r>
            <a:r>
              <a:rPr lang="ru-RU" sz="1400" dirty="0" err="1">
                <a:latin typeface="Times New Roman" pitchFamily="18" charset="0"/>
                <a:cs typeface="Times New Roman" pitchFamily="18" charset="0"/>
              </a:rPr>
              <a:t>аткаруучунун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фамилиясы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анын</a:t>
            </a:r>
            <a:r>
              <a:rPr lang="ru-RU" sz="1400" dirty="0">
                <a:latin typeface="Times New Roman" pitchFamily="18" charset="0"/>
                <a:cs typeface="Times New Roman" pitchFamily="18" charset="0"/>
              </a:rPr>
              <a:t> телефон </a:t>
            </a:r>
            <a:r>
              <a:rPr lang="ru-RU" sz="1400" dirty="0" err="1">
                <a:latin typeface="Times New Roman" pitchFamily="18" charset="0"/>
                <a:cs typeface="Times New Roman" pitchFamily="18" charset="0"/>
              </a:rPr>
              <a:t>номери</a:t>
            </a:r>
            <a:r>
              <a:rPr lang="ru-RU" sz="1400" dirty="0">
                <a:latin typeface="Times New Roman" pitchFamily="18" charset="0"/>
                <a:cs typeface="Times New Roman" pitchFamily="18" charset="0"/>
              </a:rPr>
              <a:t>, телефакс </a:t>
            </a:r>
            <a:r>
              <a:rPr lang="ru-RU" sz="1400" dirty="0" err="1">
                <a:latin typeface="Times New Roman" pitchFamily="18" charset="0"/>
                <a:cs typeface="Times New Roman" pitchFamily="18" charset="0"/>
              </a:rPr>
              <a:t>номери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электрондук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почтанын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дареги</a:t>
            </a:r>
            <a:r>
              <a:rPr lang="ru-RU" sz="1400" dirty="0">
                <a:latin typeface="Times New Roman" pitchFamily="18" charset="0"/>
                <a:cs typeface="Times New Roman" pitchFamily="18" charset="0"/>
              </a:rPr>
              <a:t>;</a:t>
            </a:r>
          </a:p>
          <a:p>
            <a:pPr fontAlgn="auto">
              <a:spcBef>
                <a:spcPts val="0"/>
              </a:spcBef>
              <a:spcAft>
                <a:spcPts val="0"/>
              </a:spcAft>
              <a:defRPr/>
            </a:pPr>
            <a:r>
              <a:rPr lang="ru-RU" sz="1400" dirty="0">
                <a:latin typeface="Times New Roman" pitchFamily="18" charset="0"/>
                <a:cs typeface="Times New Roman" pitchFamily="18" charset="0"/>
              </a:rPr>
              <a:t>26 - </a:t>
            </a:r>
            <a:r>
              <a:rPr lang="ru-RU" sz="1400" dirty="0" err="1">
                <a:latin typeface="Times New Roman" pitchFamily="18" charset="0"/>
                <a:cs typeface="Times New Roman" pitchFamily="18" charset="0"/>
              </a:rPr>
              <a:t>документтин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аткарылышы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жана</a:t>
            </a:r>
            <a:r>
              <a:rPr lang="ru-RU" sz="1400" dirty="0">
                <a:latin typeface="Times New Roman" pitchFamily="18" charset="0"/>
                <a:cs typeface="Times New Roman" pitchFamily="18" charset="0"/>
              </a:rPr>
              <a:t> к</a:t>
            </a:r>
            <a:r>
              <a:rPr lang="ky-KG" sz="1400" dirty="0" err="1">
                <a:latin typeface="Times New Roman" pitchFamily="18" charset="0"/>
                <a:cs typeface="Times New Roman" pitchFamily="18" charset="0"/>
              </a:rPr>
              <a:t>өктөмөгө</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жиберилиши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жөнүндө</a:t>
            </a:r>
            <a:r>
              <a:rPr lang="ru-RU" sz="1400" dirty="0">
                <a:latin typeface="Times New Roman" pitchFamily="18" charset="0"/>
                <a:cs typeface="Times New Roman" pitchFamily="18" charset="0"/>
              </a:rPr>
              <a:t> белги;</a:t>
            </a:r>
          </a:p>
          <a:p>
            <a:pPr fontAlgn="auto">
              <a:spcBef>
                <a:spcPts val="0"/>
              </a:spcBef>
              <a:spcAft>
                <a:spcPts val="0"/>
              </a:spcAft>
              <a:defRPr/>
            </a:pPr>
            <a:r>
              <a:rPr lang="ru-RU" sz="1400" dirty="0">
                <a:latin typeface="Times New Roman" pitchFamily="18" charset="0"/>
                <a:cs typeface="Times New Roman" pitchFamily="18" charset="0"/>
              </a:rPr>
              <a:t>27 - </a:t>
            </a:r>
            <a:r>
              <a:rPr lang="ru-RU" sz="1400" dirty="0" err="1">
                <a:latin typeface="Times New Roman" pitchFamily="18" charset="0"/>
                <a:cs typeface="Times New Roman" pitchFamily="18" charset="0"/>
              </a:rPr>
              <a:t>документтин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мекемеге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келип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түшкөндүгү</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жөнүндө</a:t>
            </a:r>
            <a:r>
              <a:rPr lang="ru-RU" sz="1400" dirty="0">
                <a:latin typeface="Times New Roman" pitchFamily="18" charset="0"/>
                <a:cs typeface="Times New Roman" pitchFamily="18" charset="0"/>
              </a:rPr>
              <a:t> белги;</a:t>
            </a:r>
          </a:p>
          <a:p>
            <a:pPr fontAlgn="auto">
              <a:spcBef>
                <a:spcPts val="0"/>
              </a:spcBef>
              <a:spcAft>
                <a:spcPts val="0"/>
              </a:spcAft>
              <a:defRPr/>
            </a:pPr>
            <a:r>
              <a:rPr lang="ru-RU" sz="1400" dirty="0">
                <a:latin typeface="Times New Roman" pitchFamily="18" charset="0"/>
                <a:cs typeface="Times New Roman" pitchFamily="18" charset="0"/>
              </a:rPr>
              <a:t>28 - </a:t>
            </a:r>
            <a:r>
              <a:rPr lang="ru-RU" sz="1400" dirty="0" err="1">
                <a:latin typeface="Times New Roman" pitchFamily="18" charset="0"/>
                <a:cs typeface="Times New Roman" pitchFamily="18" charset="0"/>
              </a:rPr>
              <a:t>документти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автоматтык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издөө</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үчүн</a:t>
            </a:r>
            <a:r>
              <a:rPr lang="ru-RU" sz="1400" dirty="0">
                <a:latin typeface="Times New Roman" pitchFamily="18" charset="0"/>
                <a:cs typeface="Times New Roman" pitchFamily="18" charset="0"/>
              </a:rPr>
              <a:t> белги.</a:t>
            </a:r>
          </a:p>
        </p:txBody>
      </p:sp>
      <p:pic>
        <p:nvPicPr>
          <p:cNvPr id="22530" name="Picture 2"/>
          <p:cNvPicPr>
            <a:picLocks noChangeAspect="1" noChangeArrowheads="1"/>
          </p:cNvPicPr>
          <p:nvPr/>
        </p:nvPicPr>
        <p:blipFill>
          <a:blip r:embed="rId2"/>
          <a:srcRect/>
          <a:stretch>
            <a:fillRect/>
          </a:stretch>
        </p:blipFill>
        <p:spPr bwMode="auto">
          <a:xfrm>
            <a:off x="-15875" y="0"/>
            <a:ext cx="484188" cy="56832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3440</TotalTime>
  <Words>2306</Words>
  <Application>Microsoft Office PowerPoint</Application>
  <PresentationFormat>Экран (4:3)</PresentationFormat>
  <Paragraphs>473</Paragraphs>
  <Slides>44</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1</vt:i4>
      </vt:variant>
      <vt:variant>
        <vt:lpstr>Заголовки слайдов</vt:lpstr>
      </vt:variant>
      <vt:variant>
        <vt:i4>44</vt:i4>
      </vt:variant>
    </vt:vector>
  </HeadingPairs>
  <TitlesOfParts>
    <vt:vector size="52" baseType="lpstr">
      <vt:lpstr>Arial</vt:lpstr>
      <vt:lpstr>Calibri</vt:lpstr>
      <vt:lpstr>Times New Roman</vt:lpstr>
      <vt:lpstr>Wingdings 2</vt:lpstr>
      <vt:lpstr>Verdana</vt:lpstr>
      <vt:lpstr>Times New Roman UniToktom</vt:lpstr>
      <vt:lpstr>Wingdings</vt:lpstr>
      <vt:lpstr>Тема Office</vt:lpstr>
      <vt:lpstr>БИШКЕК ШААРЫНЫН МЭРИЯСЫНЫН МАМЛЕКЕТТИК ТИЛДИ ӨНҮКТҮРҮҮ БӨЛҮМҮ</vt:lpstr>
      <vt:lpstr>.</vt:lpstr>
      <vt:lpstr>«КЫРГЫЗ РЕСПУБЛИКАСЫНЫН МАМЛЕКЕТТИК ТИЛИ ЖӨНҮНДӨ» МЫЙЗАМЫ</vt:lpstr>
      <vt:lpstr>«КЫРГЫЗ РЕСПУБЛИКАСЫНЫН МАМЛЕКЕТТИК ТИЛИ ЖӨНҮНДӨ» МЫЙЗАМЫ</vt:lpstr>
      <vt:lpstr> Кызматтык милдеттерди аткаруу үчүн зарыл болгон көлөмдө мамлекеттик жана расмий тилдерди билүү </vt:lpstr>
      <vt:lpstr>Кыргыз Республикасынын Өкмөтүнүн 2017-жылдын 21-ноябрындагы  № 757  “Административдик кызмат орундарын ээлеген мамлекеттик жарандык кызматчылардын жана муниципалдык кызматчылардын мамлекеттик тилди өзүнүн кызматтык милдеттерин аткаруу үчүн керектүү көлөмдө билүү деңгээлин белгилөө жана аны мамлекеттик органдар менен жергиликтүү өз алдынча башкаруу органдарынын ишине киргизүү мөөнөтү жөнүндө”  токтому</vt:lpstr>
      <vt:lpstr>Мамлекеттик тилди өнүктүрүү жана мамлекеттик тилдеги документтерге лингвистикалык экспертиза жүргүзүү боюнча адис</vt:lpstr>
      <vt:lpstr>Кыргыз Республикасында иш кагаздарын жүргүзүү боюнча типтүү нускама Кыргыз Республикасынын Өкмөтүнүн  2020-жылдын 3-мартындагы  № 120 токтому менен бекитилген </vt:lpstr>
      <vt:lpstr>Слайд 9</vt:lpstr>
      <vt:lpstr>Слайд 10</vt:lpstr>
      <vt:lpstr>.</vt:lpstr>
      <vt:lpstr>Слайд 12</vt:lpstr>
      <vt:lpstr>1. Жогору турган мекеменин аталышы 2. Мекеменин аталышы</vt:lpstr>
      <vt:lpstr>Слайд 14</vt:lpstr>
      <vt:lpstr>Документтердин түрүнүн аталышы баш тамгалар менен,  орточо кара шрифтте басылып, борборлоштурулуп текшиленет</vt:lpstr>
      <vt:lpstr>Слайд 16</vt:lpstr>
      <vt:lpstr>Кат мекемеге же түзүмдүк бөлүмгө даректелгенде, алардын аталышы атооч жөндөмөдө жазылат:</vt:lpstr>
      <vt:lpstr> Кат мекеменин кызмат адамына даректелгенде, мекеменин аталышы жана адамдын кызматы атооч жөндөмөдө,  аты-жөнү барыш жөндөмөдө турат:</vt:lpstr>
      <vt:lpstr> Документ мекеменин жетекчисине даректелгенде, мекеменин аталышы даректелген кызматтын аталышынын курамына киргизилет:  </vt:lpstr>
      <vt:lpstr>Документтердин аталышы </vt:lpstr>
      <vt:lpstr>                    Бекитүү грифи</vt:lpstr>
      <vt:lpstr>Слайд 22</vt:lpstr>
      <vt:lpstr>Слайд 23</vt:lpstr>
      <vt:lpstr>Эгерде документтин долбоорунда аты-жөнү көрсөтүлгөн кызмат адамы жок болуп калса, документке анын милдетин аткаруучу адам же анын орун басары кол коёт жана анын аты-жөнү жазылат</vt:lpstr>
      <vt:lpstr>Гербдүү мөөр  Документке коюлган мөөрдүн тагы(изи) документке  кол койгон адамдын кызмат ордунун аталышынын жана коюлган жеке кол тамгасынын бир бөлүгүнө бастырылып түшүрүлүшү керек </vt:lpstr>
      <vt:lpstr>Слайд 26</vt:lpstr>
      <vt:lpstr> Кептин стилдери</vt:lpstr>
      <vt:lpstr>Слайд 28</vt:lpstr>
      <vt:lpstr>Иш кагаздарынын стили</vt:lpstr>
      <vt:lpstr>Буйрукту тариздөөнүн үлгүсү: </vt:lpstr>
      <vt:lpstr>Слайд 31</vt:lpstr>
      <vt:lpstr>Кыргыз Республикасында Иш кагаздарын жүргүзүү боюнча типтүү нускамага 13-тиркеме Протоколду тариздөөнүн үлгүсү</vt:lpstr>
      <vt:lpstr>Слайд 33</vt:lpstr>
      <vt:lpstr>А Р Ы З</vt:lpstr>
      <vt:lpstr>Слайд 35</vt:lpstr>
      <vt:lpstr>ТҮШҮНҮК  КАТ</vt:lpstr>
      <vt:lpstr> Түшүнүк   кат</vt:lpstr>
      <vt:lpstr>Слайд 38</vt:lpstr>
      <vt:lpstr>Слайд 39</vt:lpstr>
      <vt:lpstr>Кулактандыруу</vt:lpstr>
      <vt:lpstr>Слайд 41</vt:lpstr>
      <vt:lpstr>Слайд 42</vt:lpstr>
      <vt:lpstr>Слайд 43</vt:lpstr>
      <vt:lpstr>Слайд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user</cp:lastModifiedBy>
  <cp:revision>278</cp:revision>
  <dcterms:created xsi:type="dcterms:W3CDTF">2020-02-25T04:04:04Z</dcterms:created>
  <dcterms:modified xsi:type="dcterms:W3CDTF">2020-11-23T06:06:17Z</dcterms:modified>
</cp:coreProperties>
</file>