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76" r:id="rId21"/>
    <p:sldId id="277" r:id="rId22"/>
    <p:sldId id="281" r:id="rId23"/>
    <p:sldId id="282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Средняя общеобразовательная школа №8 </a:t>
            </a:r>
            <a:r>
              <a:rPr lang="ru-RU" dirty="0" err="1" smtClean="0"/>
              <a:t>им.Узакбая</a:t>
            </a:r>
            <a:r>
              <a:rPr lang="ru-RU" dirty="0" smtClean="0"/>
              <a:t> </a:t>
            </a:r>
            <a:r>
              <a:rPr lang="ru-RU" dirty="0" err="1" smtClean="0"/>
              <a:t>Абдукаимова</a:t>
            </a:r>
            <a:r>
              <a:rPr lang="ru-RU" dirty="0" smtClean="0"/>
              <a:t> </a:t>
            </a:r>
            <a:r>
              <a:rPr lang="ru-RU" dirty="0" err="1" smtClean="0"/>
              <a:t>г.Бишкек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Предупреждение и профилактика суицида среди несовершеннолетних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43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Сообщения о желании умереть появляются без всякой внешней </a:t>
            </a:r>
            <a:r>
              <a:rPr lang="ru-RU" dirty="0" err="1" smtClean="0"/>
              <a:t>провокации,обычно</a:t>
            </a:r>
            <a:r>
              <a:rPr lang="ru-RU" dirty="0" smtClean="0"/>
              <a:t> носят характер угрозы </a:t>
            </a:r>
            <a:r>
              <a:rPr lang="ru-RU" dirty="0" err="1" smtClean="0"/>
              <a:t>близким.В</a:t>
            </a:r>
            <a:r>
              <a:rPr lang="ru-RU" dirty="0" smtClean="0"/>
              <a:t> этих случаях попытки самоубийства предпринимаются в отсутствии </a:t>
            </a:r>
            <a:r>
              <a:rPr lang="ru-RU" dirty="0" err="1" smtClean="0"/>
              <a:t>взрослых,втайне</a:t>
            </a:r>
            <a:r>
              <a:rPr lang="ru-RU" dirty="0" smtClean="0"/>
              <a:t> от них и в </a:t>
            </a:r>
            <a:r>
              <a:rPr lang="ru-RU" dirty="0" err="1" smtClean="0"/>
              <a:t>дошкольном,и</a:t>
            </a:r>
            <a:r>
              <a:rPr lang="ru-RU" dirty="0" smtClean="0"/>
              <a:t> в младшем        школьном возрасте носят в основном по-детски наивный </a:t>
            </a:r>
            <a:r>
              <a:rPr lang="ru-RU" dirty="0" err="1" smtClean="0"/>
              <a:t>характер.Дети</a:t>
            </a:r>
            <a:r>
              <a:rPr lang="ru-RU" dirty="0" smtClean="0"/>
              <a:t> пытаются </a:t>
            </a:r>
            <a:r>
              <a:rPr lang="ru-RU" dirty="0" err="1" smtClean="0"/>
              <a:t>голодать,подолгу</a:t>
            </a:r>
            <a:r>
              <a:rPr lang="ru-RU" dirty="0" smtClean="0"/>
              <a:t> сидят в ванне с холодной </a:t>
            </a:r>
            <a:r>
              <a:rPr lang="ru-RU" dirty="0" err="1" smtClean="0"/>
              <a:t>водой,дышат</a:t>
            </a:r>
            <a:r>
              <a:rPr lang="ru-RU" dirty="0" smtClean="0"/>
              <a:t> через форточку морозным </a:t>
            </a:r>
            <a:r>
              <a:rPr lang="ru-RU" dirty="0" err="1" smtClean="0"/>
              <a:t>воздухом,едят</a:t>
            </a:r>
            <a:r>
              <a:rPr lang="ru-RU" dirty="0" smtClean="0"/>
              <a:t> снег или </a:t>
            </a:r>
            <a:r>
              <a:rPr lang="ru-RU" dirty="0" err="1" smtClean="0"/>
              <a:t>мороженое,чтобы</a:t>
            </a:r>
            <a:r>
              <a:rPr lang="ru-RU" dirty="0" smtClean="0"/>
              <a:t> простудиться и умереть.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0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подростковом возрасте причинами может быть следующее:</a:t>
            </a:r>
          </a:p>
          <a:p>
            <a:r>
              <a:rPr lang="ru-RU" dirty="0" smtClean="0"/>
              <a:t>1.Несформированное понимание </a:t>
            </a:r>
            <a:r>
              <a:rPr lang="ru-RU" dirty="0" err="1" smtClean="0"/>
              <a:t>смерти.Ребенок</a:t>
            </a:r>
            <a:r>
              <a:rPr lang="ru-RU" dirty="0" smtClean="0"/>
              <a:t> </a:t>
            </a:r>
            <a:r>
              <a:rPr lang="ru-RU" dirty="0" err="1" smtClean="0"/>
              <a:t>думает,что</a:t>
            </a:r>
            <a:r>
              <a:rPr lang="ru-RU" dirty="0" smtClean="0"/>
              <a:t> все можно будет вернуть </a:t>
            </a:r>
            <a:r>
              <a:rPr lang="ru-RU" dirty="0" err="1" smtClean="0"/>
              <a:t>назад.У</a:t>
            </a:r>
            <a:r>
              <a:rPr lang="ru-RU" dirty="0" smtClean="0"/>
              <a:t> подростков понимание и осознание страха смерти   формируется не раньше 18 лет.</a:t>
            </a:r>
          </a:p>
          <a:p>
            <a:r>
              <a:rPr lang="ru-RU" dirty="0" smtClean="0"/>
              <a:t>2.Отсутствие идеологии в окружающем </a:t>
            </a:r>
            <a:r>
              <a:rPr lang="ru-RU" dirty="0" err="1" smtClean="0"/>
              <a:t>обществе,подросток</a:t>
            </a:r>
            <a:r>
              <a:rPr lang="ru-RU" dirty="0" smtClean="0"/>
              <a:t> в обществе «без родины и флага» чаще испытывает ощущение ненужности и депрессии.</a:t>
            </a:r>
          </a:p>
          <a:p>
            <a:r>
              <a:rPr lang="ru-RU" dirty="0" smtClean="0"/>
              <a:t>3.Ранняя половая </a:t>
            </a:r>
            <a:r>
              <a:rPr lang="ru-RU" dirty="0" err="1" smtClean="0"/>
              <a:t>жизнь,приводящая</a:t>
            </a:r>
            <a:r>
              <a:rPr lang="ru-RU" dirty="0" smtClean="0"/>
              <a:t> к ранним разочарованиям(потеря </a:t>
            </a:r>
            <a:r>
              <a:rPr lang="ru-RU" dirty="0" err="1" smtClean="0"/>
              <a:t>любимого,ранняя</a:t>
            </a:r>
            <a:r>
              <a:rPr lang="ru-RU" dirty="0" smtClean="0"/>
              <a:t> нежелательная беременность)</a:t>
            </a:r>
          </a:p>
          <a:p>
            <a:r>
              <a:rPr lang="ru-RU" dirty="0" smtClean="0"/>
              <a:t>4.Дисгармония в семье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0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17232"/>
            <a:ext cx="6512511" cy="1080120"/>
          </a:xfrm>
        </p:spPr>
        <p:txBody>
          <a:bodyPr/>
          <a:lstStyle/>
          <a:p>
            <a:r>
              <a:rPr lang="ru-RU" dirty="0"/>
              <a:t>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5.Саморазрушаемое поведение-ранний </a:t>
            </a:r>
            <a:r>
              <a:rPr lang="ru-RU" sz="1800" dirty="0" err="1" smtClean="0"/>
              <a:t>алкоголизм,употребление</a:t>
            </a:r>
            <a:r>
              <a:rPr lang="ru-RU" sz="1800" dirty="0" smtClean="0"/>
              <a:t> наркотиков,</a:t>
            </a:r>
          </a:p>
          <a:p>
            <a:r>
              <a:rPr lang="ru-RU" sz="1800" dirty="0" err="1" smtClean="0"/>
              <a:t>ПАВ,что</a:t>
            </a:r>
            <a:r>
              <a:rPr lang="ru-RU" sz="1800" dirty="0" smtClean="0"/>
              <a:t> ведет к деградации личности </a:t>
            </a:r>
            <a:r>
              <a:rPr lang="ru-RU" sz="1800" dirty="0" err="1" smtClean="0"/>
              <a:t>подростка,вовлечение</a:t>
            </a:r>
            <a:r>
              <a:rPr lang="ru-RU" sz="1800" dirty="0" smtClean="0"/>
              <a:t> в преступные </a:t>
            </a:r>
            <a:r>
              <a:rPr lang="ru-RU" sz="1800" dirty="0" err="1" smtClean="0"/>
              <a:t>группировки,зависимость</a:t>
            </a:r>
            <a:r>
              <a:rPr lang="ru-RU" sz="1800" dirty="0" smtClean="0"/>
              <a:t> от компьютерных игр.</a:t>
            </a:r>
          </a:p>
          <a:p>
            <a:r>
              <a:rPr lang="ru-RU" sz="1800" b="1" i="1" dirty="0" smtClean="0"/>
              <a:t>6.В подавляющем большинстве случаев суицидального поведения в возрасте до 15 лет связано с реакцией </a:t>
            </a:r>
            <a:r>
              <a:rPr lang="ru-RU" sz="1800" b="1" i="1" dirty="0" err="1" smtClean="0"/>
              <a:t>протеста,особенно</a:t>
            </a:r>
            <a:r>
              <a:rPr lang="ru-RU" sz="1800" b="1" i="1" dirty="0" smtClean="0"/>
              <a:t> частым источником являются внутрисемейные,</a:t>
            </a:r>
          </a:p>
          <a:p>
            <a:pPr marL="0" indent="0">
              <a:buNone/>
            </a:pPr>
            <a:r>
              <a:rPr lang="ru-RU" sz="1800" b="1" i="1" dirty="0"/>
              <a:t> </a:t>
            </a:r>
            <a:r>
              <a:rPr lang="ru-RU" sz="1800" b="1" i="1" dirty="0" smtClean="0"/>
              <a:t>    </a:t>
            </a:r>
            <a:r>
              <a:rPr lang="ru-RU" sz="1800" b="1" i="1" dirty="0" err="1" smtClean="0"/>
              <a:t>внутришкольные</a:t>
            </a:r>
            <a:r>
              <a:rPr lang="ru-RU" sz="1800" b="1" i="1" dirty="0" smtClean="0"/>
              <a:t> или внутригрупповые                   взаимоотношения.</a:t>
            </a:r>
          </a:p>
          <a:p>
            <a:pPr marL="0" indent="0">
              <a:buNone/>
            </a:pPr>
            <a:r>
              <a:rPr lang="ru-RU" sz="1800" b="1" i="1" dirty="0" smtClean="0"/>
              <a:t>70 % подростков называют разного рода  школьные </a:t>
            </a:r>
            <a:r>
              <a:rPr lang="ru-RU" sz="1800" b="1" i="1" dirty="0" err="1" smtClean="0"/>
              <a:t>конфликты.Но</a:t>
            </a:r>
            <a:r>
              <a:rPr lang="ru-RU" sz="1800" b="1" i="1" dirty="0" smtClean="0"/>
              <a:t> причиной </a:t>
            </a:r>
            <a:r>
              <a:rPr lang="ru-RU" sz="1800" b="1" i="1" dirty="0" err="1" smtClean="0"/>
              <a:t>является,как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правило,неблагополучие</a:t>
            </a:r>
            <a:r>
              <a:rPr lang="ru-RU" sz="1800" b="1" i="1" dirty="0" smtClean="0"/>
              <a:t> в </a:t>
            </a:r>
            <a:r>
              <a:rPr lang="ru-RU" sz="1800" b="1" i="1" dirty="0" err="1" smtClean="0"/>
              <a:t>семье.Роль</a:t>
            </a:r>
            <a:r>
              <a:rPr lang="ru-RU" sz="1800" b="1" i="1" dirty="0" smtClean="0"/>
              <a:t> «последней капли» играют школьные </a:t>
            </a:r>
            <a:r>
              <a:rPr lang="ru-RU" sz="1800" b="1" i="1" dirty="0" err="1" smtClean="0"/>
              <a:t>ситуации,поскольку</a:t>
            </a:r>
            <a:r>
              <a:rPr lang="ru-RU" sz="1800" b="1" i="1" dirty="0" smtClean="0"/>
              <a:t> школа-это </a:t>
            </a:r>
            <a:r>
              <a:rPr lang="ru-RU" sz="1800" b="1" i="1" dirty="0" err="1" smtClean="0"/>
              <a:t>место,где</a:t>
            </a:r>
            <a:r>
              <a:rPr lang="ru-RU" sz="1800" b="1" i="1" dirty="0" smtClean="0"/>
              <a:t> ребенок проводит значительную часть своего времени.</a:t>
            </a: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56650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1296144"/>
          </a:xfrm>
        </p:spPr>
        <p:txBody>
          <a:bodyPr/>
          <a:lstStyle/>
          <a:p>
            <a:r>
              <a:rPr lang="ru-RU" dirty="0"/>
              <a:t>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6"/>
            <a:r>
              <a:rPr lang="ru-RU" sz="1600" b="1" i="1" dirty="0" smtClean="0"/>
              <a:t>7.Депрессия также является одной из </a:t>
            </a:r>
            <a:r>
              <a:rPr lang="ru-RU" sz="1600" b="1" i="1" dirty="0" err="1" smtClean="0"/>
              <a:t>причин,приводящих</a:t>
            </a:r>
            <a:r>
              <a:rPr lang="ru-RU" sz="1600" b="1" i="1" dirty="0" smtClean="0"/>
              <a:t> подростков к суициду.</a:t>
            </a:r>
          </a:p>
          <a:p>
            <a:pPr lvl="6"/>
            <a:r>
              <a:rPr lang="ru-RU" b="1" i="1" dirty="0" smtClean="0"/>
              <a:t>Во время депрессии человеком овладевает </a:t>
            </a:r>
            <a:r>
              <a:rPr lang="ru-RU" b="1" i="1" dirty="0" err="1" smtClean="0"/>
              <a:t>безнадежность,чувство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вины,самоосуждение,раздражительность.Заметно</a:t>
            </a:r>
            <a:r>
              <a:rPr lang="ru-RU" b="1" i="1" dirty="0" smtClean="0"/>
              <a:t> ослабевает двигательная активность </a:t>
            </a:r>
            <a:r>
              <a:rPr lang="ru-RU" b="1" i="1" dirty="0" err="1" smtClean="0"/>
              <a:t>или,наоборот,возникают</a:t>
            </a:r>
            <a:r>
              <a:rPr lang="ru-RU" b="1" i="1" dirty="0" smtClean="0"/>
              <a:t> приступы </a:t>
            </a:r>
            <a:r>
              <a:rPr lang="ru-RU" b="1" i="1" dirty="0" err="1" smtClean="0"/>
              <a:t>громкой,быстрой,порой</a:t>
            </a:r>
            <a:r>
              <a:rPr lang="ru-RU" b="1" i="1" dirty="0" smtClean="0"/>
              <a:t> беспрестанной </a:t>
            </a:r>
            <a:r>
              <a:rPr lang="ru-RU" b="1" i="1" dirty="0" err="1" smtClean="0"/>
              <a:t>речи,наполненной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жалобами,обвинениями</a:t>
            </a:r>
            <a:r>
              <a:rPr lang="ru-RU" b="1" i="1" dirty="0" smtClean="0"/>
              <a:t> или просьбами о </a:t>
            </a:r>
            <a:r>
              <a:rPr lang="ru-RU" b="1" i="1" dirty="0" err="1" smtClean="0"/>
              <a:t>помощи.Часто</a:t>
            </a:r>
            <a:r>
              <a:rPr lang="ru-RU" b="1" i="1" dirty="0" smtClean="0"/>
              <a:t> бывают нарушения сна или </a:t>
            </a:r>
            <a:r>
              <a:rPr lang="ru-RU" b="1" i="1" dirty="0" err="1" smtClean="0"/>
              <a:t>усталость.Соматические</a:t>
            </a:r>
            <a:r>
              <a:rPr lang="ru-RU" b="1" i="1" dirty="0" smtClean="0"/>
              <a:t> признаки тревоги проявляются </a:t>
            </a:r>
            <a:r>
              <a:rPr lang="ru-RU" b="1" i="1" dirty="0" err="1" smtClean="0"/>
              <a:t>дрожанием,сухостью</a:t>
            </a:r>
            <a:r>
              <a:rPr lang="ru-RU" b="1" i="1" dirty="0" smtClean="0"/>
              <a:t> губ и учащенным </a:t>
            </a:r>
            <a:r>
              <a:rPr lang="ru-RU" b="1" i="1" dirty="0" err="1" smtClean="0"/>
              <a:t>дыханием.Появляются</a:t>
            </a:r>
            <a:r>
              <a:rPr lang="ru-RU" b="1" i="1" dirty="0" smtClean="0"/>
              <a:t> ничем не обусловленные соматические нарушения в виде боле в </a:t>
            </a:r>
            <a:r>
              <a:rPr lang="ru-RU" b="1" i="1" dirty="0" err="1" smtClean="0"/>
              <a:t>голове,боку</a:t>
            </a:r>
            <a:r>
              <a:rPr lang="ru-RU" b="1" i="1" dirty="0" smtClean="0"/>
              <a:t> или </a:t>
            </a:r>
            <a:r>
              <a:rPr lang="ru-RU" b="1" i="1" dirty="0" err="1" smtClean="0"/>
              <a:t>животе.Люди</a:t>
            </a:r>
            <a:r>
              <a:rPr lang="ru-RU" b="1" i="1" dirty="0" smtClean="0"/>
              <a:t> ,страдающие тяжелой формой </a:t>
            </a:r>
            <a:r>
              <a:rPr lang="ru-RU" b="1" i="1" dirty="0" err="1" smtClean="0"/>
              <a:t>депрессии,постоянно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ощущаютсвою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нежеланность,греховность</a:t>
            </a:r>
            <a:r>
              <a:rPr lang="ru-RU" b="1" i="1" dirty="0" smtClean="0"/>
              <a:t> и </a:t>
            </a:r>
            <a:r>
              <a:rPr lang="ru-RU" b="1" i="1" dirty="0" err="1" smtClean="0"/>
              <a:t>бесполезность,приходят</a:t>
            </a:r>
            <a:r>
              <a:rPr lang="ru-RU" b="1" i="1" dirty="0" smtClean="0"/>
              <a:t> к </a:t>
            </a:r>
            <a:r>
              <a:rPr lang="ru-RU" b="1" i="1" dirty="0" err="1" smtClean="0"/>
              <a:t>заключению,что</a:t>
            </a:r>
            <a:r>
              <a:rPr lang="ru-RU" b="1" i="1" dirty="0" smtClean="0"/>
              <a:t> жизнь не имеет </a:t>
            </a:r>
            <a:r>
              <a:rPr lang="ru-RU" b="1" i="1" dirty="0" err="1" smtClean="0"/>
              <a:t>смысла.Причины</a:t>
            </a:r>
            <a:r>
              <a:rPr lang="ru-RU" b="1" i="1" dirty="0" smtClean="0"/>
              <a:t> депрессии часто </a:t>
            </a:r>
            <a:r>
              <a:rPr lang="ru-RU" b="1" i="1" dirty="0" err="1" smtClean="0"/>
              <a:t>связаныс</a:t>
            </a:r>
            <a:r>
              <a:rPr lang="ru-RU" b="1" i="1" dirty="0" smtClean="0"/>
              <a:t> потерей:</a:t>
            </a:r>
          </a:p>
          <a:p>
            <a:pPr marL="0" indent="0">
              <a:buNone/>
            </a:pPr>
            <a:r>
              <a:rPr lang="ru-RU" sz="1400" b="1" i="1" dirty="0" smtClean="0"/>
              <a:t>-утратой близких</a:t>
            </a:r>
          </a:p>
          <a:p>
            <a:pPr marL="0" indent="0">
              <a:buNone/>
            </a:pPr>
            <a:r>
              <a:rPr lang="ru-RU" sz="1400" b="1" i="1" dirty="0" smtClean="0"/>
              <a:t>-развода родителей</a:t>
            </a:r>
          </a:p>
          <a:p>
            <a:pPr marL="0" indent="0">
              <a:buNone/>
            </a:pPr>
            <a:r>
              <a:rPr lang="ru-RU" sz="1400" b="1" i="1" dirty="0" smtClean="0"/>
              <a:t>-переезд (утрата места привычного </a:t>
            </a:r>
            <a:r>
              <a:rPr lang="ru-RU" sz="1400" b="1" i="1" dirty="0" err="1" smtClean="0"/>
              <a:t>проживания,школы,друзей</a:t>
            </a:r>
            <a:r>
              <a:rPr lang="ru-RU" sz="1400" b="1" i="1" dirty="0" smtClean="0"/>
              <a:t>)</a:t>
            </a:r>
          </a:p>
          <a:p>
            <a:pPr marL="0" indent="0">
              <a:buNone/>
            </a:pPr>
            <a:r>
              <a:rPr lang="ru-RU" sz="1400" b="1" i="1" dirty="0" smtClean="0"/>
              <a:t>-ухудшение здоровья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877891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«группе риска по суициду относятся подростки: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1.С нарушением межличностных отношений, «Одиночки»</a:t>
            </a:r>
          </a:p>
          <a:p>
            <a:pPr marL="0" indent="0">
              <a:buNone/>
            </a:pPr>
            <a:r>
              <a:rPr lang="ru-RU" dirty="0" smtClean="0"/>
              <a:t>2.Злоупотребляющие </a:t>
            </a:r>
            <a:r>
              <a:rPr lang="ru-RU" dirty="0" err="1" smtClean="0"/>
              <a:t>алкоголем,наркотиками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err="1" smtClean="0"/>
              <a:t>ПАВ,отличающиеся</a:t>
            </a:r>
            <a:r>
              <a:rPr lang="ru-RU" dirty="0" smtClean="0"/>
              <a:t>   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</a:t>
            </a:r>
          </a:p>
          <a:p>
            <a:pPr marL="0" indent="0">
              <a:buNone/>
            </a:pPr>
            <a:r>
              <a:rPr lang="ru-RU" dirty="0" smtClean="0"/>
              <a:t>3.С затяжным депрессивным состоянием</a:t>
            </a:r>
          </a:p>
          <a:p>
            <a:pPr marL="0" indent="0">
              <a:buNone/>
            </a:pPr>
            <a:r>
              <a:rPr lang="ru-RU" dirty="0" smtClean="0"/>
              <a:t>4.Сверхкритичные к себе подростки</a:t>
            </a:r>
          </a:p>
          <a:p>
            <a:pPr marL="0" indent="0">
              <a:buNone/>
            </a:pPr>
            <a:r>
              <a:rPr lang="ru-RU" dirty="0" smtClean="0"/>
              <a:t>5.Страдающие от недавно испытанных унижений или трагических </a:t>
            </a:r>
            <a:r>
              <a:rPr lang="ru-RU" dirty="0" err="1" smtClean="0"/>
              <a:t>утрат,страдающие</a:t>
            </a:r>
            <a:r>
              <a:rPr lang="ru-RU" dirty="0" smtClean="0"/>
              <a:t> хроническими или смертельными заболеваниями</a:t>
            </a:r>
          </a:p>
          <a:p>
            <a:pPr marL="0" indent="0">
              <a:buNone/>
            </a:pPr>
            <a:r>
              <a:rPr lang="ru-RU" dirty="0" smtClean="0"/>
              <a:t>6.Покинутые </a:t>
            </a:r>
            <a:r>
              <a:rPr lang="ru-RU" dirty="0" err="1" smtClean="0"/>
              <a:t>друзьями,семьей,родственниками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7.Из социально-неблагополучных семей</a:t>
            </a:r>
          </a:p>
          <a:p>
            <a:pPr marL="0" indent="0">
              <a:buNone/>
            </a:pPr>
            <a:r>
              <a:rPr lang="ru-RU" dirty="0" smtClean="0"/>
              <a:t>8.Из </a:t>
            </a:r>
            <a:r>
              <a:rPr lang="ru-RU" dirty="0" err="1" smtClean="0"/>
              <a:t>семей,в</a:t>
            </a:r>
            <a:r>
              <a:rPr lang="ru-RU" dirty="0" smtClean="0"/>
              <a:t> которых были случаи суицида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39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Признаки эмоциональных </a:t>
            </a:r>
            <a:r>
              <a:rPr lang="ru-RU" sz="3600" dirty="0" err="1" smtClean="0"/>
              <a:t>нарушений,лежащих</a:t>
            </a:r>
            <a:r>
              <a:rPr lang="ru-RU" sz="3600" dirty="0" smtClean="0"/>
              <a:t> в основе суицида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9"/>
            <a:ext cx="8229600" cy="43204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-потеря аппетита или импульсивное </a:t>
            </a:r>
            <a:r>
              <a:rPr lang="ru-RU" dirty="0" err="1" smtClean="0"/>
              <a:t>обжорство,бессоница</a:t>
            </a:r>
            <a:r>
              <a:rPr lang="ru-RU" dirty="0" smtClean="0"/>
              <a:t> или повышенная сонливость в течение последнего времени</a:t>
            </a:r>
          </a:p>
          <a:p>
            <a:r>
              <a:rPr lang="ru-RU" dirty="0" smtClean="0"/>
              <a:t>-частые жалобы на соматические недомогания-боли в </a:t>
            </a:r>
            <a:r>
              <a:rPr lang="ru-RU" dirty="0" err="1" smtClean="0"/>
              <a:t>животе,головные</a:t>
            </a:r>
            <a:r>
              <a:rPr lang="ru-RU" dirty="0" smtClean="0"/>
              <a:t> </a:t>
            </a:r>
            <a:r>
              <a:rPr lang="ru-RU" dirty="0" err="1" smtClean="0"/>
              <a:t>боли,постоянную</a:t>
            </a:r>
            <a:r>
              <a:rPr lang="ru-RU" dirty="0" smtClean="0"/>
              <a:t> </a:t>
            </a:r>
            <a:r>
              <a:rPr lang="ru-RU" dirty="0" err="1" smtClean="0"/>
              <a:t>усталость,частую</a:t>
            </a:r>
            <a:r>
              <a:rPr lang="ru-RU" dirty="0" smtClean="0"/>
              <a:t> сонливость</a:t>
            </a:r>
          </a:p>
          <a:p>
            <a:r>
              <a:rPr lang="ru-RU" dirty="0" smtClean="0"/>
              <a:t>-необычно пренебрежительное отношение к своему внешнему виду</a:t>
            </a:r>
          </a:p>
          <a:p>
            <a:r>
              <a:rPr lang="ru-RU" dirty="0" smtClean="0"/>
              <a:t>-постоянное чувство одиночества ,</a:t>
            </a:r>
            <a:r>
              <a:rPr lang="ru-RU" dirty="0" err="1" smtClean="0"/>
              <a:t>бесполезности,вины</a:t>
            </a:r>
            <a:r>
              <a:rPr lang="ru-RU" dirty="0" smtClean="0"/>
              <a:t> или грусти</a:t>
            </a:r>
          </a:p>
          <a:p>
            <a:r>
              <a:rPr lang="ru-RU" dirty="0" smtClean="0"/>
              <a:t>-уход от </a:t>
            </a:r>
            <a:r>
              <a:rPr lang="ru-RU" dirty="0" err="1" smtClean="0"/>
              <a:t>контактов,изоляция</a:t>
            </a:r>
            <a:r>
              <a:rPr lang="ru-RU" dirty="0" smtClean="0"/>
              <a:t> от друзей и семьи</a:t>
            </a:r>
          </a:p>
          <a:p>
            <a:r>
              <a:rPr lang="ru-RU" dirty="0" smtClean="0"/>
              <a:t>-нарушение внимания</a:t>
            </a:r>
          </a:p>
          <a:p>
            <a:r>
              <a:rPr lang="ru-RU" dirty="0" smtClean="0"/>
              <a:t>-отсутствие планов на будущее</a:t>
            </a:r>
          </a:p>
          <a:p>
            <a:r>
              <a:rPr lang="ru-RU" dirty="0" smtClean="0"/>
              <a:t>-внезапные приступы </a:t>
            </a:r>
            <a:r>
              <a:rPr lang="ru-RU" dirty="0" err="1" smtClean="0"/>
              <a:t>гнева,зачастую</a:t>
            </a:r>
            <a:r>
              <a:rPr lang="ru-RU" dirty="0" smtClean="0"/>
              <a:t> возникающие из-за мелочей</a:t>
            </a:r>
          </a:p>
          <a:p>
            <a:endParaRPr lang="ru-RU" dirty="0" smtClean="0"/>
          </a:p>
          <a:p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238167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Суицидальные подростки испытывают безнадежность и в то же время надеются на спасение!!!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924834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57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</a:t>
            </a:r>
            <a:r>
              <a:rPr lang="ru-RU" smtClean="0"/>
              <a:t>готовящегося самоубийства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600" b="1" i="1" dirty="0" smtClean="0"/>
              <a:t>О готовящемся самоубийстве говорят сочетание нескольких признаков:</a:t>
            </a:r>
          </a:p>
          <a:p>
            <a:r>
              <a:rPr lang="ru-RU" sz="1600" dirty="0" smtClean="0"/>
              <a:t>-приведение своих дел в порядок-раздача ценных </a:t>
            </a:r>
            <a:r>
              <a:rPr lang="ru-RU" sz="1600" dirty="0" err="1" smtClean="0"/>
              <a:t>вещей,упаковывание.Человек</a:t>
            </a:r>
            <a:r>
              <a:rPr lang="ru-RU" sz="1600" dirty="0" smtClean="0"/>
              <a:t> мог быть </a:t>
            </a:r>
            <a:r>
              <a:rPr lang="ru-RU" sz="1600" dirty="0" err="1" smtClean="0"/>
              <a:t>неряшливым,и</a:t>
            </a:r>
            <a:r>
              <a:rPr lang="ru-RU" sz="1600" dirty="0" smtClean="0"/>
              <a:t> вдруг начинает приводить все в </a:t>
            </a:r>
            <a:r>
              <a:rPr lang="ru-RU" sz="1600" dirty="0" err="1" smtClean="0"/>
              <a:t>порядок,делает</a:t>
            </a:r>
            <a:r>
              <a:rPr lang="ru-RU" sz="1600" dirty="0" smtClean="0"/>
              <a:t> последние приготовления</a:t>
            </a:r>
          </a:p>
          <a:p>
            <a:r>
              <a:rPr lang="ru-RU" sz="1600" dirty="0" smtClean="0"/>
              <a:t>-</a:t>
            </a:r>
            <a:r>
              <a:rPr lang="ru-RU" sz="1600" dirty="0" err="1" smtClean="0"/>
              <a:t>прощание,может</a:t>
            </a:r>
            <a:r>
              <a:rPr lang="ru-RU" sz="1600" dirty="0" smtClean="0"/>
              <a:t> принять форму выражения благодарности различным людям за помощь в разное время жизни</a:t>
            </a:r>
          </a:p>
          <a:p>
            <a:r>
              <a:rPr lang="ru-RU" sz="1600" dirty="0" smtClean="0"/>
              <a:t>-внешняя удовлетворенность-прилив </a:t>
            </a:r>
            <a:r>
              <a:rPr lang="ru-RU" sz="1600" dirty="0" err="1" smtClean="0"/>
              <a:t>энергии,если</a:t>
            </a:r>
            <a:r>
              <a:rPr lang="ru-RU" sz="1600" dirty="0" smtClean="0"/>
              <a:t> решение покончить с собой </a:t>
            </a:r>
            <a:r>
              <a:rPr lang="ru-RU" sz="1600" dirty="0" err="1" smtClean="0"/>
              <a:t>принято,а</a:t>
            </a:r>
            <a:r>
              <a:rPr lang="ru-RU" sz="1600" dirty="0" smtClean="0"/>
              <a:t> план </a:t>
            </a:r>
            <a:r>
              <a:rPr lang="ru-RU" sz="1600" dirty="0" err="1" smtClean="0"/>
              <a:t>составлен,то</a:t>
            </a:r>
            <a:r>
              <a:rPr lang="ru-RU" sz="1600" dirty="0" smtClean="0"/>
              <a:t> мысли на эту тему перестают </a:t>
            </a:r>
            <a:r>
              <a:rPr lang="ru-RU" sz="1600" dirty="0" err="1" smtClean="0"/>
              <a:t>мучить,появляется</a:t>
            </a:r>
            <a:r>
              <a:rPr lang="ru-RU" sz="1600" dirty="0" smtClean="0"/>
              <a:t> избыток </a:t>
            </a:r>
            <a:r>
              <a:rPr lang="ru-RU" sz="1600" dirty="0" err="1" smtClean="0"/>
              <a:t>энергии.Состояние</a:t>
            </a:r>
            <a:r>
              <a:rPr lang="ru-RU" sz="1600" dirty="0" smtClean="0"/>
              <a:t> прилива сил может быть </a:t>
            </a:r>
            <a:r>
              <a:rPr lang="ru-RU" sz="1600" dirty="0" err="1" smtClean="0"/>
              <a:t>опаснее,чем</a:t>
            </a:r>
            <a:r>
              <a:rPr lang="ru-RU" sz="1600" dirty="0" smtClean="0"/>
              <a:t> глубокая депрессия</a:t>
            </a:r>
          </a:p>
          <a:p>
            <a:r>
              <a:rPr lang="ru-RU" sz="1600" dirty="0" smtClean="0"/>
              <a:t>-письменные указания(в </a:t>
            </a:r>
            <a:r>
              <a:rPr lang="ru-RU" sz="1600" dirty="0" err="1" smtClean="0"/>
              <a:t>письмах,записках,дневнике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-словесные указания или угрозы</a:t>
            </a:r>
          </a:p>
          <a:p>
            <a:r>
              <a:rPr lang="ru-RU" sz="1600" dirty="0" smtClean="0"/>
              <a:t>-вспышки гнева у импульсивных подростков</a:t>
            </a:r>
          </a:p>
          <a:p>
            <a:r>
              <a:rPr lang="ru-RU" sz="1600" dirty="0" smtClean="0"/>
              <a:t>-потеря близкого </a:t>
            </a:r>
            <a:r>
              <a:rPr lang="ru-RU" sz="1600" dirty="0" err="1" smtClean="0"/>
              <a:t>человека,потеря</a:t>
            </a:r>
            <a:r>
              <a:rPr lang="ru-RU" sz="1600" dirty="0" smtClean="0"/>
              <a:t> дома</a:t>
            </a:r>
          </a:p>
          <a:p>
            <a:r>
              <a:rPr lang="ru-RU" sz="1600" dirty="0" smtClean="0"/>
              <a:t>-</a:t>
            </a:r>
            <a:r>
              <a:rPr lang="ru-RU" sz="1600" dirty="0" err="1" smtClean="0"/>
              <a:t>бессоница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1038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1224136"/>
          </a:xfrm>
        </p:spPr>
        <p:txBody>
          <a:bodyPr/>
          <a:lstStyle/>
          <a:p>
            <a:r>
              <a:rPr lang="ru-RU" dirty="0" smtClean="0"/>
              <a:t>Возможные мотивы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Поиск помощи-большинство </a:t>
            </a:r>
            <a:r>
              <a:rPr lang="ru-RU" sz="1800" dirty="0" err="1" smtClean="0"/>
              <a:t>людей,думающих</a:t>
            </a:r>
            <a:r>
              <a:rPr lang="ru-RU" sz="1800" dirty="0" smtClean="0"/>
              <a:t> о </a:t>
            </a:r>
            <a:r>
              <a:rPr lang="ru-RU" sz="1800" dirty="0" err="1" smtClean="0"/>
              <a:t>самоубийстве,не</a:t>
            </a:r>
            <a:r>
              <a:rPr lang="ru-RU" sz="1800" dirty="0" smtClean="0"/>
              <a:t> хотят </a:t>
            </a:r>
            <a:r>
              <a:rPr lang="ru-RU" sz="1800" dirty="0" err="1" smtClean="0"/>
              <a:t>умирать.Самоубийство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расматривается,как</a:t>
            </a:r>
            <a:r>
              <a:rPr lang="ru-RU" sz="1800" dirty="0" smtClean="0"/>
              <a:t> способ получить что-либо(например </a:t>
            </a:r>
            <a:r>
              <a:rPr lang="ru-RU" sz="1800" dirty="0" err="1" smtClean="0"/>
              <a:t>внимание,любовь,освобождение</a:t>
            </a:r>
            <a:r>
              <a:rPr lang="ru-RU" sz="1800" dirty="0" smtClean="0"/>
              <a:t> от </a:t>
            </a:r>
            <a:r>
              <a:rPr lang="ru-RU" sz="1800" dirty="0" err="1" smtClean="0"/>
              <a:t>проблем,от</a:t>
            </a:r>
            <a:r>
              <a:rPr lang="ru-RU" sz="1800" dirty="0" smtClean="0"/>
              <a:t> чувства безнадежности.</a:t>
            </a:r>
          </a:p>
          <a:p>
            <a:r>
              <a:rPr lang="ru-RU" sz="1800" dirty="0" smtClean="0"/>
              <a:t>Безнадежность-жизнь </a:t>
            </a:r>
            <a:r>
              <a:rPr lang="ru-RU" sz="1800" dirty="0" err="1" smtClean="0"/>
              <a:t>бессмысленна,нет</a:t>
            </a:r>
            <a:r>
              <a:rPr lang="ru-RU" sz="1800" dirty="0" smtClean="0"/>
              <a:t> надежды изменить жизнь к лучшему.</a:t>
            </a:r>
          </a:p>
          <a:p>
            <a:r>
              <a:rPr lang="ru-RU" sz="1800" dirty="0" smtClean="0"/>
              <a:t>Множественные проблемы-все проблемы настолько </a:t>
            </a:r>
            <a:r>
              <a:rPr lang="ru-RU" sz="1800" dirty="0" err="1" smtClean="0"/>
              <a:t>неразрешимы,что</a:t>
            </a:r>
            <a:r>
              <a:rPr lang="ru-RU" sz="1800" dirty="0" smtClean="0"/>
              <a:t> человек не может справиться с ними</a:t>
            </a:r>
          </a:p>
          <a:p>
            <a:r>
              <a:rPr lang="ru-RU" sz="1800" dirty="0" smtClean="0"/>
              <a:t>Попытка сделать больно другому человеку- «Они еще пожалеют!»</a:t>
            </a:r>
          </a:p>
          <a:p>
            <a:r>
              <a:rPr lang="ru-RU" sz="1800" dirty="0" smtClean="0"/>
              <a:t>Способ разрешить проблему-человек рассматривает самоубийство как показатель мужества и </a:t>
            </a:r>
            <a:r>
              <a:rPr lang="ru-RU" sz="1800" dirty="0" err="1" smtClean="0"/>
              <a:t>силы.Считает,что</a:t>
            </a:r>
            <a:r>
              <a:rPr lang="ru-RU" sz="1800" dirty="0" smtClean="0"/>
              <a:t> покончив с </a:t>
            </a:r>
            <a:r>
              <a:rPr lang="ru-RU" sz="1800" dirty="0" err="1" smtClean="0"/>
              <a:t>собой,унесет</a:t>
            </a:r>
            <a:r>
              <a:rPr lang="ru-RU" sz="1800" dirty="0" smtClean="0"/>
              <a:t> с собой проблему и облегчит жизнь своей семье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9055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Факторы,препятствующие</a:t>
            </a:r>
            <a:r>
              <a:rPr lang="ru-RU" sz="3200" dirty="0" smtClean="0"/>
              <a:t> возникновению суицидального поведения у подростков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r>
              <a:rPr lang="ru-RU" dirty="0" smtClean="0"/>
              <a:t>-эмоциональная привязанность к родным и близким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-выраженное чувство </a:t>
            </a:r>
            <a:r>
              <a:rPr lang="ru-RU" dirty="0" err="1" smtClean="0"/>
              <a:t>долга,ответственность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  -боязнь причинения себе физического ущерба</a:t>
            </a:r>
          </a:p>
          <a:p>
            <a:pPr marL="45720" indent="0">
              <a:buNone/>
            </a:pPr>
            <a:r>
              <a:rPr lang="ru-RU" dirty="0" smtClean="0"/>
              <a:t>   -представление о </a:t>
            </a:r>
            <a:r>
              <a:rPr lang="ru-RU" dirty="0" err="1" smtClean="0"/>
              <a:t>позорности,избегание</a:t>
            </a:r>
            <a:r>
              <a:rPr lang="ru-RU" dirty="0" smtClean="0"/>
              <a:t> осуждения</a:t>
            </a:r>
          </a:p>
          <a:p>
            <a:pPr marL="45720" indent="0">
              <a:buNone/>
            </a:pPr>
            <a:r>
              <a:rPr lang="ru-RU" dirty="0" smtClean="0"/>
              <a:t>   -убеждения о неиспользованных жизненных возможностях</a:t>
            </a:r>
          </a:p>
          <a:p>
            <a:pPr marL="45720" indent="0">
              <a:buNone/>
            </a:pPr>
            <a:r>
              <a:rPr lang="ru-RU" dirty="0" smtClean="0"/>
              <a:t>   -наличие </a:t>
            </a:r>
            <a:r>
              <a:rPr lang="ru-RU" dirty="0" err="1" smtClean="0"/>
              <a:t>жизненных,творческих</a:t>
            </a:r>
            <a:r>
              <a:rPr lang="ru-RU" dirty="0" smtClean="0"/>
              <a:t> и семейных планов</a:t>
            </a:r>
          </a:p>
          <a:p>
            <a:pPr marL="45720" indent="0">
              <a:buNone/>
            </a:pPr>
            <a:r>
              <a:rPr lang="ru-RU" dirty="0" smtClean="0"/>
              <a:t>   -</a:t>
            </a:r>
            <a:r>
              <a:rPr lang="ru-RU" dirty="0" err="1" smtClean="0"/>
              <a:t>наличие,духовных,нравственных</a:t>
            </a:r>
            <a:r>
              <a:rPr lang="ru-RU" dirty="0" smtClean="0"/>
              <a:t> и эстетических критериев</a:t>
            </a:r>
          </a:p>
          <a:p>
            <a:pPr marL="45720" indent="0">
              <a:buNone/>
            </a:pPr>
            <a:r>
              <a:rPr lang="ru-RU" dirty="0" smtClean="0"/>
              <a:t>   -психологическая гибкость и </a:t>
            </a:r>
            <a:r>
              <a:rPr lang="ru-RU" dirty="0" err="1" smtClean="0"/>
              <a:t>адаптированность</a:t>
            </a:r>
            <a:r>
              <a:rPr lang="ru-RU" dirty="0" smtClean="0"/>
              <a:t>,</a:t>
            </a:r>
          </a:p>
          <a:p>
            <a:pPr marL="45720" indent="0">
              <a:buNone/>
            </a:pPr>
            <a:r>
              <a:rPr lang="ru-RU" dirty="0" smtClean="0"/>
              <a:t>коммуникабельность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62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Суицид</a:t>
            </a:r>
            <a:r>
              <a:rPr lang="ru-RU" dirty="0" smtClean="0"/>
              <a:t>-умышленное самоповреждение со смертельным исходом(лишение себя жизни).</a:t>
            </a:r>
          </a:p>
          <a:p>
            <a:r>
              <a:rPr lang="ru-RU" dirty="0" err="1" smtClean="0"/>
              <a:t>Люди,совершающие</a:t>
            </a:r>
            <a:r>
              <a:rPr lang="ru-RU" dirty="0" smtClean="0"/>
              <a:t> </a:t>
            </a:r>
            <a:r>
              <a:rPr lang="ru-RU" dirty="0" err="1" smtClean="0"/>
              <a:t>суицид,обычно</a:t>
            </a:r>
            <a:r>
              <a:rPr lang="ru-RU" dirty="0" smtClean="0"/>
              <a:t> страдают от сильной душевной боли и находятся в состоянии </a:t>
            </a:r>
            <a:r>
              <a:rPr lang="ru-RU" dirty="0" err="1" smtClean="0"/>
              <a:t>стресса,а</a:t>
            </a:r>
            <a:r>
              <a:rPr lang="ru-RU" dirty="0" smtClean="0"/>
              <a:t> также чувствуют невозможность справиться со своими проблемами.</a:t>
            </a:r>
          </a:p>
          <a:p>
            <a:r>
              <a:rPr lang="ru-RU" b="1" i="1" dirty="0" smtClean="0"/>
              <a:t>Суицидальное поведение</a:t>
            </a:r>
            <a:r>
              <a:rPr lang="ru-RU" dirty="0" smtClean="0"/>
              <a:t>-проявление </a:t>
            </a:r>
            <a:r>
              <a:rPr lang="ru-RU" dirty="0"/>
              <a:t>суицидальной активности –</a:t>
            </a:r>
            <a:r>
              <a:rPr lang="ru-RU" dirty="0" err="1"/>
              <a:t>мысли,намерения,высказывания,угрозы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dirty="0" err="1"/>
              <a:t>попытки,покушения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12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368152"/>
          </a:xfrm>
        </p:spPr>
        <p:txBody>
          <a:bodyPr/>
          <a:lstStyle/>
          <a:p>
            <a:r>
              <a:rPr lang="ru-RU" sz="3200" dirty="0" err="1" smtClean="0"/>
              <a:t>Факторы,препятствующие</a:t>
            </a:r>
            <a:r>
              <a:rPr lang="ru-RU" sz="3200" dirty="0" smtClean="0"/>
              <a:t> возникновению суицидального поведения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3536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-наличие актуальных жизненных </a:t>
            </a:r>
            <a:r>
              <a:rPr lang="ru-RU" dirty="0" err="1" smtClean="0"/>
              <a:t>целей,ценностей</a:t>
            </a:r>
            <a:endParaRPr lang="ru-RU" dirty="0" smtClean="0"/>
          </a:p>
          <a:p>
            <a:r>
              <a:rPr lang="ru-RU" dirty="0" smtClean="0"/>
              <a:t>-проявление активного интереса к жизни</a:t>
            </a:r>
          </a:p>
          <a:p>
            <a:r>
              <a:rPr lang="ru-RU" dirty="0" smtClean="0"/>
              <a:t>-уровень религиозности и боязнь самоубийства</a:t>
            </a:r>
          </a:p>
          <a:p>
            <a:pPr marL="45720" indent="0">
              <a:buNone/>
            </a:pPr>
            <a:endParaRPr lang="ru-RU" sz="2600" b="1" i="1" dirty="0" smtClean="0"/>
          </a:p>
          <a:p>
            <a:pPr marL="45720" indent="0">
              <a:buNone/>
            </a:pPr>
            <a:r>
              <a:rPr lang="ru-RU" sz="2600" b="1" i="1" dirty="0" smtClean="0"/>
              <a:t>Чем большим количеством жизнеутверждающих факторов обладает </a:t>
            </a:r>
            <a:r>
              <a:rPr lang="ru-RU" sz="2600" b="1" i="1" dirty="0" err="1" smtClean="0"/>
              <a:t>человек,в</a:t>
            </a:r>
            <a:r>
              <a:rPr lang="ru-RU" sz="2600" b="1" i="1" dirty="0" smtClean="0"/>
              <a:t> частности </a:t>
            </a:r>
            <a:r>
              <a:rPr lang="ru-RU" sz="2600" b="1" i="1" dirty="0" err="1" smtClean="0"/>
              <a:t>подросток,чем</a:t>
            </a:r>
            <a:r>
              <a:rPr lang="ru-RU" sz="2600" b="1" i="1" dirty="0" smtClean="0"/>
              <a:t> сильнее его «Психологическая защита» и внутренняя уверенность в </a:t>
            </a:r>
            <a:r>
              <a:rPr lang="ru-RU" sz="2600" b="1" i="1" dirty="0" err="1" smtClean="0"/>
              <a:t>себе,тем</a:t>
            </a:r>
            <a:r>
              <a:rPr lang="ru-RU" sz="2600" b="1" i="1" dirty="0" smtClean="0"/>
              <a:t> прочнее его </a:t>
            </a:r>
            <a:r>
              <a:rPr lang="ru-RU" sz="2600" b="1" i="1" dirty="0" err="1" smtClean="0"/>
              <a:t>антисуицидальный</a:t>
            </a:r>
            <a:r>
              <a:rPr lang="ru-RU" sz="2600" b="1" i="1" dirty="0" smtClean="0"/>
              <a:t> барьер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554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440160"/>
          </a:xfrm>
        </p:spPr>
        <p:txBody>
          <a:bodyPr/>
          <a:lstStyle/>
          <a:p>
            <a:r>
              <a:rPr lang="ru-RU" dirty="0" smtClean="0"/>
              <a:t>Что могут сделать учителя?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640960" cy="40656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Взаимоотношения с учащимися должны строиться на основе </a:t>
            </a:r>
            <a:r>
              <a:rPr lang="ru-RU" dirty="0" err="1" smtClean="0"/>
              <a:t>уважения,убеждения,спокойном,доброжелательном</a:t>
            </a:r>
            <a:r>
              <a:rPr lang="ru-RU" dirty="0" smtClean="0"/>
              <a:t> тоне общения</a:t>
            </a:r>
          </a:p>
          <a:p>
            <a:r>
              <a:rPr lang="ru-RU" dirty="0" smtClean="0"/>
              <a:t>Вселять у детей уверенность в свои силы и возможности</a:t>
            </a:r>
          </a:p>
          <a:p>
            <a:r>
              <a:rPr lang="ru-RU" dirty="0" smtClean="0"/>
              <a:t>Внушать им надежду</a:t>
            </a:r>
          </a:p>
          <a:p>
            <a:r>
              <a:rPr lang="ru-RU" dirty="0" smtClean="0"/>
              <a:t>Проявлять сочувствие и понимание</a:t>
            </a:r>
          </a:p>
          <a:p>
            <a:r>
              <a:rPr lang="ru-RU" dirty="0" smtClean="0"/>
              <a:t>Осуществлять контроль за поведением </a:t>
            </a:r>
            <a:r>
              <a:rPr lang="ru-RU" dirty="0" err="1" smtClean="0"/>
              <a:t>ребенка,анализировать</a:t>
            </a:r>
            <a:r>
              <a:rPr lang="ru-RU" dirty="0" smtClean="0"/>
              <a:t> его отношения со сверстниками</a:t>
            </a:r>
          </a:p>
          <a:p>
            <a:r>
              <a:rPr lang="ru-RU" sz="3200" b="1" u="sng" dirty="0" smtClean="0"/>
              <a:t>Не оскорблять и не унижать достоинства ребенка</a:t>
            </a:r>
            <a:endParaRPr lang="ru-RU" sz="3200" b="1" u="sng" dirty="0"/>
          </a:p>
        </p:txBody>
      </p:sp>
    </p:spTree>
    <p:extLst>
      <p:ext uri="{BB962C8B-B14F-4D97-AF65-F5344CB8AC3E}">
        <p14:creationId xmlns:p14="http://schemas.microsoft.com/office/powerpoint/2010/main" val="166670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368152"/>
          </a:xfrm>
        </p:spPr>
        <p:txBody>
          <a:bodyPr/>
          <a:lstStyle/>
          <a:p>
            <a:r>
              <a:rPr lang="ru-RU" dirty="0" smtClean="0"/>
              <a:t>Что могут сделать родители?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09648"/>
          </a:xfrm>
        </p:spPr>
        <p:txBody>
          <a:bodyPr>
            <a:normAutofit/>
          </a:bodyPr>
          <a:lstStyle/>
          <a:p>
            <a:r>
              <a:rPr lang="ru-RU" dirty="0" smtClean="0"/>
              <a:t>1.Необходимо разговаривать с </a:t>
            </a:r>
            <a:r>
              <a:rPr lang="ru-RU" dirty="0" err="1" smtClean="0"/>
              <a:t>ребенком,задавать</a:t>
            </a:r>
            <a:r>
              <a:rPr lang="ru-RU" dirty="0" smtClean="0"/>
              <a:t> ему вопросы о его </a:t>
            </a:r>
            <a:r>
              <a:rPr lang="ru-RU" dirty="0" err="1" smtClean="0"/>
              <a:t>состоянии,вести</a:t>
            </a:r>
            <a:r>
              <a:rPr lang="ru-RU" dirty="0" smtClean="0"/>
              <a:t> беседы о </a:t>
            </a:r>
            <a:r>
              <a:rPr lang="ru-RU" dirty="0" err="1" smtClean="0"/>
              <a:t>будущем,строить</a:t>
            </a:r>
            <a:r>
              <a:rPr lang="ru-RU" dirty="0" smtClean="0"/>
              <a:t> </a:t>
            </a:r>
            <a:r>
              <a:rPr lang="ru-RU" dirty="0" err="1" smtClean="0"/>
              <a:t>планы.Эти</a:t>
            </a:r>
            <a:r>
              <a:rPr lang="ru-RU" dirty="0" smtClean="0"/>
              <a:t> беседы обязательно должны быть </a:t>
            </a:r>
            <a:r>
              <a:rPr lang="ru-RU" dirty="0" err="1" smtClean="0"/>
              <a:t>позитивными.Нужно</a:t>
            </a:r>
            <a:r>
              <a:rPr lang="ru-RU" dirty="0" smtClean="0"/>
              <a:t> вселить в ребенка </a:t>
            </a:r>
            <a:r>
              <a:rPr lang="ru-RU" dirty="0" err="1" smtClean="0"/>
              <a:t>уверенность,показать,что</a:t>
            </a:r>
            <a:r>
              <a:rPr lang="ru-RU" dirty="0" smtClean="0"/>
              <a:t> он способен добиваться </a:t>
            </a:r>
            <a:r>
              <a:rPr lang="ru-RU" dirty="0" err="1" smtClean="0"/>
              <a:t>целей.Нельзя</a:t>
            </a:r>
            <a:r>
              <a:rPr lang="ru-RU" dirty="0" smtClean="0"/>
              <a:t> сравнивать с другими </a:t>
            </a:r>
            <a:r>
              <a:rPr lang="ru-RU" dirty="0" err="1" smtClean="0"/>
              <a:t>детьми.Эти</a:t>
            </a:r>
            <a:r>
              <a:rPr lang="ru-RU" dirty="0" smtClean="0"/>
              <a:t> сравнения усугубят и без того низкую самооценку </a:t>
            </a:r>
            <a:r>
              <a:rPr lang="ru-RU" dirty="0" err="1" smtClean="0"/>
              <a:t>ребенка.Можно</a:t>
            </a:r>
            <a:r>
              <a:rPr lang="ru-RU" dirty="0" smtClean="0"/>
              <a:t> сравнить только его вчерашнее и </a:t>
            </a:r>
            <a:r>
              <a:rPr lang="ru-RU" dirty="0" err="1" smtClean="0"/>
              <a:t>настоящее,настроить</a:t>
            </a:r>
            <a:r>
              <a:rPr lang="ru-RU" dirty="0" smtClean="0"/>
              <a:t> на позитивное будущее.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95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656184"/>
          </a:xfrm>
        </p:spPr>
        <p:txBody>
          <a:bodyPr/>
          <a:lstStyle/>
          <a:p>
            <a:r>
              <a:rPr lang="ru-RU" dirty="0"/>
              <a:t>Что могут сделать родители?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2.Заняться с ребенком новыми </a:t>
            </a:r>
            <a:r>
              <a:rPr lang="ru-RU" dirty="0" err="1" smtClean="0"/>
              <a:t>делами.Внести</a:t>
            </a:r>
            <a:r>
              <a:rPr lang="ru-RU" dirty="0" smtClean="0"/>
              <a:t> разнообразие в обыденную </a:t>
            </a:r>
            <a:r>
              <a:rPr lang="ru-RU" dirty="0" err="1" smtClean="0"/>
              <a:t>жизнь.Можно</a:t>
            </a:r>
            <a:r>
              <a:rPr lang="ru-RU" dirty="0" smtClean="0"/>
              <a:t> завести кошку или </a:t>
            </a:r>
            <a:r>
              <a:rPr lang="ru-RU" dirty="0" err="1" smtClean="0"/>
              <a:t>собаку,хомяка</a:t>
            </a:r>
            <a:r>
              <a:rPr lang="ru-RU" dirty="0" smtClean="0"/>
              <a:t> или </a:t>
            </a:r>
            <a:r>
              <a:rPr lang="ru-RU" dirty="0" err="1" smtClean="0"/>
              <a:t>рыбок,съездить</a:t>
            </a:r>
            <a:r>
              <a:rPr lang="ru-RU" dirty="0" smtClean="0"/>
              <a:t> на выходные на </a:t>
            </a:r>
            <a:r>
              <a:rPr lang="ru-RU" dirty="0" err="1" smtClean="0"/>
              <a:t>экскурсию.Вместе</a:t>
            </a:r>
            <a:r>
              <a:rPr lang="ru-RU" dirty="0" smtClean="0"/>
              <a:t> сделать генеральную уборку.</a:t>
            </a:r>
          </a:p>
          <a:p>
            <a:r>
              <a:rPr lang="ru-RU" dirty="0" smtClean="0"/>
              <a:t>3.Подростку необходимо соблюдать режим </a:t>
            </a:r>
            <a:r>
              <a:rPr lang="ru-RU" dirty="0" err="1" smtClean="0"/>
              <a:t>дня.Необходимо</a:t>
            </a:r>
            <a:r>
              <a:rPr lang="ru-RU" dirty="0" smtClean="0"/>
              <a:t> проследить за </a:t>
            </a:r>
            <a:r>
              <a:rPr lang="ru-RU" dirty="0" err="1" smtClean="0"/>
              <a:t>тем,чтобы</a:t>
            </a:r>
            <a:r>
              <a:rPr lang="ru-RU" dirty="0" smtClean="0"/>
              <a:t> он хорошо </a:t>
            </a:r>
            <a:r>
              <a:rPr lang="ru-RU" dirty="0" err="1" smtClean="0"/>
              <a:t>высыпался,нормально</a:t>
            </a:r>
            <a:r>
              <a:rPr lang="ru-RU" dirty="0" smtClean="0"/>
              <a:t> </a:t>
            </a:r>
            <a:r>
              <a:rPr lang="ru-RU" dirty="0" err="1" smtClean="0"/>
              <a:t>питался,достаточно</a:t>
            </a:r>
            <a:r>
              <a:rPr lang="ru-RU" dirty="0" smtClean="0"/>
              <a:t> времени находился на свежем </a:t>
            </a:r>
            <a:r>
              <a:rPr lang="ru-RU" dirty="0" err="1" smtClean="0"/>
              <a:t>воздухе,занимался</a:t>
            </a:r>
            <a:r>
              <a:rPr lang="ru-RU" dirty="0" smtClean="0"/>
              <a:t> подвижными видами </a:t>
            </a:r>
            <a:r>
              <a:rPr lang="ru-RU" dirty="0" err="1" smtClean="0"/>
              <a:t>спорта.Депрессия</a:t>
            </a:r>
            <a:r>
              <a:rPr lang="ru-RU" dirty="0" smtClean="0"/>
              <a:t>-психофизиологическое </a:t>
            </a:r>
            <a:r>
              <a:rPr lang="ru-RU" dirty="0" err="1" smtClean="0"/>
              <a:t>состояние.Необходимо</a:t>
            </a:r>
            <a:r>
              <a:rPr lang="ru-RU" dirty="0" smtClean="0"/>
              <a:t> поддерживать физическое состояние подростка в этот период.</a:t>
            </a:r>
          </a:p>
          <a:p>
            <a:r>
              <a:rPr lang="ru-RU" dirty="0" smtClean="0"/>
              <a:t>4.Обязательно обратиться за консультацией к специалисту-</a:t>
            </a:r>
            <a:r>
              <a:rPr lang="ru-RU" dirty="0" err="1" smtClean="0"/>
              <a:t>психологу,психотерапевту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09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440160"/>
          </a:xfrm>
        </p:spPr>
        <p:txBody>
          <a:bodyPr/>
          <a:lstStyle/>
          <a:p>
            <a:r>
              <a:rPr lang="ru-RU" dirty="0" smtClean="0"/>
              <a:t>10 заповедей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sz="3600" dirty="0" smtClean="0"/>
              <a:t>Преодоления стресса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3993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1.Стремитесь к доступной цели и не вступайте в борьбу из-за безделиц</a:t>
            </a:r>
          </a:p>
          <a:p>
            <a:r>
              <a:rPr lang="ru-RU" dirty="0" smtClean="0"/>
              <a:t>2.Поступайте по отношению к другим </a:t>
            </a:r>
            <a:r>
              <a:rPr lang="ru-RU" dirty="0" err="1" smtClean="0"/>
              <a:t>так,как</a:t>
            </a:r>
            <a:r>
              <a:rPr lang="ru-RU" dirty="0" smtClean="0"/>
              <a:t> хотели </a:t>
            </a:r>
            <a:r>
              <a:rPr lang="ru-RU" dirty="0" err="1" smtClean="0"/>
              <a:t>бы,чтобы</a:t>
            </a:r>
            <a:r>
              <a:rPr lang="ru-RU" dirty="0" smtClean="0"/>
              <a:t> они обращались с Вами</a:t>
            </a:r>
          </a:p>
          <a:p>
            <a:r>
              <a:rPr lang="ru-RU" dirty="0" smtClean="0"/>
              <a:t>3.Не старайтесь сделать все сразу</a:t>
            </a:r>
          </a:p>
          <a:p>
            <a:r>
              <a:rPr lang="ru-RU" dirty="0" smtClean="0"/>
              <a:t>4.Не забывайте об </a:t>
            </a:r>
            <a:r>
              <a:rPr lang="ru-RU" dirty="0" err="1" smtClean="0"/>
              <a:t>отдыхе.Монотонная</a:t>
            </a:r>
            <a:r>
              <a:rPr lang="ru-RU" dirty="0" smtClean="0"/>
              <a:t> работа </a:t>
            </a:r>
            <a:r>
              <a:rPr lang="ru-RU" dirty="0" err="1" smtClean="0"/>
              <a:t>утомляет,смена</a:t>
            </a:r>
            <a:r>
              <a:rPr lang="ru-RU" dirty="0" smtClean="0"/>
              <a:t> занятий помогает сохранить силы и здоровье</a:t>
            </a:r>
          </a:p>
          <a:p>
            <a:r>
              <a:rPr lang="ru-RU" dirty="0" smtClean="0"/>
              <a:t>5.Цените радость подлинной простоты </a:t>
            </a:r>
            <a:r>
              <a:rPr lang="ru-RU" dirty="0" err="1" smtClean="0"/>
              <a:t>жизни.Избегайте</a:t>
            </a:r>
            <a:r>
              <a:rPr lang="ru-RU" dirty="0" smtClean="0"/>
              <a:t> всего наносного и показного</a:t>
            </a:r>
          </a:p>
          <a:p>
            <a:r>
              <a:rPr lang="ru-RU" dirty="0" smtClean="0"/>
              <a:t>6.Прежде </a:t>
            </a:r>
            <a:r>
              <a:rPr lang="ru-RU" dirty="0" smtClean="0"/>
              <a:t>чем что-то предпринять в конфликтной </a:t>
            </a:r>
            <a:r>
              <a:rPr lang="ru-RU" dirty="0" err="1" smtClean="0"/>
              <a:t>ситуации,взвесьте</a:t>
            </a:r>
            <a:r>
              <a:rPr lang="ru-RU" dirty="0" smtClean="0"/>
              <a:t> свои силы и целесообразность действий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44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7171199" cy="1584176"/>
          </a:xfrm>
        </p:spPr>
        <p:txBody>
          <a:bodyPr/>
          <a:lstStyle/>
          <a:p>
            <a:r>
              <a:rPr lang="ru-RU" dirty="0"/>
              <a:t>10 </a:t>
            </a:r>
            <a:r>
              <a:rPr lang="ru-RU" dirty="0" smtClean="0"/>
              <a:t>заповедей</a:t>
            </a:r>
            <a:br>
              <a:rPr lang="ru-RU" dirty="0" smtClean="0"/>
            </a:br>
            <a:r>
              <a:rPr lang="ru-RU" sz="3600" dirty="0" smtClean="0"/>
              <a:t>П</a:t>
            </a:r>
            <a:r>
              <a:rPr lang="ru-RU" sz="3200" dirty="0" smtClean="0"/>
              <a:t>реодоление стресса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7.Старайтесь видеть светлые стороны событий и людей</a:t>
            </a:r>
          </a:p>
          <a:p>
            <a:r>
              <a:rPr lang="ru-RU" dirty="0" smtClean="0"/>
              <a:t>8.Если необходимо принять удручающе неприятное для Вас решение(разговор),не откладывайте его на «потом»</a:t>
            </a:r>
          </a:p>
          <a:p>
            <a:r>
              <a:rPr lang="ru-RU" dirty="0" smtClean="0"/>
              <a:t>9.Даже в случае неудачи в каком-либо деле(или разговоре)старайтесь увидеть свои «</a:t>
            </a:r>
            <a:r>
              <a:rPr lang="ru-RU" dirty="0" err="1" smtClean="0"/>
              <a:t>плюсы».Не</a:t>
            </a:r>
            <a:r>
              <a:rPr lang="ru-RU" dirty="0" smtClean="0"/>
              <a:t> сосредоточивайтесь на воспоминаниях о </a:t>
            </a:r>
            <a:r>
              <a:rPr lang="ru-RU" dirty="0" err="1" smtClean="0"/>
              <a:t>неудачах.Старайтесь</a:t>
            </a:r>
            <a:r>
              <a:rPr lang="ru-RU" dirty="0" smtClean="0"/>
              <a:t> увеличить успехи и веру в свои силы.</a:t>
            </a:r>
          </a:p>
          <a:p>
            <a:r>
              <a:rPr lang="ru-RU" dirty="0" smtClean="0"/>
              <a:t>10.Ставьте реальные и важные цели в любом </a:t>
            </a:r>
            <a:r>
              <a:rPr lang="ru-RU" dirty="0" err="1" smtClean="0"/>
              <a:t>деле.Научитесь</a:t>
            </a:r>
            <a:r>
              <a:rPr lang="ru-RU" dirty="0" smtClean="0"/>
              <a:t> поощрять себя за достижение поставленной 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880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Секрет Вашего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600" u="sng" dirty="0" smtClean="0"/>
              <a:t>Берегите себя и своих </a:t>
            </a:r>
            <a:r>
              <a:rPr lang="ru-RU" sz="6600" u="sng" dirty="0" err="1" smtClean="0"/>
              <a:t>близких.Верьте</a:t>
            </a:r>
            <a:r>
              <a:rPr lang="ru-RU" sz="6600" u="sng" dirty="0" smtClean="0"/>
              <a:t> в себя!</a:t>
            </a:r>
            <a:endParaRPr lang="ru-RU" sz="6600" u="sng" dirty="0"/>
          </a:p>
        </p:txBody>
      </p:sp>
    </p:spTree>
    <p:extLst>
      <p:ext uri="{BB962C8B-B14F-4D97-AF65-F5344CB8AC3E}">
        <p14:creationId xmlns:p14="http://schemas.microsoft.com/office/powerpoint/2010/main" val="87131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суицидального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/>
              <a:t>Демонстративное </a:t>
            </a:r>
            <a:r>
              <a:rPr lang="ru-RU" b="1" i="1" dirty="0" err="1" smtClean="0"/>
              <a:t>поведение.</a:t>
            </a:r>
            <a:r>
              <a:rPr lang="ru-RU" dirty="0" err="1" smtClean="0"/>
              <a:t>В</a:t>
            </a:r>
            <a:r>
              <a:rPr lang="ru-RU" b="1" i="1" dirty="0" smtClean="0"/>
              <a:t> </a:t>
            </a:r>
            <a:r>
              <a:rPr lang="ru-RU" dirty="0" smtClean="0"/>
              <a:t>его основе лежит стремление подростка обратить внимание на себя и свои </a:t>
            </a:r>
            <a:r>
              <a:rPr lang="ru-RU" dirty="0" err="1" smtClean="0"/>
              <a:t>проблемы,показать,как</a:t>
            </a:r>
            <a:r>
              <a:rPr lang="ru-RU" dirty="0" smtClean="0"/>
              <a:t> ему трудно справляться с жизненными ситуациями.</a:t>
            </a:r>
          </a:p>
          <a:p>
            <a:pPr algn="just"/>
            <a:r>
              <a:rPr lang="ru-RU" dirty="0" err="1" smtClean="0"/>
              <a:t>Это,просьба</a:t>
            </a:r>
            <a:r>
              <a:rPr lang="ru-RU" dirty="0" smtClean="0"/>
              <a:t> о </a:t>
            </a:r>
            <a:r>
              <a:rPr lang="ru-RU" dirty="0" err="1" smtClean="0"/>
              <a:t>помощи.Суицидальные</a:t>
            </a:r>
            <a:r>
              <a:rPr lang="ru-RU" dirty="0" smtClean="0"/>
              <a:t> действия совершаются не с целью причинить себе вред или лишить себя </a:t>
            </a:r>
            <a:r>
              <a:rPr lang="ru-RU" dirty="0" err="1" smtClean="0"/>
              <a:t>жизни,а</a:t>
            </a:r>
            <a:r>
              <a:rPr lang="ru-RU" dirty="0" smtClean="0"/>
              <a:t> с целью напугать </a:t>
            </a:r>
            <a:r>
              <a:rPr lang="ru-RU" dirty="0" err="1" smtClean="0"/>
              <a:t>окружающих,заставить</a:t>
            </a:r>
            <a:r>
              <a:rPr lang="ru-RU" dirty="0" smtClean="0"/>
              <a:t> их </a:t>
            </a:r>
            <a:r>
              <a:rPr lang="ru-RU" dirty="0" err="1" smtClean="0"/>
              <a:t>задуматься,осознать</a:t>
            </a:r>
            <a:r>
              <a:rPr lang="ru-RU" dirty="0" smtClean="0"/>
              <a:t> свое несправедливое отношение к </a:t>
            </a:r>
            <a:r>
              <a:rPr lang="ru-RU" dirty="0" err="1" smtClean="0"/>
              <a:t>нему.Чаще</a:t>
            </a:r>
            <a:r>
              <a:rPr lang="ru-RU" dirty="0" smtClean="0"/>
              <a:t> всего проявляются в виде порезов </a:t>
            </a:r>
            <a:r>
              <a:rPr lang="ru-RU" dirty="0" err="1" smtClean="0"/>
              <a:t>вен,отравления</a:t>
            </a:r>
            <a:r>
              <a:rPr lang="ru-RU" dirty="0" smtClean="0"/>
              <a:t> неядовитыми </a:t>
            </a:r>
            <a:r>
              <a:rPr lang="ru-RU" dirty="0" err="1" smtClean="0"/>
              <a:t>лекарствами,изображения</a:t>
            </a:r>
            <a:r>
              <a:rPr lang="ru-RU" dirty="0" smtClean="0"/>
              <a:t> повешения.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5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суицидального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Аффективное поведение</a:t>
            </a:r>
            <a:r>
              <a:rPr lang="ru-RU" dirty="0"/>
              <a:t>-</a:t>
            </a:r>
            <a:r>
              <a:rPr lang="ru-RU" dirty="0" smtClean="0"/>
              <a:t>действия,</a:t>
            </a:r>
          </a:p>
          <a:p>
            <a:pPr marL="0" indent="0">
              <a:buNone/>
            </a:pPr>
            <a:r>
              <a:rPr lang="ru-RU" dirty="0" smtClean="0"/>
              <a:t>совершенные под влиянием ярких эмоций.</a:t>
            </a:r>
          </a:p>
          <a:p>
            <a:pPr marL="0" indent="0">
              <a:buNone/>
            </a:pPr>
            <a:r>
              <a:rPr lang="ru-RU" dirty="0" smtClean="0"/>
              <a:t>В таких случаях подросток действует </a:t>
            </a:r>
            <a:r>
              <a:rPr lang="ru-RU" dirty="0" err="1" smtClean="0"/>
              <a:t>импульсивно,не</a:t>
            </a:r>
            <a:r>
              <a:rPr lang="ru-RU" dirty="0" smtClean="0"/>
              <a:t> имея четкого плана своих </a:t>
            </a:r>
            <a:r>
              <a:rPr lang="ru-RU" dirty="0" err="1" smtClean="0"/>
              <a:t>действий.Как</a:t>
            </a:r>
            <a:r>
              <a:rPr lang="ru-RU" dirty="0" smtClean="0"/>
              <a:t> </a:t>
            </a:r>
            <a:r>
              <a:rPr lang="ru-RU" dirty="0" err="1" smtClean="0"/>
              <a:t>правило,сильные</a:t>
            </a:r>
            <a:r>
              <a:rPr lang="ru-RU" dirty="0" smtClean="0"/>
              <a:t> негативные эмоции-</a:t>
            </a:r>
            <a:r>
              <a:rPr lang="ru-RU" dirty="0" err="1" smtClean="0"/>
              <a:t>обида,гнев</a:t>
            </a:r>
            <a:r>
              <a:rPr lang="ru-RU" dirty="0" smtClean="0"/>
              <a:t>,-затмевают собой реальное восприятие действительности и подросток совершает суицидальные </a:t>
            </a:r>
            <a:r>
              <a:rPr lang="ru-RU" dirty="0" err="1" smtClean="0"/>
              <a:t>действия.При</a:t>
            </a:r>
            <a:r>
              <a:rPr lang="ru-RU" dirty="0" smtClean="0"/>
              <a:t> аффективном суицидальном поведении чаще прибегают к попыткам </a:t>
            </a:r>
            <a:r>
              <a:rPr lang="ru-RU" dirty="0" err="1" smtClean="0"/>
              <a:t>повешения,отравлению</a:t>
            </a:r>
            <a:r>
              <a:rPr lang="ru-RU" dirty="0" smtClean="0"/>
              <a:t> токсичными и сильнодействующими препаратами.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9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суицидального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Истинное поведение</a:t>
            </a:r>
            <a:r>
              <a:rPr lang="ru-RU" dirty="0" smtClean="0"/>
              <a:t>-характеризуется продуманным планом </a:t>
            </a:r>
            <a:r>
              <a:rPr lang="ru-RU" dirty="0" err="1" smtClean="0"/>
              <a:t>действий.Подросток</a:t>
            </a:r>
            <a:r>
              <a:rPr lang="ru-RU" dirty="0" smtClean="0"/>
              <a:t> готовится к совершению суицидального </a:t>
            </a:r>
            <a:r>
              <a:rPr lang="ru-RU" dirty="0" err="1" smtClean="0"/>
              <a:t>действия.Подростки</a:t>
            </a:r>
            <a:r>
              <a:rPr lang="ru-RU" dirty="0" smtClean="0"/>
              <a:t> чаще оставляют </a:t>
            </a:r>
            <a:r>
              <a:rPr lang="ru-RU" dirty="0" err="1" smtClean="0"/>
              <a:t>записки,адресованные</a:t>
            </a:r>
            <a:r>
              <a:rPr lang="ru-RU" dirty="0" smtClean="0"/>
              <a:t> родственникам и </a:t>
            </a:r>
            <a:r>
              <a:rPr lang="ru-RU" dirty="0" err="1" smtClean="0"/>
              <a:t>друзьям,в</a:t>
            </a:r>
            <a:r>
              <a:rPr lang="ru-RU" dirty="0" smtClean="0"/>
              <a:t> которых они прощаются со всеми и объясняют причины своих </a:t>
            </a:r>
            <a:r>
              <a:rPr lang="ru-RU" dirty="0" err="1" smtClean="0"/>
              <a:t>действий.Поскольку</a:t>
            </a:r>
            <a:r>
              <a:rPr lang="ru-RU" dirty="0" smtClean="0"/>
              <a:t> действия были </a:t>
            </a:r>
            <a:r>
              <a:rPr lang="ru-RU" dirty="0" err="1" smtClean="0"/>
              <a:t>продуманы,такие</a:t>
            </a:r>
            <a:r>
              <a:rPr lang="ru-RU" dirty="0" smtClean="0"/>
              <a:t> попытки чаще заканчиваются </a:t>
            </a:r>
            <a:r>
              <a:rPr lang="ru-RU" dirty="0" err="1" smtClean="0"/>
              <a:t>смертью.Подростки</a:t>
            </a:r>
            <a:r>
              <a:rPr lang="ru-RU" dirty="0" smtClean="0"/>
              <a:t> чаще прибегают к повешению или спрыгиванию с высоты.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6519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суицидального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Самоубийство-</a:t>
            </a:r>
            <a:r>
              <a:rPr lang="ru-RU" dirty="0" smtClean="0"/>
              <a:t>слишком противоестественный и кардинальный </a:t>
            </a:r>
            <a:r>
              <a:rPr lang="ru-RU" dirty="0" err="1" smtClean="0"/>
              <a:t>шаг,поэтому</a:t>
            </a:r>
            <a:r>
              <a:rPr lang="ru-RU" dirty="0" smtClean="0"/>
              <a:t> решение на его совершение вызревает довольно </a:t>
            </a:r>
            <a:r>
              <a:rPr lang="ru-RU" dirty="0" err="1" smtClean="0"/>
              <a:t>долго.Этому</a:t>
            </a:r>
            <a:r>
              <a:rPr lang="ru-RU" dirty="0" smtClean="0"/>
              <a:t> предшествует период </a:t>
            </a:r>
            <a:r>
              <a:rPr lang="ru-RU" dirty="0" err="1" smtClean="0"/>
              <a:t>переживаний,борьбы</a:t>
            </a:r>
            <a:r>
              <a:rPr lang="ru-RU" dirty="0" smtClean="0"/>
              <a:t> и поиска выхода из создавшейся ситуации.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86572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14127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развивается суицидальное поведение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8641"/>
            <a:ext cx="8435280" cy="424847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1 </a:t>
            </a:r>
            <a:r>
              <a:rPr lang="ru-RU" sz="2400" b="1" i="1" dirty="0" err="1" smtClean="0"/>
              <a:t>стадия:</a:t>
            </a:r>
            <a:r>
              <a:rPr lang="ru-RU" sz="2400" dirty="0" err="1" smtClean="0"/>
              <a:t>стадия</a:t>
            </a:r>
            <a:r>
              <a:rPr lang="ru-RU" sz="2400" dirty="0" smtClean="0"/>
              <a:t> вопросов о смысле жизни и </a:t>
            </a:r>
            <a:r>
              <a:rPr lang="ru-RU" sz="2400" dirty="0" err="1" smtClean="0"/>
              <a:t>смерти.Наблюдается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период,который</a:t>
            </a:r>
            <a:r>
              <a:rPr lang="ru-RU" sz="2400" dirty="0" smtClean="0"/>
              <a:t> характеризуется снижением адаптационных </a:t>
            </a:r>
            <a:r>
              <a:rPr lang="ru-RU" sz="2400" dirty="0" err="1" smtClean="0"/>
              <a:t>способностей:снижение</a:t>
            </a:r>
            <a:r>
              <a:rPr lang="ru-RU" sz="2400" dirty="0" smtClean="0"/>
              <a:t> успеваемости,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уровня </a:t>
            </a:r>
            <a:r>
              <a:rPr lang="ru-RU" sz="2400" dirty="0" err="1" smtClean="0"/>
              <a:t>интересов,ограничение</a:t>
            </a:r>
            <a:r>
              <a:rPr lang="ru-RU" sz="2400" dirty="0" smtClean="0"/>
              <a:t> общения,</a:t>
            </a:r>
          </a:p>
          <a:p>
            <a:pPr marL="0" indent="0">
              <a:buNone/>
            </a:pPr>
            <a:r>
              <a:rPr lang="ru-RU" sz="2400" dirty="0" smtClean="0"/>
              <a:t>    повышенной раздражительности,</a:t>
            </a:r>
          </a:p>
          <a:p>
            <a:pPr marL="0" indent="0">
              <a:buNone/>
            </a:pPr>
            <a:r>
              <a:rPr lang="ru-RU" sz="2400" dirty="0" smtClean="0"/>
              <a:t>    эмоциональной </a:t>
            </a:r>
            <a:r>
              <a:rPr lang="ru-RU" sz="2400" dirty="0" err="1" smtClean="0"/>
              <a:t>неустойчивости.В</a:t>
            </a:r>
            <a:r>
              <a:rPr lang="ru-RU" sz="2400" dirty="0" smtClean="0"/>
              <a:t> этот период формируются    мысли: «надоела такая жизнь», «вот бы уснуть и не проснуться», «чем так </a:t>
            </a:r>
            <a:r>
              <a:rPr lang="ru-RU" sz="2400" dirty="0" err="1" smtClean="0"/>
              <a:t>жить,лучше</a:t>
            </a:r>
            <a:r>
              <a:rPr lang="ru-RU" sz="2400" dirty="0" smtClean="0"/>
              <a:t> </a:t>
            </a:r>
            <a:r>
              <a:rPr lang="ru-RU" sz="2400" dirty="0" err="1" smtClean="0"/>
              <a:t>умереть».Почти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каждый,кто</a:t>
            </a:r>
            <a:r>
              <a:rPr lang="ru-RU" sz="2400" dirty="0" smtClean="0"/>
              <a:t> всерьез думает о </a:t>
            </a:r>
            <a:r>
              <a:rPr lang="ru-RU" sz="2400" dirty="0" err="1" smtClean="0"/>
              <a:t>самоубийстве,так</a:t>
            </a:r>
            <a:r>
              <a:rPr lang="ru-RU" sz="2400" dirty="0" smtClean="0"/>
              <a:t> или иначе дает понять окружающим о своем </a:t>
            </a:r>
            <a:r>
              <a:rPr lang="ru-RU" sz="2400" dirty="0" err="1" smtClean="0"/>
              <a:t>намерении.Среди</a:t>
            </a:r>
            <a:r>
              <a:rPr lang="ru-RU" sz="2400" dirty="0" smtClean="0"/>
              <a:t> </a:t>
            </a:r>
            <a:r>
              <a:rPr lang="ru-RU" sz="2400" dirty="0" err="1" smtClean="0"/>
              <a:t>тех,кто</a:t>
            </a:r>
            <a:r>
              <a:rPr lang="ru-RU" sz="2400" dirty="0" smtClean="0"/>
              <a:t> намерился совершить суицид,75% тем или иным образом раскрывают свои стремления.</a:t>
            </a:r>
          </a:p>
        </p:txBody>
      </p:sp>
    </p:spTree>
    <p:extLst>
      <p:ext uri="{BB962C8B-B14F-4D97-AF65-F5344CB8AC3E}">
        <p14:creationId xmlns:p14="http://schemas.microsoft.com/office/powerpoint/2010/main" val="6277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развивается суицидальное поведение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2 стадия-</a:t>
            </a:r>
            <a:r>
              <a:rPr lang="ru-RU" sz="2800" dirty="0" smtClean="0"/>
              <a:t>это замыслы о </a:t>
            </a:r>
            <a:r>
              <a:rPr lang="ru-RU" sz="2800" dirty="0" err="1" smtClean="0"/>
              <a:t>смерти.Это</a:t>
            </a:r>
            <a:r>
              <a:rPr lang="ru-RU" sz="2800" dirty="0" smtClean="0"/>
              <a:t> активная форма проявления желания покончить с </a:t>
            </a:r>
            <a:r>
              <a:rPr lang="ru-RU" sz="2800" dirty="0" err="1" smtClean="0"/>
              <a:t>собой,она</a:t>
            </a:r>
            <a:r>
              <a:rPr lang="ru-RU" sz="2800" dirty="0" smtClean="0"/>
              <a:t> сопровождается разработкой </a:t>
            </a:r>
            <a:r>
              <a:rPr lang="ru-RU" sz="2800" dirty="0" err="1" smtClean="0"/>
              <a:t>плана,продумываются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способы,время</a:t>
            </a:r>
            <a:r>
              <a:rPr lang="ru-RU" sz="2800" dirty="0" smtClean="0"/>
              <a:t> и место совершения </a:t>
            </a:r>
            <a:r>
              <a:rPr lang="ru-RU" sz="2800" dirty="0" err="1" smtClean="0"/>
              <a:t>самоубийства.У</a:t>
            </a:r>
            <a:r>
              <a:rPr lang="ru-RU" sz="2800" dirty="0" smtClean="0"/>
              <a:t> подростков отмечаются высказывания о своих намерениях.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38052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развивается суицидальное поведение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/>
              <a:t>3 стадия</a:t>
            </a:r>
            <a:r>
              <a:rPr lang="ru-RU" sz="2000" dirty="0" smtClean="0"/>
              <a:t>-намерения и </a:t>
            </a:r>
            <a:r>
              <a:rPr lang="ru-RU" sz="2000" dirty="0" err="1" smtClean="0"/>
              <a:t>попытка.Период</a:t>
            </a:r>
            <a:r>
              <a:rPr lang="ru-RU" sz="2000" dirty="0" smtClean="0"/>
              <a:t> от возникновения мыслей о самоубийстве до попытки их </a:t>
            </a:r>
            <a:r>
              <a:rPr lang="ru-RU" sz="2000" dirty="0" err="1" smtClean="0"/>
              <a:t>осуществления.Длительность</a:t>
            </a:r>
            <a:r>
              <a:rPr lang="ru-RU" sz="2000" dirty="0" smtClean="0"/>
              <a:t> его может исчисляться минутами или </a:t>
            </a:r>
            <a:r>
              <a:rPr lang="ru-RU" sz="2000" dirty="0" err="1" smtClean="0"/>
              <a:t>месяцами.После</a:t>
            </a:r>
            <a:r>
              <a:rPr lang="ru-RU" sz="2000" dirty="0" smtClean="0"/>
              <a:t> попытки суицида наступает </a:t>
            </a:r>
            <a:r>
              <a:rPr lang="ru-RU" sz="2000" dirty="0" err="1" smtClean="0"/>
              <a:t>период,когда</a:t>
            </a:r>
            <a:r>
              <a:rPr lang="ru-RU" sz="2000" dirty="0" smtClean="0"/>
              <a:t> к ребенку относятся с </a:t>
            </a:r>
            <a:r>
              <a:rPr lang="ru-RU" sz="2000" dirty="0" err="1" smtClean="0"/>
              <a:t>повышеннным</a:t>
            </a:r>
            <a:r>
              <a:rPr lang="ru-RU" sz="2000" dirty="0" smtClean="0"/>
              <a:t> вниманием и </a:t>
            </a:r>
            <a:r>
              <a:rPr lang="ru-RU" sz="2000" dirty="0" err="1" smtClean="0"/>
              <a:t>заботой.По</a:t>
            </a:r>
            <a:r>
              <a:rPr lang="ru-RU" sz="2000" dirty="0" smtClean="0"/>
              <a:t> истечении некоторого времени взрослые успокаиваются и считают ,что с ребенком все в </a:t>
            </a:r>
            <a:r>
              <a:rPr lang="ru-RU" sz="2000" dirty="0" err="1" smtClean="0"/>
              <a:t>порядке.Но</a:t>
            </a:r>
            <a:r>
              <a:rPr lang="ru-RU" sz="2000" dirty="0" smtClean="0"/>
              <a:t> ребенок все еще находится под угрозой совершения повторной </a:t>
            </a:r>
            <a:r>
              <a:rPr lang="ru-RU" sz="2000" dirty="0" err="1" smtClean="0"/>
              <a:t>попытки.Поэтому</a:t>
            </a:r>
            <a:r>
              <a:rPr lang="ru-RU" sz="2000" dirty="0" smtClean="0"/>
              <a:t> необходимо длительное время наблюдать за </a:t>
            </a:r>
            <a:r>
              <a:rPr lang="ru-RU" sz="2000" dirty="0" err="1" smtClean="0"/>
              <a:t>ребенком,оказывать</a:t>
            </a:r>
            <a:r>
              <a:rPr lang="ru-RU" sz="2000" dirty="0" smtClean="0"/>
              <a:t> ему </a:t>
            </a:r>
            <a:r>
              <a:rPr lang="ru-RU" sz="2000" dirty="0" err="1" smtClean="0"/>
              <a:t>поддержку,беседовать</a:t>
            </a:r>
            <a:r>
              <a:rPr lang="ru-RU" sz="2000" dirty="0" smtClean="0"/>
              <a:t> с ним ежедневно.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71821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483</TotalTime>
  <Words>1411</Words>
  <Application>Microsoft Office PowerPoint</Application>
  <PresentationFormat>Экран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Предупреждение и профилактика суицида среди несовершеннолетних</vt:lpstr>
      <vt:lpstr>Определение понятий</vt:lpstr>
      <vt:lpstr>Типы суицидального поведения</vt:lpstr>
      <vt:lpstr>Типы суицидального поведения</vt:lpstr>
      <vt:lpstr>Типы суицидального поведения</vt:lpstr>
      <vt:lpstr>Типы суицидального поведения</vt:lpstr>
      <vt:lpstr>Как развивается суицидальное поведение</vt:lpstr>
      <vt:lpstr>Как развивается суицидальное поведение</vt:lpstr>
      <vt:lpstr>Как развивается суицидальное поведение</vt:lpstr>
      <vt:lpstr>ПРИЧИНЫ</vt:lpstr>
      <vt:lpstr>ПРИЧИНЫ</vt:lpstr>
      <vt:lpstr>ПРИЧИНЫ</vt:lpstr>
      <vt:lpstr>ПРИЧИНЫ</vt:lpstr>
      <vt:lpstr>К «группе риска по суициду относятся подростки:</vt:lpstr>
      <vt:lpstr>Признаки эмоциональных нарушений,лежащих в основе суицида</vt:lpstr>
      <vt:lpstr>Презентация PowerPoint</vt:lpstr>
      <vt:lpstr>Признаки готовящегося самоубийства</vt:lpstr>
      <vt:lpstr>Возможные мотивы</vt:lpstr>
      <vt:lpstr>Факторы,препятствующие возникновению суицидального поведения у подростков</vt:lpstr>
      <vt:lpstr>Факторы,препятствующие возникновению суицидального поведения</vt:lpstr>
      <vt:lpstr>Что могут сделать учителя?</vt:lpstr>
      <vt:lpstr>Что могут сделать родители?</vt:lpstr>
      <vt:lpstr>Что могут сделать родители?</vt:lpstr>
      <vt:lpstr>10 заповедей! Преодоления стресса</vt:lpstr>
      <vt:lpstr>10 заповедей Преодоление стресса </vt:lpstr>
      <vt:lpstr>Секрет Вашего успеха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и профилактика суицида среди несовершеннолетних</dc:title>
  <cp:lastModifiedBy>User</cp:lastModifiedBy>
  <cp:revision>30</cp:revision>
  <dcterms:modified xsi:type="dcterms:W3CDTF">2017-02-01T06:46:56Z</dcterms:modified>
</cp:coreProperties>
</file>